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1675"/>
  <p:notesSz cx="6858000" cy="9144000"/>
  <p:embeddedFontLst>
    <p:embeddedFont>
      <p:font typeface="Play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lay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Play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ee06a8e7d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ee06a8e7d1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e06a8e7d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ee06a8e7d1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ee0a55b60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ee0a55b607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ef220a65a9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ef220a65a9_2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ee0a55b607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ee0a55b607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ee0c57c0b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ee0c57c0be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ee0c57c0be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ee0c57c0be_0_1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ef1e14f29a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3" name="Google Shape;463;g3ef1e14f29a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ee444d8f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3ee444d8f8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ee444d8f8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3ee444d8f86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ee444d8f86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3ee444d8f86_0_2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ee444d8f86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3ee444d8f86_0_2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ee444d8f86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3ee444d8f86_0_2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ee444d8f86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3ee444d8f8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ef220a65a9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8" name="Google Shape;568;g3ef220a65a9_2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4b8bb82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ec4b8bb829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dadf045b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edadf045be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dadf045b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edadf045be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e06a8e7d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ee06a8e7d1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ef1e14f29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g3ef1e14f29a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43.png"/><Relationship Id="rId13" Type="http://schemas.openxmlformats.org/officeDocument/2006/relationships/image" Target="../media/image37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5" Type="http://schemas.openxmlformats.org/officeDocument/2006/relationships/image" Target="../media/image54.png"/><Relationship Id="rId6" Type="http://schemas.openxmlformats.org/officeDocument/2006/relationships/image" Target="../media/image50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66.png"/><Relationship Id="rId5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Relationship Id="rId4" Type="http://schemas.openxmlformats.org/officeDocument/2006/relationships/image" Target="../media/image47.jpg"/><Relationship Id="rId5" Type="http://schemas.openxmlformats.org/officeDocument/2006/relationships/image" Target="../media/image27.png"/><Relationship Id="rId6" Type="http://schemas.openxmlformats.org/officeDocument/2006/relationships/image" Target="../media/image7.png"/><Relationship Id="rId7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Relationship Id="rId5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0" Type="http://schemas.openxmlformats.org/officeDocument/2006/relationships/image" Target="../media/image15.png"/><Relationship Id="rId9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55.png"/><Relationship Id="rId6" Type="http://schemas.openxmlformats.org/officeDocument/2006/relationships/image" Target="../media/image51.png"/><Relationship Id="rId7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777240" y="658368"/>
            <a:ext cx="4389120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777240" y="1417320"/>
            <a:ext cx="987552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00" u="none" cap="none" strike="noStrike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Multi-Epoch Observation Strategy</a:t>
            </a:r>
            <a:br>
              <a:rPr b="1" i="0" lang="en-US" sz="3900" u="none" cap="none" strike="noStrike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en-US" sz="3900" u="none" cap="none" strike="noStrike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in Direct Exoplanet Imaging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777240" y="3246120"/>
            <a:ext cx="9784080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HARMONI Simulations and Bayesian Extensions of K-Stacker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777240" y="3977639"/>
            <a:ext cx="658368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777240" y="4434840"/>
            <a:ext cx="75895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Merwan Ould-Elhkim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777240" y="4965192"/>
            <a:ext cx="9144000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556078"/>
                </a:solidFill>
                <a:latin typeface="Arial"/>
                <a:ea typeface="Arial"/>
                <a:cs typeface="Arial"/>
                <a:sym typeface="Arial"/>
              </a:rPr>
              <a:t>Postdoctoral Researcher, Laboratoire d’Astrophysique de Marseille (LAM)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777240" y="5394960"/>
            <a:ext cx="6858000" cy="3291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700" u="none" cap="none" strike="noStrike">
                <a:solidFill>
                  <a:srgbClr val="556078"/>
                </a:solidFill>
                <a:latin typeface="Arial"/>
                <a:ea typeface="Arial"/>
                <a:cs typeface="Arial"/>
                <a:sym typeface="Arial"/>
              </a:rPr>
              <a:t>Under the supervision of Hervé Le Coroller</a:t>
            </a:r>
            <a:endParaRPr/>
          </a:p>
        </p:txBody>
      </p:sp>
      <p:pic>
        <p:nvPicPr>
          <p:cNvPr descr="image.png" id="91" name="Google Shape;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240" y="5833872"/>
            <a:ext cx="384048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2" name="Google Shape;9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4752" y="5769864"/>
            <a:ext cx="502454" cy="502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3" name="Google Shape;9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2848" y="5824728"/>
            <a:ext cx="1120732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94" name="Google Shape;9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4458" y="5769864"/>
            <a:ext cx="502922" cy="50292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/>
          <p:nvPr/>
        </p:nvSpPr>
        <p:spPr>
          <a:xfrm>
            <a:off x="0" y="0"/>
            <a:ext cx="255900" cy="6858000"/>
          </a:xfrm>
          <a:prstGeom prst="rect">
            <a:avLst/>
          </a:prstGeom>
          <a:solidFill>
            <a:srgbClr val="142452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9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253" name="Google Shape;253;p22"/>
          <p:cNvSpPr txBox="1"/>
          <p:nvPr/>
        </p:nvSpPr>
        <p:spPr>
          <a:xfrm>
            <a:off x="777251" y="960125"/>
            <a:ext cx="9186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K-Stacker: follow the orbit, recover the planet</a:t>
            </a:r>
            <a:endParaRPr/>
          </a:p>
        </p:txBody>
      </p:sp>
      <p:sp>
        <p:nvSpPr>
          <p:cNvPr id="254" name="Google Shape;254;p22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255" name="Google Shape;255;p22" title="kstacker_convolve_start_correct_orbi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13" y="1774188"/>
            <a:ext cx="7929677" cy="508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2"/>
          <p:cNvSpPr/>
          <p:nvPr/>
        </p:nvSpPr>
        <p:spPr>
          <a:xfrm>
            <a:off x="8198112" y="2052893"/>
            <a:ext cx="3767400" cy="45264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2"/>
          <p:cNvSpPr txBox="1"/>
          <p:nvPr/>
        </p:nvSpPr>
        <p:spPr>
          <a:xfrm>
            <a:off x="8454144" y="2244917"/>
            <a:ext cx="14631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62969"/>
                </a:solidFill>
                <a:latin typeface="Arial"/>
                <a:ea typeface="Arial"/>
                <a:cs typeface="Arial"/>
                <a:sym typeface="Arial"/>
              </a:rPr>
              <a:t>Core idea</a:t>
            </a:r>
            <a:endParaRPr/>
          </a:p>
        </p:txBody>
      </p:sp>
      <p:sp>
        <p:nvSpPr>
          <p:cNvPr id="258" name="Google Shape;258;p22"/>
          <p:cNvSpPr/>
          <p:nvPr/>
        </p:nvSpPr>
        <p:spPr>
          <a:xfrm>
            <a:off x="8435856" y="2601533"/>
            <a:ext cx="3246000" cy="71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150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2"/>
          <p:cNvSpPr txBox="1"/>
          <p:nvPr/>
        </p:nvSpPr>
        <p:spPr>
          <a:xfrm>
            <a:off x="8984496" y="2692973"/>
            <a:ext cx="1143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0" u="none" cap="none" strike="noStrike">
                <a:solidFill>
                  <a:srgbClr val="162969"/>
                </a:solidFill>
                <a:latin typeface="Arial"/>
                <a:ea typeface="Arial"/>
                <a:cs typeface="Arial"/>
                <a:sym typeface="Arial"/>
              </a:rPr>
              <a:t>1. Predict</a:t>
            </a:r>
            <a:endParaRPr/>
          </a:p>
        </p:txBody>
      </p:sp>
      <p:sp>
        <p:nvSpPr>
          <p:cNvPr id="260" name="Google Shape;260;p22"/>
          <p:cNvSpPr txBox="1"/>
          <p:nvPr/>
        </p:nvSpPr>
        <p:spPr>
          <a:xfrm>
            <a:off x="8984496" y="2903285"/>
            <a:ext cx="24690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9" u="none" cap="none" strike="noStrike">
                <a:solidFill>
                  <a:srgbClr val="414C69"/>
                </a:solidFill>
                <a:latin typeface="Arial"/>
                <a:ea typeface="Arial"/>
                <a:cs typeface="Arial"/>
                <a:sym typeface="Arial"/>
              </a:rPr>
              <a:t>Choose a trial Keplerian orbit and predict the planet position at each epoch.</a:t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10017768" y="3333052"/>
            <a:ext cx="255900" cy="164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CE2F0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2"/>
          <p:cNvSpPr/>
          <p:nvPr/>
        </p:nvSpPr>
        <p:spPr>
          <a:xfrm>
            <a:off x="8435856" y="3515932"/>
            <a:ext cx="3246000" cy="71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150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2"/>
          <p:cNvSpPr txBox="1"/>
          <p:nvPr/>
        </p:nvSpPr>
        <p:spPr>
          <a:xfrm>
            <a:off x="8984496" y="3607373"/>
            <a:ext cx="1143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0" u="none" cap="none" strike="noStrike">
                <a:solidFill>
                  <a:srgbClr val="162969"/>
                </a:solidFill>
                <a:latin typeface="Arial"/>
                <a:ea typeface="Arial"/>
                <a:cs typeface="Arial"/>
                <a:sym typeface="Arial"/>
              </a:rPr>
              <a:t>2. Sample</a:t>
            </a:r>
            <a:endParaRPr/>
          </a:p>
        </p:txBody>
      </p:sp>
      <p:sp>
        <p:nvSpPr>
          <p:cNvPr id="264" name="Google Shape;264;p22"/>
          <p:cNvSpPr txBox="1"/>
          <p:nvPr/>
        </p:nvSpPr>
        <p:spPr>
          <a:xfrm>
            <a:off x="8984496" y="3817685"/>
            <a:ext cx="24690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9" u="none" cap="none" strike="noStrike">
                <a:solidFill>
                  <a:srgbClr val="414C69"/>
                </a:solidFill>
                <a:latin typeface="Arial"/>
                <a:ea typeface="Arial"/>
                <a:cs typeface="Arial"/>
                <a:sym typeface="Arial"/>
              </a:rPr>
              <a:t>Read the SNR value in each map at those predicted positions.</a:t>
            </a:r>
            <a:endParaRPr/>
          </a:p>
        </p:txBody>
      </p:sp>
      <p:sp>
        <p:nvSpPr>
          <p:cNvPr id="265" name="Google Shape;265;p22"/>
          <p:cNvSpPr/>
          <p:nvPr/>
        </p:nvSpPr>
        <p:spPr>
          <a:xfrm>
            <a:off x="10017768" y="4247452"/>
            <a:ext cx="255900" cy="164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CE2F0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2"/>
          <p:cNvSpPr/>
          <p:nvPr/>
        </p:nvSpPr>
        <p:spPr>
          <a:xfrm>
            <a:off x="8435856" y="4430333"/>
            <a:ext cx="3246000" cy="71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150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2"/>
          <p:cNvSpPr txBox="1"/>
          <p:nvPr/>
        </p:nvSpPr>
        <p:spPr>
          <a:xfrm>
            <a:off x="8984496" y="4521772"/>
            <a:ext cx="1143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0" u="none" cap="none" strike="noStrike">
                <a:solidFill>
                  <a:srgbClr val="162969"/>
                </a:solidFill>
                <a:latin typeface="Arial"/>
                <a:ea typeface="Arial"/>
                <a:cs typeface="Arial"/>
                <a:sym typeface="Arial"/>
              </a:rPr>
              <a:t>3. Combine</a:t>
            </a:r>
            <a:endParaRPr/>
          </a:p>
        </p:txBody>
      </p:sp>
      <p:sp>
        <p:nvSpPr>
          <p:cNvPr id="268" name="Google Shape;268;p22"/>
          <p:cNvSpPr txBox="1"/>
          <p:nvPr/>
        </p:nvSpPr>
        <p:spPr>
          <a:xfrm>
            <a:off x="8984496" y="4732085"/>
            <a:ext cx="24690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9" u="none" cap="none" strike="noStrike">
                <a:solidFill>
                  <a:srgbClr val="414C69"/>
                </a:solidFill>
                <a:latin typeface="Arial"/>
                <a:ea typeface="Arial"/>
                <a:cs typeface="Arial"/>
                <a:sym typeface="Arial"/>
              </a:rPr>
              <a:t>Rank the orbit using a multi-epoch score. The right orbit accumulates coherent evidence.</a:t>
            </a: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8454144" y="5481893"/>
            <a:ext cx="3200400" cy="80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150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8655312" y="5563343"/>
            <a:ext cx="2743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" u="none" cap="none" strike="noStrike">
                <a:solidFill>
                  <a:srgbClr val="A8221C"/>
                </a:solidFill>
              </a:rPr>
              <a:t>A real planet is coherent along the correct orbit; speckles are not</a:t>
            </a:r>
            <a:endParaRPr b="1" sz="1800">
              <a:solidFill>
                <a:srgbClr val="A8221C"/>
              </a:solidFill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777249" y="1581600"/>
            <a:ext cx="74208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Le Coroller et al. 2015; Nowak et al. 2018; Le Coroller et al. 2020, 2022</a:t>
            </a:r>
            <a:endParaRPr b="1" i="1" sz="1793"/>
          </a:p>
        </p:txBody>
      </p:sp>
      <p:pic>
        <p:nvPicPr>
          <p:cNvPr id="272" name="Google Shape;272;p22" title="kstacker_convolve_correct_orbit_frame02_alpha0.3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792" y="1770531"/>
            <a:ext cx="7933998" cy="508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 title="kstacker_convolve_correct_orbit_frame03_alpha0.67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371" y="1773110"/>
            <a:ext cx="7933998" cy="508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2" title="kstacker_convolve_correct_orbit_frame04_alpha1.00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950" y="1775690"/>
            <a:ext cx="7933998" cy="508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10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280" name="Google Shape;280;p23"/>
          <p:cNvSpPr txBox="1"/>
          <p:nvPr/>
        </p:nvSpPr>
        <p:spPr>
          <a:xfrm>
            <a:off x="777250" y="960125"/>
            <a:ext cx="11468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Observing strategy trade-off</a:t>
            </a:r>
            <a:endParaRPr/>
          </a:p>
        </p:txBody>
      </p:sp>
      <p:sp>
        <p:nvSpPr>
          <p:cNvPr id="281" name="Google Shape;281;p23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282" name="Google Shape;282;p23"/>
          <p:cNvSpPr/>
          <p:nvPr/>
        </p:nvSpPr>
        <p:spPr>
          <a:xfrm>
            <a:off x="6794010" y="896981"/>
            <a:ext cx="4892100" cy="987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142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3"/>
          <p:cNvSpPr/>
          <p:nvPr/>
        </p:nvSpPr>
        <p:spPr>
          <a:xfrm>
            <a:off x="749808" y="2147497"/>
            <a:ext cx="4800600" cy="3492900"/>
          </a:xfrm>
          <a:prstGeom prst="roundRect">
            <a:avLst>
              <a:gd fmla="val 16667" name="adj"/>
            </a:avLst>
          </a:prstGeom>
          <a:solidFill>
            <a:srgbClr val="EDF4FF"/>
          </a:solidFill>
          <a:ln cap="flat" cmpd="sng" w="1142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6987241" y="1195290"/>
            <a:ext cx="4561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14245C"/>
                </a:solidFill>
                <a:latin typeface="Play"/>
                <a:ea typeface="Play"/>
                <a:cs typeface="Play"/>
                <a:sym typeface="Play"/>
              </a:rPr>
              <a:t>How should we split a fixed observing time?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85" name="Google Shape;285;p23"/>
          <p:cNvSpPr txBox="1"/>
          <p:nvPr/>
        </p:nvSpPr>
        <p:spPr>
          <a:xfrm>
            <a:off x="7068330" y="1098150"/>
            <a:ext cx="14631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4270CD"/>
                </a:solidFill>
                <a:latin typeface="Arial"/>
                <a:ea typeface="Arial"/>
                <a:cs typeface="Arial"/>
                <a:sym typeface="Arial"/>
              </a:rPr>
              <a:t>MAIN QUESTION</a:t>
            </a:r>
            <a:endParaRPr/>
          </a:p>
        </p:txBody>
      </p:sp>
      <p:sp>
        <p:nvSpPr>
          <p:cNvPr id="286" name="Google Shape;286;p23"/>
          <p:cNvSpPr txBox="1"/>
          <p:nvPr/>
        </p:nvSpPr>
        <p:spPr>
          <a:xfrm>
            <a:off x="1005840" y="2394385"/>
            <a:ext cx="274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287" name="Google Shape;287;p23"/>
          <p:cNvSpPr/>
          <p:nvPr/>
        </p:nvSpPr>
        <p:spPr>
          <a:xfrm>
            <a:off x="914400" y="2312089"/>
            <a:ext cx="438900" cy="438900"/>
          </a:xfrm>
          <a:prstGeom prst="ellipse">
            <a:avLst/>
          </a:prstGeom>
          <a:solidFill>
            <a:srgbClr val="4270CD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3"/>
          <p:cNvSpPr txBox="1"/>
          <p:nvPr/>
        </p:nvSpPr>
        <p:spPr>
          <a:xfrm>
            <a:off x="1060704" y="2394385"/>
            <a:ext cx="1647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289" name="Google Shape;289;p23"/>
          <p:cNvSpPr txBox="1"/>
          <p:nvPr/>
        </p:nvSpPr>
        <p:spPr>
          <a:xfrm>
            <a:off x="1481328" y="2321233"/>
            <a:ext cx="24690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14245C"/>
                </a:solidFill>
                <a:latin typeface="Arial"/>
                <a:ea typeface="Arial"/>
                <a:cs typeface="Arial"/>
                <a:sym typeface="Arial"/>
              </a:rPr>
              <a:t>One long epoch</a:t>
            </a:r>
            <a:endParaRPr/>
          </a:p>
        </p:txBody>
      </p:sp>
      <p:sp>
        <p:nvSpPr>
          <p:cNvPr id="290" name="Google Shape;290;p23"/>
          <p:cNvSpPr txBox="1"/>
          <p:nvPr/>
        </p:nvSpPr>
        <p:spPr>
          <a:xfrm>
            <a:off x="1013833" y="3051900"/>
            <a:ext cx="10059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4270CD"/>
                </a:solidFill>
                <a:latin typeface="Play"/>
                <a:ea typeface="Play"/>
                <a:cs typeface="Play"/>
                <a:sym typeface="Play"/>
              </a:rPr>
              <a:t>120</a:t>
            </a:r>
            <a:r>
              <a:rPr b="1" lang="en-US" sz="1600">
                <a:solidFill>
                  <a:srgbClr val="4270CD"/>
                </a:solidFill>
                <a:latin typeface="Play"/>
                <a:ea typeface="Play"/>
                <a:cs typeface="Play"/>
                <a:sym typeface="Play"/>
              </a:rPr>
              <a:t>x5min</a:t>
            </a:r>
            <a:endParaRPr sz="400"/>
          </a:p>
        </p:txBody>
      </p:sp>
      <p:sp>
        <p:nvSpPr>
          <p:cNvPr id="291" name="Google Shape;291;p23"/>
          <p:cNvSpPr/>
          <p:nvPr/>
        </p:nvSpPr>
        <p:spPr>
          <a:xfrm>
            <a:off x="2065393" y="3088178"/>
            <a:ext cx="2880300" cy="219600"/>
          </a:xfrm>
          <a:prstGeom prst="roundRect">
            <a:avLst>
              <a:gd fmla="val 16667" name="adj"/>
            </a:avLst>
          </a:prstGeom>
          <a:solidFill>
            <a:srgbClr val="4270CD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1024128" y="3601393"/>
            <a:ext cx="2331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30">
                <a:solidFill>
                  <a:srgbClr val="309160"/>
                </a:solidFill>
              </a:rPr>
              <a:t>M</a:t>
            </a:r>
            <a:r>
              <a:rPr b="1" i="0" lang="en-US" sz="1230" u="none" cap="none" strike="noStrike">
                <a:solidFill>
                  <a:srgbClr val="309160"/>
                </a:solidFill>
                <a:latin typeface="Arial"/>
                <a:ea typeface="Arial"/>
                <a:cs typeface="Arial"/>
                <a:sym typeface="Arial"/>
              </a:rPr>
              <a:t>aximizes field rotation</a:t>
            </a:r>
            <a:endParaRPr/>
          </a:p>
        </p:txBody>
      </p:sp>
      <p:sp>
        <p:nvSpPr>
          <p:cNvPr id="293" name="Google Shape;293;p23"/>
          <p:cNvSpPr txBox="1"/>
          <p:nvPr/>
        </p:nvSpPr>
        <p:spPr>
          <a:xfrm>
            <a:off x="1024128" y="3930437"/>
            <a:ext cx="32919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BE3730"/>
                </a:solidFill>
                <a:latin typeface="Arial"/>
                <a:ea typeface="Arial"/>
                <a:cs typeface="Arial"/>
                <a:sym typeface="Arial"/>
              </a:rPr>
              <a:t>but no orbital sampling between epochs</a:t>
            </a:r>
            <a:endParaRPr/>
          </a:p>
        </p:txBody>
      </p:sp>
      <p:sp>
        <p:nvSpPr>
          <p:cNvPr id="294" name="Google Shape;294;p23"/>
          <p:cNvSpPr/>
          <p:nvPr/>
        </p:nvSpPr>
        <p:spPr>
          <a:xfrm>
            <a:off x="6629400" y="2147497"/>
            <a:ext cx="4800600" cy="3492900"/>
          </a:xfrm>
          <a:prstGeom prst="roundRect">
            <a:avLst>
              <a:gd fmla="val 16667" name="adj"/>
            </a:avLst>
          </a:prstGeom>
          <a:solidFill>
            <a:srgbClr val="FFF7EC"/>
          </a:solidFill>
          <a:ln cap="flat" cmpd="sng" w="1142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3"/>
          <p:cNvSpPr/>
          <p:nvPr/>
        </p:nvSpPr>
        <p:spPr>
          <a:xfrm>
            <a:off x="6793992" y="2312089"/>
            <a:ext cx="438900" cy="438900"/>
          </a:xfrm>
          <a:prstGeom prst="ellipse">
            <a:avLst/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3"/>
          <p:cNvSpPr txBox="1"/>
          <p:nvPr/>
        </p:nvSpPr>
        <p:spPr>
          <a:xfrm>
            <a:off x="6940296" y="2394385"/>
            <a:ext cx="1647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7360920" y="2321233"/>
            <a:ext cx="29262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14245C"/>
                </a:solidFill>
                <a:latin typeface="Arial"/>
                <a:ea typeface="Arial"/>
                <a:cs typeface="Arial"/>
                <a:sym typeface="Arial"/>
              </a:rPr>
              <a:t>Several shorter epochs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6903728" y="2970450"/>
            <a:ext cx="21261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E68F2A"/>
                </a:solidFill>
                <a:latin typeface="Play"/>
                <a:ea typeface="Play"/>
                <a:cs typeface="Play"/>
                <a:sym typeface="Play"/>
              </a:rPr>
              <a:t>120</a:t>
            </a:r>
            <a:r>
              <a:rPr b="1" lang="en-US" sz="2100">
                <a:solidFill>
                  <a:srgbClr val="E68F2A"/>
                </a:solidFill>
                <a:latin typeface="Play"/>
                <a:ea typeface="Play"/>
                <a:cs typeface="Play"/>
                <a:sym typeface="Play"/>
              </a:rPr>
              <a:t>x5min</a:t>
            </a:r>
            <a:r>
              <a:rPr b="1" i="0" lang="en-US" sz="2100" u="none" cap="none" strike="noStrike">
                <a:solidFill>
                  <a:srgbClr val="E68F2A"/>
                </a:solidFill>
                <a:latin typeface="Play"/>
                <a:ea typeface="Play"/>
                <a:cs typeface="Play"/>
                <a:sym typeface="Play"/>
              </a:rPr>
              <a:t> split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6949440" y="3363649"/>
            <a:ext cx="475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404C6C"/>
                </a:solidFill>
                <a:latin typeface="Arial"/>
                <a:ea typeface="Arial"/>
                <a:cs typeface="Arial"/>
                <a:sym typeface="Arial"/>
              </a:rPr>
              <a:t>2×60</a:t>
            </a:r>
            <a:endParaRPr/>
          </a:p>
        </p:txBody>
      </p:sp>
      <p:sp>
        <p:nvSpPr>
          <p:cNvPr id="300" name="Google Shape;300;p23"/>
          <p:cNvSpPr/>
          <p:nvPr/>
        </p:nvSpPr>
        <p:spPr>
          <a:xfrm>
            <a:off x="7543800" y="3381937"/>
            <a:ext cx="14403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3"/>
          <p:cNvSpPr/>
          <p:nvPr/>
        </p:nvSpPr>
        <p:spPr>
          <a:xfrm>
            <a:off x="9029700" y="3381937"/>
            <a:ext cx="14403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6949440" y="3665401"/>
            <a:ext cx="475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404C6C"/>
                </a:solidFill>
                <a:latin typeface="Arial"/>
                <a:ea typeface="Arial"/>
                <a:cs typeface="Arial"/>
                <a:sym typeface="Arial"/>
              </a:rPr>
              <a:t>4×30</a:t>
            </a:r>
            <a:endParaRPr/>
          </a:p>
        </p:txBody>
      </p:sp>
      <p:sp>
        <p:nvSpPr>
          <p:cNvPr id="303" name="Google Shape;303;p23"/>
          <p:cNvSpPr/>
          <p:nvPr/>
        </p:nvSpPr>
        <p:spPr>
          <a:xfrm>
            <a:off x="7543800" y="3683689"/>
            <a:ext cx="6972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3"/>
          <p:cNvSpPr/>
          <p:nvPr/>
        </p:nvSpPr>
        <p:spPr>
          <a:xfrm>
            <a:off x="8286750" y="3683689"/>
            <a:ext cx="6972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3"/>
          <p:cNvSpPr/>
          <p:nvPr/>
        </p:nvSpPr>
        <p:spPr>
          <a:xfrm>
            <a:off x="9029700" y="3683689"/>
            <a:ext cx="6972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3"/>
          <p:cNvSpPr/>
          <p:nvPr/>
        </p:nvSpPr>
        <p:spPr>
          <a:xfrm>
            <a:off x="9772650" y="3683689"/>
            <a:ext cx="6972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3"/>
          <p:cNvSpPr txBox="1"/>
          <p:nvPr/>
        </p:nvSpPr>
        <p:spPr>
          <a:xfrm>
            <a:off x="6949440" y="3967153"/>
            <a:ext cx="475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404C6C"/>
                </a:solidFill>
                <a:latin typeface="Arial"/>
                <a:ea typeface="Arial"/>
                <a:cs typeface="Arial"/>
                <a:sym typeface="Arial"/>
              </a:rPr>
              <a:t>8×15</a:t>
            </a:r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7543800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7915275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8286750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8658225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9029700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9401175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9772650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0144125" y="3985440"/>
            <a:ext cx="325800" cy="118800"/>
          </a:xfrm>
          <a:prstGeom prst="roundRect">
            <a:avLst>
              <a:gd fmla="val 16667" name="adj"/>
            </a:avLst>
          </a:prstGeom>
          <a:solidFill>
            <a:srgbClr val="E68F2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3"/>
          <p:cNvSpPr txBox="1"/>
          <p:nvPr/>
        </p:nvSpPr>
        <p:spPr>
          <a:xfrm>
            <a:off x="6903720" y="4351201"/>
            <a:ext cx="2423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30">
                <a:solidFill>
                  <a:srgbClr val="309160"/>
                </a:solidFill>
              </a:rPr>
              <a:t>A</a:t>
            </a:r>
            <a:r>
              <a:rPr b="1" i="0" lang="en-US" sz="1230" u="none" cap="none" strike="noStrike">
                <a:solidFill>
                  <a:srgbClr val="309160"/>
                </a:solidFill>
                <a:latin typeface="Arial"/>
                <a:ea typeface="Arial"/>
                <a:cs typeface="Arial"/>
                <a:sym typeface="Arial"/>
              </a:rPr>
              <a:t>dds Keplerian leverage</a:t>
            </a:r>
            <a:endParaRPr/>
          </a:p>
        </p:txBody>
      </p:sp>
      <p:sp>
        <p:nvSpPr>
          <p:cNvPr id="317" name="Google Shape;317;p23"/>
          <p:cNvSpPr txBox="1"/>
          <p:nvPr/>
        </p:nvSpPr>
        <p:spPr>
          <a:xfrm>
            <a:off x="6903720" y="4659974"/>
            <a:ext cx="27432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BE3730"/>
                </a:solidFill>
                <a:latin typeface="Arial"/>
                <a:ea typeface="Arial"/>
                <a:cs typeface="Arial"/>
                <a:sym typeface="Arial"/>
              </a:rPr>
              <a:t>but less PSF motion per epoch</a:t>
            </a:r>
            <a:endParaRPr/>
          </a:p>
        </p:txBody>
      </p:sp>
      <p:sp>
        <p:nvSpPr>
          <p:cNvPr id="318" name="Google Shape;318;p23"/>
          <p:cNvSpPr/>
          <p:nvPr/>
        </p:nvSpPr>
        <p:spPr>
          <a:xfrm>
            <a:off x="5669280" y="3235633"/>
            <a:ext cx="694800" cy="694800"/>
          </a:xfrm>
          <a:prstGeom prst="ellipse">
            <a:avLst/>
          </a:prstGeom>
          <a:solidFill>
            <a:srgbClr val="FFFFFF"/>
          </a:solidFill>
          <a:ln cap="flat" cmpd="sng" w="1522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3"/>
          <p:cNvSpPr txBox="1"/>
          <p:nvPr/>
        </p:nvSpPr>
        <p:spPr>
          <a:xfrm>
            <a:off x="5861304" y="3473377"/>
            <a:ext cx="3108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245C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/>
          </a:p>
        </p:txBody>
      </p:sp>
      <p:sp>
        <p:nvSpPr>
          <p:cNvPr id="320" name="Google Shape;320;p23"/>
          <p:cNvSpPr/>
          <p:nvPr/>
        </p:nvSpPr>
        <p:spPr>
          <a:xfrm>
            <a:off x="658368" y="5834788"/>
            <a:ext cx="10863000" cy="868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1425">
            <a:solidFill>
              <a:srgbClr val="DDE3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3"/>
          <p:cNvSpPr txBox="1"/>
          <p:nvPr/>
        </p:nvSpPr>
        <p:spPr>
          <a:xfrm>
            <a:off x="658450" y="6136900"/>
            <a:ext cx="10863000" cy="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240">
                <a:solidFill>
                  <a:srgbClr val="142452"/>
                </a:solidFill>
              </a:rPr>
              <a:t>Question: if each epoch still has enough PSF-scale ADI motion, can K-Stacker gain SNR with the same total observing time?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4245C"/>
              </a:solidFill>
            </a:endParaRPr>
          </a:p>
        </p:txBody>
      </p:sp>
      <p:sp>
        <p:nvSpPr>
          <p:cNvPr id="322" name="Google Shape;322;p23"/>
          <p:cNvSpPr/>
          <p:nvPr/>
        </p:nvSpPr>
        <p:spPr>
          <a:xfrm>
            <a:off x="8612548" y="4979357"/>
            <a:ext cx="2423100" cy="5412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78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27531" rotWithShape="0" dir="5400000" dist="15831">
              <a:srgbClr val="000000">
                <a:alpha val="34900"/>
              </a:srgbClr>
            </a:outerShdw>
          </a:effectLst>
        </p:spPr>
        <p:txBody>
          <a:bodyPr anchorCtr="0" anchor="ctr" bIns="31450" lIns="62925" spcFirstLastPara="1" rIns="62925" wrap="square" tIns="3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6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3"/>
          <p:cNvSpPr txBox="1"/>
          <p:nvPr/>
        </p:nvSpPr>
        <p:spPr>
          <a:xfrm>
            <a:off x="8757296" y="5035082"/>
            <a:ext cx="1796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575" lIns="25175" spcFirstLastPara="1" rIns="25175" wrap="square" tIns="12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2" u="none" cap="none" strike="noStrike">
                <a:solidFill>
                  <a:srgbClr val="CC702C"/>
                </a:solidFill>
                <a:latin typeface="Arial"/>
                <a:ea typeface="Arial"/>
                <a:cs typeface="Arial"/>
                <a:sym typeface="Arial"/>
              </a:rPr>
              <a:t>Conservative assumption</a:t>
            </a:r>
            <a:endParaRPr sz="964"/>
          </a:p>
        </p:txBody>
      </p:sp>
      <p:sp>
        <p:nvSpPr>
          <p:cNvPr id="324" name="Google Shape;324;p23"/>
          <p:cNvSpPr txBox="1"/>
          <p:nvPr/>
        </p:nvSpPr>
        <p:spPr>
          <a:xfrm>
            <a:off x="8757302" y="5192469"/>
            <a:ext cx="20454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575" lIns="25175" spcFirstLastPara="1" rIns="25175" wrap="square" tIns="12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7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Each epoch may miss the maximum field rotation</a:t>
            </a:r>
            <a:br>
              <a:rPr b="1" i="0" lang="en-US" sz="647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647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because of weather, scheduling or zenith constraints.</a:t>
            </a:r>
            <a:endParaRPr sz="964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11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330" name="Google Shape;330;p24"/>
          <p:cNvSpPr txBox="1"/>
          <p:nvPr/>
        </p:nvSpPr>
        <p:spPr>
          <a:xfrm>
            <a:off x="777250" y="960125"/>
            <a:ext cx="11468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Toy example: splitting fixed observing time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1" name="Google Shape;331;p24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332" name="Google Shape;332;p24"/>
          <p:cNvSpPr txBox="1"/>
          <p:nvPr/>
        </p:nvSpPr>
        <p:spPr>
          <a:xfrm>
            <a:off x="1005840" y="2394385"/>
            <a:ext cx="274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33" name="Google Shape;333;p24"/>
          <p:cNvSpPr txBox="1"/>
          <p:nvPr/>
        </p:nvSpPr>
        <p:spPr>
          <a:xfrm>
            <a:off x="1060704" y="2394385"/>
            <a:ext cx="1647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334" name="Google Shape;334;p24" title="psf_motion_snr_gain_nepochs01_dmag13.0_me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199" y="2317975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4" title="psf_motion_snr_gain_nepochs02_dmag13.0_mean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199" y="2324856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4" title="psf_motion_snr_gain_nepochs04_dmag13.0_mean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5778" y="2327435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 title="psf_motion_snr_gain_nepochs06_dmag13.0_mean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78357" y="2330014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 title="psf_motion_snr_gain_nepochs08_dmag13.0_mean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0937" y="2332593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 title="psf_motion_snr_gain_nepochs10_dmag13.0_mean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3516" y="2335172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 title="psf_motion_snr_gain_nepochs12_dmag13.0_mean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86095" y="2337751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4" title="psf_motion_snr_gain_nepochs15_dmag13.0_mean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79310" y="2340331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4" title="psf_motion_snr_gain_nepochs20_dmag13.0_mean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81889" y="2342910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4" title="psf_motion_snr_gain_nepochs24_dmag13.0_mean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84468" y="2345489"/>
            <a:ext cx="9246474" cy="38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 title="psf_motion_snr_gain_nepochs30_dmag13.0_mean.png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77684" y="2338704"/>
            <a:ext cx="9246474" cy="38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4"/>
          <p:cNvSpPr txBox="1"/>
          <p:nvPr/>
        </p:nvSpPr>
        <p:spPr>
          <a:xfrm>
            <a:off x="2625262" y="1820950"/>
            <a:ext cx="7772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0" u="none" cap="none" strike="noStrike">
                <a:solidFill>
                  <a:srgbClr val="4270CD"/>
                </a:solidFill>
                <a:latin typeface="Arial"/>
                <a:ea typeface="Arial"/>
                <a:cs typeface="Arial"/>
                <a:sym typeface="Arial"/>
              </a:rPr>
              <a:t>Circular injected planet at 18 au • one epoch every 4 years </a:t>
            </a:r>
            <a:r>
              <a:rPr lang="en-US" sz="1680">
                <a:solidFill>
                  <a:srgbClr val="4270CD"/>
                </a:solidFill>
              </a:rPr>
              <a:t>• Δmag = 13</a:t>
            </a:r>
            <a:endParaRPr sz="1800"/>
          </a:p>
        </p:txBody>
      </p:sp>
      <p:sp>
        <p:nvSpPr>
          <p:cNvPr id="346" name="Google Shape;346;p24"/>
          <p:cNvSpPr/>
          <p:nvPr/>
        </p:nvSpPr>
        <p:spPr>
          <a:xfrm>
            <a:off x="1423032" y="6291072"/>
            <a:ext cx="9372600" cy="384000"/>
          </a:xfrm>
          <a:prstGeom prst="roundRect">
            <a:avLst>
              <a:gd fmla="val 16667" name="adj"/>
            </a:avLst>
          </a:prstGeom>
          <a:solidFill>
            <a:srgbClr val="F8FAFD"/>
          </a:solidFill>
          <a:ln cap="flat" cmpd="sng" w="1142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4"/>
          <p:cNvSpPr txBox="1"/>
          <p:nvPr/>
        </p:nvSpPr>
        <p:spPr>
          <a:xfrm>
            <a:off x="2566032" y="6292268"/>
            <a:ext cx="72696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80">
                <a:solidFill>
                  <a:srgbClr val="14245C"/>
                </a:solidFill>
              </a:rPr>
              <a:t>We can see the expected </a:t>
            </a:r>
            <a:r>
              <a:rPr b="1" i="0" lang="en-US" sz="1180" u="none" cap="none" strike="noStrike">
                <a:solidFill>
                  <a:srgbClr val="14245C"/>
                </a:solidFill>
                <a:latin typeface="Arial"/>
                <a:ea typeface="Arial"/>
                <a:cs typeface="Arial"/>
                <a:sym typeface="Arial"/>
              </a:rPr>
              <a:t>trade-off between the number of epochs and the PSF-scale motion within each epoch in thi</a:t>
            </a:r>
            <a:r>
              <a:rPr b="1" lang="en-US" sz="1180">
                <a:solidFill>
                  <a:srgbClr val="14245C"/>
                </a:solidFill>
              </a:rPr>
              <a:t>s toy example</a:t>
            </a:r>
            <a:endParaRPr/>
          </a:p>
        </p:txBody>
      </p:sp>
      <p:sp>
        <p:nvSpPr>
          <p:cNvPr id="348" name="Google Shape;348;p24"/>
          <p:cNvSpPr/>
          <p:nvPr/>
        </p:nvSpPr>
        <p:spPr>
          <a:xfrm>
            <a:off x="1591850" y="6358025"/>
            <a:ext cx="767700" cy="24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822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p24"/>
          <p:cNvCxnSpPr/>
          <p:nvPr/>
        </p:nvCxnSpPr>
        <p:spPr>
          <a:xfrm>
            <a:off x="6002200" y="4616350"/>
            <a:ext cx="4644600" cy="0"/>
          </a:xfrm>
          <a:prstGeom prst="straightConnector1">
            <a:avLst/>
          </a:prstGeom>
          <a:noFill/>
          <a:ln cap="flat" cmpd="sng" w="28575">
            <a:solidFill>
              <a:srgbClr val="A8221C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11/22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777250" y="960125"/>
            <a:ext cx="11468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Toy example: splitting fixed observing time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56" name="Google Shape;356;p25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1005840" y="2394385"/>
            <a:ext cx="274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58" name="Google Shape;358;p25"/>
          <p:cNvSpPr txBox="1"/>
          <p:nvPr/>
        </p:nvSpPr>
        <p:spPr>
          <a:xfrm>
            <a:off x="1060704" y="2394385"/>
            <a:ext cx="1647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59" name="Google Shape;359;p25"/>
          <p:cNvSpPr/>
          <p:nvPr/>
        </p:nvSpPr>
        <p:spPr>
          <a:xfrm>
            <a:off x="1423032" y="6291072"/>
            <a:ext cx="9372600" cy="384000"/>
          </a:xfrm>
          <a:prstGeom prst="roundRect">
            <a:avLst>
              <a:gd fmla="val 16667" name="adj"/>
            </a:avLst>
          </a:prstGeom>
          <a:solidFill>
            <a:srgbClr val="F8FAFD"/>
          </a:solidFill>
          <a:ln cap="flat" cmpd="sng" w="11425">
            <a:solidFill>
              <a:srgbClr val="DCE2F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2566032" y="6292268"/>
            <a:ext cx="72696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80">
                <a:solidFill>
                  <a:srgbClr val="14245C"/>
                </a:solidFill>
              </a:rPr>
              <a:t>We can see the expected </a:t>
            </a:r>
            <a:r>
              <a:rPr b="1" i="0" lang="en-US" sz="1180" u="none" cap="none" strike="noStrike">
                <a:solidFill>
                  <a:srgbClr val="14245C"/>
                </a:solidFill>
                <a:latin typeface="Arial"/>
                <a:ea typeface="Arial"/>
                <a:cs typeface="Arial"/>
                <a:sym typeface="Arial"/>
              </a:rPr>
              <a:t>trade-off between the number of epochs and the PSF-scale motion within each epoch in thi</a:t>
            </a:r>
            <a:r>
              <a:rPr b="1" lang="en-US" sz="1180">
                <a:solidFill>
                  <a:srgbClr val="14245C"/>
                </a:solidFill>
              </a:rPr>
              <a:t>s toy example</a:t>
            </a:r>
            <a:endParaRPr/>
          </a:p>
        </p:txBody>
      </p:sp>
      <p:sp>
        <p:nvSpPr>
          <p:cNvPr id="361" name="Google Shape;361;p25"/>
          <p:cNvSpPr/>
          <p:nvPr/>
        </p:nvSpPr>
        <p:spPr>
          <a:xfrm>
            <a:off x="1591850" y="6358025"/>
            <a:ext cx="767700" cy="24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822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5" title="snr_gain_vs_mean_psf_motion_12_18_24AU_dmag13.0_me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407" y="1692075"/>
            <a:ext cx="5917194" cy="43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12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368" name="Google Shape;368;p26"/>
          <p:cNvSpPr txBox="1"/>
          <p:nvPr/>
        </p:nvSpPr>
        <p:spPr>
          <a:xfrm>
            <a:off x="777250" y="960125"/>
            <a:ext cx="1146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Strategy test: building a representative orbit sample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9" name="Google Shape;369;p26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370" name="Google Shape;370;p26"/>
          <p:cNvSpPr txBox="1"/>
          <p:nvPr/>
        </p:nvSpPr>
        <p:spPr>
          <a:xfrm>
            <a:off x="1005840" y="2394385"/>
            <a:ext cx="274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71" name="Google Shape;371;p26"/>
          <p:cNvSpPr txBox="1"/>
          <p:nvPr/>
        </p:nvSpPr>
        <p:spPr>
          <a:xfrm>
            <a:off x="1060704" y="2394385"/>
            <a:ext cx="1647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372" name="Google Shape;372;p26"/>
          <p:cNvSpPr txBox="1"/>
          <p:nvPr/>
        </p:nvSpPr>
        <p:spPr>
          <a:xfrm>
            <a:off x="777243" y="1588327"/>
            <a:ext cx="68580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0" u="none" cap="none" strike="noStrike">
                <a:solidFill>
                  <a:srgbClr val="466DC4"/>
                </a:solidFill>
              </a:rPr>
              <a:t>Goal</a:t>
            </a:r>
            <a:r>
              <a:rPr b="0" i="0" lang="en-US" sz="131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: test whether the multi-epoch gain survives beyond one favorable orbit</a:t>
            </a:r>
            <a:endParaRPr/>
          </a:p>
        </p:txBody>
      </p:sp>
      <p:sp>
        <p:nvSpPr>
          <p:cNvPr id="373" name="Google Shape;373;p26"/>
          <p:cNvSpPr/>
          <p:nvPr/>
        </p:nvSpPr>
        <p:spPr>
          <a:xfrm>
            <a:off x="6204075" y="1811950"/>
            <a:ext cx="5849400" cy="243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6382512" y="2048256"/>
            <a:ext cx="2286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2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Dense orbit library</a:t>
            </a:r>
            <a:endParaRPr/>
          </a:p>
        </p:txBody>
      </p:sp>
      <p:sp>
        <p:nvSpPr>
          <p:cNvPr id="375" name="Google Shape;375;p26"/>
          <p:cNvSpPr/>
          <p:nvPr/>
        </p:nvSpPr>
        <p:spPr>
          <a:xfrm>
            <a:off x="6419088" y="2547005"/>
            <a:ext cx="1627500" cy="3108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6455664" y="2620157"/>
            <a:ext cx="1554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a = 12, 18, 24 au</a:t>
            </a:r>
            <a:endParaRPr/>
          </a:p>
        </p:txBody>
      </p:sp>
      <p:sp>
        <p:nvSpPr>
          <p:cNvPr id="377" name="Google Shape;377;p26"/>
          <p:cNvSpPr/>
          <p:nvPr/>
        </p:nvSpPr>
        <p:spPr>
          <a:xfrm>
            <a:off x="8193024" y="2547005"/>
            <a:ext cx="1536300" cy="3108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8229600" y="2620157"/>
            <a:ext cx="1463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e = 0, 0.25, 0.5</a:t>
            </a:r>
            <a:endParaRPr/>
          </a:p>
        </p:txBody>
      </p:sp>
      <p:sp>
        <p:nvSpPr>
          <p:cNvPr id="379" name="Google Shape;379;p26"/>
          <p:cNvSpPr/>
          <p:nvPr/>
        </p:nvSpPr>
        <p:spPr>
          <a:xfrm>
            <a:off x="6419088" y="3068718"/>
            <a:ext cx="1188600" cy="3108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6"/>
          <p:cNvSpPr txBox="1"/>
          <p:nvPr/>
        </p:nvSpPr>
        <p:spPr>
          <a:xfrm>
            <a:off x="6455664" y="3141870"/>
            <a:ext cx="1115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Ω: 6 values</a:t>
            </a:r>
            <a:endParaRPr/>
          </a:p>
        </p:txBody>
      </p:sp>
      <p:sp>
        <p:nvSpPr>
          <p:cNvPr id="381" name="Google Shape;381;p26"/>
          <p:cNvSpPr/>
          <p:nvPr/>
        </p:nvSpPr>
        <p:spPr>
          <a:xfrm>
            <a:off x="7754112" y="3068718"/>
            <a:ext cx="1188600" cy="3108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6"/>
          <p:cNvSpPr txBox="1"/>
          <p:nvPr/>
        </p:nvSpPr>
        <p:spPr>
          <a:xfrm>
            <a:off x="7790688" y="3141870"/>
            <a:ext cx="1115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ω: 6 values</a:t>
            </a:r>
            <a:endParaRPr/>
          </a:p>
        </p:txBody>
      </p:sp>
      <p:sp>
        <p:nvSpPr>
          <p:cNvPr id="383" name="Google Shape;383;p26"/>
          <p:cNvSpPr/>
          <p:nvPr/>
        </p:nvSpPr>
        <p:spPr>
          <a:xfrm>
            <a:off x="9089136" y="3068718"/>
            <a:ext cx="1444800" cy="3108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6"/>
          <p:cNvSpPr txBox="1"/>
          <p:nvPr/>
        </p:nvSpPr>
        <p:spPr>
          <a:xfrm>
            <a:off x="9125711" y="3141870"/>
            <a:ext cx="1371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M₀: 12 values</a:t>
            </a:r>
            <a:endParaRPr/>
          </a:p>
        </p:txBody>
      </p:sp>
      <p:sp>
        <p:nvSpPr>
          <p:cNvPr id="385" name="Google Shape;385;p26"/>
          <p:cNvSpPr txBox="1"/>
          <p:nvPr/>
        </p:nvSpPr>
        <p:spPr>
          <a:xfrm>
            <a:off x="6923051" y="3996450"/>
            <a:ext cx="1783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11,664 candidate orbits</a:t>
            </a:r>
            <a:endParaRPr/>
          </a:p>
        </p:txBody>
      </p:sp>
      <p:sp>
        <p:nvSpPr>
          <p:cNvPr id="386" name="Google Shape;386;p26"/>
          <p:cNvSpPr/>
          <p:nvPr/>
        </p:nvSpPr>
        <p:spPr>
          <a:xfrm>
            <a:off x="6144775" y="4303375"/>
            <a:ext cx="5908800" cy="2377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6"/>
          <p:cNvSpPr txBox="1"/>
          <p:nvPr/>
        </p:nvSpPr>
        <p:spPr>
          <a:xfrm>
            <a:off x="6382512" y="4522837"/>
            <a:ext cx="20118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2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r>
              <a:rPr b="1" lang="en-US" sz="1520">
                <a:solidFill>
                  <a:srgbClr val="142452"/>
                </a:solidFill>
              </a:rPr>
              <a:t> selections</a:t>
            </a:r>
            <a:endParaRPr/>
          </a:p>
        </p:txBody>
      </p:sp>
      <p:sp>
        <p:nvSpPr>
          <p:cNvPr id="388" name="Google Shape;388;p26"/>
          <p:cNvSpPr txBox="1"/>
          <p:nvPr/>
        </p:nvSpPr>
        <p:spPr>
          <a:xfrm>
            <a:off x="6492240" y="4870309"/>
            <a:ext cx="7314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" u="none" cap="none" strike="noStrike">
                <a:solidFill>
                  <a:srgbClr val="828DA4"/>
                </a:solidFill>
                <a:latin typeface="Arial"/>
                <a:ea typeface="Arial"/>
                <a:cs typeface="Arial"/>
                <a:sym typeface="Arial"/>
              </a:rPr>
              <a:t>Stage</a:t>
            </a:r>
            <a:endParaRPr/>
          </a:p>
        </p:txBody>
      </p:sp>
      <p:sp>
        <p:nvSpPr>
          <p:cNvPr id="389" name="Google Shape;389;p26"/>
          <p:cNvSpPr txBox="1"/>
          <p:nvPr/>
        </p:nvSpPr>
        <p:spPr>
          <a:xfrm>
            <a:off x="7424927" y="4870309"/>
            <a:ext cx="11886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">
                <a:solidFill>
                  <a:srgbClr val="828DA4"/>
                </a:solidFill>
              </a:rPr>
              <a:t>Criterion</a:t>
            </a:r>
            <a:endParaRPr/>
          </a:p>
        </p:txBody>
      </p:sp>
      <p:sp>
        <p:nvSpPr>
          <p:cNvPr id="390" name="Google Shape;390;p26"/>
          <p:cNvSpPr txBox="1"/>
          <p:nvPr/>
        </p:nvSpPr>
        <p:spPr>
          <a:xfrm>
            <a:off x="9290304" y="4870309"/>
            <a:ext cx="7314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" u="none" cap="none" strike="noStrike">
                <a:solidFill>
                  <a:srgbClr val="828DA4"/>
                </a:solidFill>
                <a:latin typeface="Arial"/>
                <a:ea typeface="Arial"/>
                <a:cs typeface="Arial"/>
                <a:sym typeface="Arial"/>
              </a:rPr>
              <a:t>Removed</a:t>
            </a:r>
            <a:endParaRPr/>
          </a:p>
        </p:txBody>
      </p:sp>
      <p:sp>
        <p:nvSpPr>
          <p:cNvPr id="391" name="Google Shape;391;p26"/>
          <p:cNvSpPr txBox="1"/>
          <p:nvPr/>
        </p:nvSpPr>
        <p:spPr>
          <a:xfrm>
            <a:off x="10113264" y="4870309"/>
            <a:ext cx="6402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" u="none" cap="none" strike="noStrike">
                <a:solidFill>
                  <a:srgbClr val="828DA4"/>
                </a:solidFill>
                <a:latin typeface="Arial"/>
                <a:ea typeface="Arial"/>
                <a:cs typeface="Arial"/>
                <a:sym typeface="Arial"/>
              </a:rPr>
              <a:t>Kept</a:t>
            </a:r>
            <a:endParaRPr/>
          </a:p>
        </p:txBody>
      </p:sp>
      <p:sp>
        <p:nvSpPr>
          <p:cNvPr id="392" name="Google Shape;392;p26"/>
          <p:cNvSpPr txBox="1"/>
          <p:nvPr/>
        </p:nvSpPr>
        <p:spPr>
          <a:xfrm>
            <a:off x="6510528" y="5162917"/>
            <a:ext cx="10059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/>
          </a:p>
        </p:txBody>
      </p:sp>
      <p:sp>
        <p:nvSpPr>
          <p:cNvPr id="393" name="Google Shape;393;p26"/>
          <p:cNvSpPr txBox="1"/>
          <p:nvPr/>
        </p:nvSpPr>
        <p:spPr>
          <a:xfrm>
            <a:off x="7461504" y="5162917"/>
            <a:ext cx="17832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6"/>
          <p:cNvSpPr txBox="1"/>
          <p:nvPr/>
        </p:nvSpPr>
        <p:spPr>
          <a:xfrm>
            <a:off x="9326880" y="5162917"/>
            <a:ext cx="6585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828DA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395" name="Google Shape;395;p26"/>
          <p:cNvSpPr txBox="1"/>
          <p:nvPr/>
        </p:nvSpPr>
        <p:spPr>
          <a:xfrm>
            <a:off x="10131552" y="5162917"/>
            <a:ext cx="6402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11,664</a:t>
            </a:r>
            <a:endParaRPr/>
          </a:p>
        </p:txBody>
      </p:sp>
      <p:sp>
        <p:nvSpPr>
          <p:cNvPr id="396" name="Google Shape;396;p26"/>
          <p:cNvSpPr txBox="1"/>
          <p:nvPr/>
        </p:nvSpPr>
        <p:spPr>
          <a:xfrm>
            <a:off x="6510528" y="5445883"/>
            <a:ext cx="10059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Filter 1</a:t>
            </a:r>
            <a:endParaRPr/>
          </a:p>
        </p:txBody>
      </p:sp>
      <p:sp>
        <p:nvSpPr>
          <p:cNvPr id="397" name="Google Shape;397;p26"/>
          <p:cNvSpPr txBox="1"/>
          <p:nvPr/>
        </p:nvSpPr>
        <p:spPr>
          <a:xfrm>
            <a:off x="7461504" y="5379583"/>
            <a:ext cx="17832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F4B69"/>
                </a:solidFill>
              </a:rPr>
              <a:t>Not outside mask for all tested epochs</a:t>
            </a:r>
            <a:endParaRPr/>
          </a:p>
        </p:txBody>
      </p:sp>
      <p:sp>
        <p:nvSpPr>
          <p:cNvPr id="398" name="Google Shape;398;p26"/>
          <p:cNvSpPr txBox="1"/>
          <p:nvPr/>
        </p:nvSpPr>
        <p:spPr>
          <a:xfrm>
            <a:off x="9326880" y="5410358"/>
            <a:ext cx="6585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828DA4"/>
                </a:solidFill>
                <a:latin typeface="Arial"/>
                <a:ea typeface="Arial"/>
                <a:cs typeface="Arial"/>
                <a:sym typeface="Arial"/>
              </a:rPr>
              <a:t>7,536</a:t>
            </a:r>
            <a:endParaRPr/>
          </a:p>
        </p:txBody>
      </p:sp>
      <p:sp>
        <p:nvSpPr>
          <p:cNvPr id="399" name="Google Shape;399;p26"/>
          <p:cNvSpPr txBox="1"/>
          <p:nvPr/>
        </p:nvSpPr>
        <p:spPr>
          <a:xfrm>
            <a:off x="10131552" y="5410358"/>
            <a:ext cx="6402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4,128</a:t>
            </a: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6510453" y="5784726"/>
            <a:ext cx="10059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Filter </a:t>
            </a:r>
            <a:r>
              <a:rPr b="1" lang="en-US" sz="1140">
                <a:solidFill>
                  <a:srgbClr val="142452"/>
                </a:solidFill>
              </a:rPr>
              <a:t>2</a:t>
            </a:r>
            <a:endParaRPr/>
          </a:p>
        </p:txBody>
      </p:sp>
      <p:sp>
        <p:nvSpPr>
          <p:cNvPr id="401" name="Google Shape;401;p26"/>
          <p:cNvSpPr txBox="1"/>
          <p:nvPr/>
        </p:nvSpPr>
        <p:spPr>
          <a:xfrm>
            <a:off x="7461504" y="5728826"/>
            <a:ext cx="1783200" cy="3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F4B69"/>
                </a:solidFill>
              </a:rPr>
              <a:t>S</a:t>
            </a:r>
            <a:r>
              <a:rPr b="0" i="0" lang="en-US" sz="1000" u="none" cap="none" strike="noStrike">
                <a:solidFill>
                  <a:srgbClr val="3F4B69"/>
                </a:solidFill>
                <a:latin typeface="Arial"/>
                <a:ea typeface="Arial"/>
                <a:cs typeface="Arial"/>
                <a:sym typeface="Arial"/>
              </a:rPr>
              <a:t>trict non-degeneracy (~2 PSF)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9326880" y="5728826"/>
            <a:ext cx="6585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828DA4"/>
                </a:solidFill>
                <a:latin typeface="Arial"/>
                <a:ea typeface="Arial"/>
                <a:cs typeface="Arial"/>
                <a:sym typeface="Arial"/>
              </a:rPr>
              <a:t>4,062</a:t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10131552" y="5728826"/>
            <a:ext cx="6402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/>
          </a:p>
        </p:txBody>
      </p:sp>
      <p:pic>
        <p:nvPicPr>
          <p:cNvPr id="404" name="Google Shape;404;p26" title="filter_mask_example_same_orbit_valid_N1(1).png"/>
          <p:cNvPicPr preferRelativeResize="0"/>
          <p:nvPr/>
        </p:nvPicPr>
        <p:blipFill rotWithShape="1">
          <a:blip r:embed="rId3">
            <a:alphaModFix/>
          </a:blip>
          <a:srcRect b="0" l="2043" r="2034" t="0"/>
          <a:stretch/>
        </p:blipFill>
        <p:spPr>
          <a:xfrm>
            <a:off x="1005850" y="2048262"/>
            <a:ext cx="4389002" cy="465977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6"/>
          <p:cNvSpPr txBox="1"/>
          <p:nvPr/>
        </p:nvSpPr>
        <p:spPr>
          <a:xfrm>
            <a:off x="6510453" y="6127443"/>
            <a:ext cx="10059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Filter </a:t>
            </a:r>
            <a:r>
              <a:rPr b="1" lang="en-US" sz="1140">
                <a:solidFill>
                  <a:srgbClr val="142452"/>
                </a:solidFill>
              </a:rPr>
              <a:t>3</a:t>
            </a:r>
            <a:endParaRPr/>
          </a:p>
        </p:txBody>
      </p:sp>
      <p:sp>
        <p:nvSpPr>
          <p:cNvPr id="406" name="Google Shape;406;p26"/>
          <p:cNvSpPr txBox="1"/>
          <p:nvPr/>
        </p:nvSpPr>
        <p:spPr>
          <a:xfrm>
            <a:off x="7456804" y="6139976"/>
            <a:ext cx="17832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F4B69"/>
                </a:solidFill>
              </a:rPr>
              <a:t>Final balanced selection</a:t>
            </a:r>
            <a:endParaRPr/>
          </a:p>
        </p:txBody>
      </p:sp>
      <p:sp>
        <p:nvSpPr>
          <p:cNvPr id="407" name="Google Shape;407;p26"/>
          <p:cNvSpPr txBox="1"/>
          <p:nvPr/>
        </p:nvSpPr>
        <p:spPr>
          <a:xfrm>
            <a:off x="9326880" y="6143693"/>
            <a:ext cx="6585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828DA4"/>
                </a:solidFill>
              </a:rPr>
              <a:t>18</a:t>
            </a:r>
            <a:endParaRPr/>
          </a:p>
        </p:txBody>
      </p:sp>
      <p:sp>
        <p:nvSpPr>
          <p:cNvPr id="408" name="Google Shape;408;p26"/>
          <p:cNvSpPr txBox="1"/>
          <p:nvPr/>
        </p:nvSpPr>
        <p:spPr>
          <a:xfrm>
            <a:off x="10131552" y="6143693"/>
            <a:ext cx="6402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466DC4"/>
                </a:solidFill>
              </a:rPr>
              <a:t>48</a:t>
            </a:r>
            <a:endParaRPr/>
          </a:p>
        </p:txBody>
      </p:sp>
      <p:pic>
        <p:nvPicPr>
          <p:cNvPr id="409" name="Google Shape;409;p26" title="filter_mask_example_same_orbit_rejected_N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9065" y="2048255"/>
            <a:ext cx="4389001" cy="465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6" title="filter_degeneracy_example_N4(1)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439" y="2048251"/>
            <a:ext cx="4389001" cy="465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6" title="family_circular_face_on_N4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637" y="1865614"/>
            <a:ext cx="2376301" cy="25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 title="family_eccentric_face_on_N4(1)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8637" y="4342813"/>
            <a:ext cx="2376301" cy="25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6" title="family_circular_inclined_N4(1)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16712" y="1857643"/>
            <a:ext cx="2376301" cy="25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6" title="family_eccentric_inclined_N4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66675" y="4342806"/>
            <a:ext cx="2376301" cy="25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6"/>
          <p:cNvSpPr txBox="1"/>
          <p:nvPr/>
        </p:nvSpPr>
        <p:spPr>
          <a:xfrm>
            <a:off x="6401226" y="2356356"/>
            <a:ext cx="1828800" cy="1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20" u="none" cap="none" strike="noStrike">
                <a:solidFill>
                  <a:srgbClr val="456CC3"/>
                </a:solidFill>
                <a:latin typeface="Arial"/>
                <a:ea typeface="Arial"/>
                <a:cs typeface="Arial"/>
                <a:sym typeface="Arial"/>
              </a:rPr>
              <a:t>Physical parameters</a:t>
            </a:r>
            <a:endParaRPr/>
          </a:p>
        </p:txBody>
      </p:sp>
      <p:sp>
        <p:nvSpPr>
          <p:cNvPr id="416" name="Google Shape;416;p26"/>
          <p:cNvSpPr txBox="1"/>
          <p:nvPr/>
        </p:nvSpPr>
        <p:spPr>
          <a:xfrm>
            <a:off x="6413169" y="2883772"/>
            <a:ext cx="1828800" cy="1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20">
                <a:solidFill>
                  <a:srgbClr val="456CC3"/>
                </a:solidFill>
              </a:rPr>
              <a:t>Angular grids</a:t>
            </a:r>
            <a:endParaRPr/>
          </a:p>
        </p:txBody>
      </p:sp>
      <p:sp>
        <p:nvSpPr>
          <p:cNvPr id="417" name="Google Shape;417;p26"/>
          <p:cNvSpPr txBox="1"/>
          <p:nvPr/>
        </p:nvSpPr>
        <p:spPr>
          <a:xfrm>
            <a:off x="10533925" y="3074891"/>
            <a:ext cx="3000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">
                <a:solidFill>
                  <a:srgbClr val="7E89A0"/>
                </a:solidFill>
              </a:rPr>
              <a:t>evenly space </a:t>
            </a:r>
            <a:r>
              <a:rPr lang="en-US" sz="880">
                <a:solidFill>
                  <a:srgbClr val="7E89A0"/>
                </a:solidFill>
              </a:rPr>
              <a:t>from 0 to 2π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8" name="Google Shape;418;p26"/>
          <p:cNvSpPr txBox="1"/>
          <p:nvPr/>
        </p:nvSpPr>
        <p:spPr>
          <a:xfrm>
            <a:off x="6413701" y="3403850"/>
            <a:ext cx="1828800" cy="1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20">
                <a:solidFill>
                  <a:srgbClr val="456CC3"/>
                </a:solidFill>
              </a:rPr>
              <a:t>Epoch sampling</a:t>
            </a:r>
            <a:endParaRPr/>
          </a:p>
        </p:txBody>
      </p:sp>
      <p:sp>
        <p:nvSpPr>
          <p:cNvPr id="419" name="Google Shape;419;p26"/>
          <p:cNvSpPr/>
          <p:nvPr/>
        </p:nvSpPr>
        <p:spPr>
          <a:xfrm>
            <a:off x="6395119" y="3593487"/>
            <a:ext cx="1609200" cy="2925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6"/>
          <p:cNvSpPr txBox="1"/>
          <p:nvPr/>
        </p:nvSpPr>
        <p:spPr>
          <a:xfrm>
            <a:off x="6431695" y="3666639"/>
            <a:ext cx="15363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Nepochs = 1, 4</a:t>
            </a:r>
            <a:endParaRPr/>
          </a:p>
        </p:txBody>
      </p:sp>
      <p:sp>
        <p:nvSpPr>
          <p:cNvPr id="421" name="Google Shape;421;p26"/>
          <p:cNvSpPr/>
          <p:nvPr/>
        </p:nvSpPr>
        <p:spPr>
          <a:xfrm>
            <a:off x="8187343" y="3593487"/>
            <a:ext cx="1261800" cy="2925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6"/>
          <p:cNvSpPr txBox="1"/>
          <p:nvPr/>
        </p:nvSpPr>
        <p:spPr>
          <a:xfrm>
            <a:off x="8223919" y="3666639"/>
            <a:ext cx="11886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t ∈ [0, P/2]</a:t>
            </a:r>
            <a:endParaRPr/>
          </a:p>
        </p:txBody>
      </p:sp>
      <p:sp>
        <p:nvSpPr>
          <p:cNvPr id="423" name="Google Shape;423;p26"/>
          <p:cNvSpPr txBox="1"/>
          <p:nvPr/>
        </p:nvSpPr>
        <p:spPr>
          <a:xfrm>
            <a:off x="9479077" y="3666639"/>
            <a:ext cx="1719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7E89A0"/>
                </a:solidFill>
                <a:latin typeface="Arial"/>
                <a:ea typeface="Arial"/>
                <a:cs typeface="Arial"/>
                <a:sym typeface="Arial"/>
              </a:rPr>
              <a:t>equal spacing for N &gt; 1</a:t>
            </a:r>
            <a:endParaRPr/>
          </a:p>
        </p:txBody>
      </p:sp>
      <p:sp>
        <p:nvSpPr>
          <p:cNvPr id="424" name="Google Shape;424;p26"/>
          <p:cNvSpPr/>
          <p:nvPr/>
        </p:nvSpPr>
        <p:spPr>
          <a:xfrm>
            <a:off x="6492250" y="3997775"/>
            <a:ext cx="354600" cy="19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DF4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13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430" name="Google Shape;430;p27"/>
          <p:cNvSpPr txBox="1"/>
          <p:nvPr/>
        </p:nvSpPr>
        <p:spPr>
          <a:xfrm>
            <a:off x="777250" y="960125"/>
            <a:ext cx="1146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Strategy test: building a representative orbit sample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1" name="Google Shape;431;p27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432" name="Google Shape;432;p27"/>
          <p:cNvSpPr txBox="1"/>
          <p:nvPr/>
        </p:nvSpPr>
        <p:spPr>
          <a:xfrm>
            <a:off x="777250" y="1588326"/>
            <a:ext cx="68580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300">
                <a:solidFill>
                  <a:srgbClr val="456CC3"/>
                </a:solidFill>
              </a:rPr>
              <a:t>Initial injected positions are well spread across the detector.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0">
              <a:solidFill>
                <a:srgbClr val="466DC4"/>
              </a:solidFill>
            </a:endParaRPr>
          </a:p>
        </p:txBody>
      </p:sp>
      <p:sp>
        <p:nvSpPr>
          <p:cNvPr id="433" name="Google Shape;433;p27"/>
          <p:cNvSpPr/>
          <p:nvPr/>
        </p:nvSpPr>
        <p:spPr>
          <a:xfrm>
            <a:off x="6194325" y="2306025"/>
            <a:ext cx="4827900" cy="405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7"/>
          <p:cNvSpPr/>
          <p:nvPr/>
        </p:nvSpPr>
        <p:spPr>
          <a:xfrm>
            <a:off x="6450365" y="2845516"/>
            <a:ext cx="1326000" cy="329100"/>
          </a:xfrm>
          <a:prstGeom prst="roundRect">
            <a:avLst>
              <a:gd fmla="val 16667" name="adj"/>
            </a:avLst>
          </a:prstGeom>
          <a:solidFill>
            <a:srgbClr val="EEF3FF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7"/>
          <p:cNvSpPr txBox="1"/>
          <p:nvPr/>
        </p:nvSpPr>
        <p:spPr>
          <a:xfrm>
            <a:off x="6486941" y="2927812"/>
            <a:ext cx="12528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3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48 </a:t>
            </a:r>
            <a:r>
              <a:rPr b="1" lang="en-US" sz="1030">
                <a:solidFill>
                  <a:srgbClr val="142452"/>
                </a:solidFill>
              </a:rPr>
              <a:t>orbits</a:t>
            </a:r>
            <a:endParaRPr/>
          </a:p>
        </p:txBody>
      </p:sp>
      <p:sp>
        <p:nvSpPr>
          <p:cNvPr id="436" name="Google Shape;436;p27"/>
          <p:cNvSpPr/>
          <p:nvPr/>
        </p:nvSpPr>
        <p:spPr>
          <a:xfrm>
            <a:off x="7931693" y="2845516"/>
            <a:ext cx="1417200" cy="329100"/>
          </a:xfrm>
          <a:prstGeom prst="roundRect">
            <a:avLst>
              <a:gd fmla="val 16667" name="adj"/>
            </a:avLst>
          </a:prstGeom>
          <a:solidFill>
            <a:srgbClr val="EEF3FF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7"/>
          <p:cNvSpPr txBox="1"/>
          <p:nvPr/>
        </p:nvSpPr>
        <p:spPr>
          <a:xfrm>
            <a:off x="7968269" y="2927812"/>
            <a:ext cx="13443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3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12 per class</a:t>
            </a:r>
            <a:endParaRPr/>
          </a:p>
        </p:txBody>
      </p:sp>
      <p:sp>
        <p:nvSpPr>
          <p:cNvPr id="438" name="Google Shape;438;p27"/>
          <p:cNvSpPr/>
          <p:nvPr/>
        </p:nvSpPr>
        <p:spPr>
          <a:xfrm>
            <a:off x="9522749" y="2845516"/>
            <a:ext cx="1005900" cy="329100"/>
          </a:xfrm>
          <a:prstGeom prst="roundRect">
            <a:avLst>
              <a:gd fmla="val 16667" name="adj"/>
            </a:avLst>
          </a:prstGeom>
          <a:solidFill>
            <a:srgbClr val="EEF3FF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7"/>
          <p:cNvSpPr txBox="1"/>
          <p:nvPr/>
        </p:nvSpPr>
        <p:spPr>
          <a:xfrm>
            <a:off x="9559325" y="2927812"/>
            <a:ext cx="932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3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well spread</a:t>
            </a:r>
            <a:endParaRPr/>
          </a:p>
        </p:txBody>
      </p:sp>
      <p:sp>
        <p:nvSpPr>
          <p:cNvPr id="440" name="Google Shape;440;p27"/>
          <p:cNvSpPr/>
          <p:nvPr/>
        </p:nvSpPr>
        <p:spPr>
          <a:xfrm>
            <a:off x="6505229" y="3640004"/>
            <a:ext cx="73200" cy="73200"/>
          </a:xfrm>
          <a:prstGeom prst="ellipse">
            <a:avLst/>
          </a:prstGeom>
          <a:solidFill>
            <a:srgbClr val="456CC3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7"/>
          <p:cNvSpPr txBox="1"/>
          <p:nvPr/>
        </p:nvSpPr>
        <p:spPr>
          <a:xfrm>
            <a:off x="6651533" y="3585819"/>
            <a:ext cx="40692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0" u="none" cap="none" strike="noStrike">
                <a:solidFill>
                  <a:srgbClr val="3F4B69"/>
                </a:solidFill>
                <a:latin typeface="Arial"/>
                <a:ea typeface="Arial"/>
                <a:cs typeface="Arial"/>
                <a:sym typeface="Arial"/>
              </a:rPr>
              <a:t>The sample covers a broad range of projected detector positions.</a:t>
            </a:r>
            <a:endParaRPr/>
          </a:p>
        </p:txBody>
      </p:sp>
      <p:sp>
        <p:nvSpPr>
          <p:cNvPr id="442" name="Google Shape;442;p27"/>
          <p:cNvSpPr/>
          <p:nvPr/>
        </p:nvSpPr>
        <p:spPr>
          <a:xfrm>
            <a:off x="6505229" y="4061708"/>
            <a:ext cx="73200" cy="73200"/>
          </a:xfrm>
          <a:prstGeom prst="ellipse">
            <a:avLst/>
          </a:prstGeom>
          <a:solidFill>
            <a:srgbClr val="456CC3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7"/>
          <p:cNvSpPr txBox="1"/>
          <p:nvPr/>
        </p:nvSpPr>
        <p:spPr>
          <a:xfrm>
            <a:off x="6651533" y="4017066"/>
            <a:ext cx="40692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30" u="none" cap="none" strike="noStrike">
                <a:solidFill>
                  <a:srgbClr val="3F4B69"/>
                </a:solidFill>
                <a:latin typeface="Arial"/>
                <a:ea typeface="Arial"/>
                <a:cs typeface="Arial"/>
                <a:sym typeface="Arial"/>
              </a:rPr>
              <a:t>Each orbit family remains observable and sufficiently distinct from the others.</a:t>
            </a:r>
            <a:endParaRPr/>
          </a:p>
        </p:txBody>
      </p:sp>
      <p:sp>
        <p:nvSpPr>
          <p:cNvPr id="444" name="Google Shape;444;p27"/>
          <p:cNvSpPr/>
          <p:nvPr/>
        </p:nvSpPr>
        <p:spPr>
          <a:xfrm>
            <a:off x="6432077" y="4802361"/>
            <a:ext cx="4370700" cy="10791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7"/>
          <p:cNvSpPr txBox="1"/>
          <p:nvPr/>
        </p:nvSpPr>
        <p:spPr>
          <a:xfrm>
            <a:off x="6803933" y="4966953"/>
            <a:ext cx="10059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56CC3"/>
                </a:solidFill>
                <a:latin typeface="Arial"/>
                <a:ea typeface="Arial"/>
                <a:cs typeface="Arial"/>
                <a:sym typeface="Arial"/>
              </a:rPr>
              <a:t>Next step</a:t>
            </a: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6544000" y="4982862"/>
            <a:ext cx="219350" cy="177000"/>
          </a:xfrm>
          <a:prstGeom prst="flowChartMerge">
            <a:avLst/>
          </a:prstGeom>
          <a:solidFill>
            <a:srgbClr val="A822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7"/>
          <p:cNvSpPr txBox="1"/>
          <p:nvPr/>
        </p:nvSpPr>
        <p:spPr>
          <a:xfrm>
            <a:off x="6575333" y="5280897"/>
            <a:ext cx="3931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For each orbit, we now compare the multi-epoch combined SNR at the injected positions against the single-epoch case</a:t>
            </a:r>
            <a:endParaRPr/>
          </a:p>
        </p:txBody>
      </p:sp>
      <p:pic>
        <p:nvPicPr>
          <p:cNvPr id="448" name="Google Shape;448;p27" title="initial_orbit_positio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81" y="2029370"/>
            <a:ext cx="4550440" cy="463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14</a:t>
            </a: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en-US" sz="1250">
                <a:solidFill>
                  <a:srgbClr val="3769BE"/>
                </a:solidFill>
              </a:rPr>
              <a:t>22</a:t>
            </a:r>
            <a:endParaRPr/>
          </a:p>
        </p:txBody>
      </p:sp>
      <p:sp>
        <p:nvSpPr>
          <p:cNvPr id="454" name="Google Shape;454;p28"/>
          <p:cNvSpPr txBox="1"/>
          <p:nvPr/>
        </p:nvSpPr>
        <p:spPr>
          <a:xfrm>
            <a:off x="777250" y="960125"/>
            <a:ext cx="11468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Result: multi-epoch gain across the detector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55" name="Google Shape;455;p28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456" name="Google Shape;456;p28" title="snr_ratio_detector_map_dmag15_N4_only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375" y="1997525"/>
            <a:ext cx="5407826" cy="470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8" title="snr_ratio_histogram_dmag15_N4_onl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4175" y="2027562"/>
            <a:ext cx="3772700" cy="280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8"/>
          <p:cNvSpPr/>
          <p:nvPr/>
        </p:nvSpPr>
        <p:spPr>
          <a:xfrm>
            <a:off x="6716975" y="5282100"/>
            <a:ext cx="3690000" cy="10911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8"/>
          <p:cNvSpPr txBox="1"/>
          <p:nvPr/>
        </p:nvSpPr>
        <p:spPr>
          <a:xfrm>
            <a:off x="7075645" y="5437546"/>
            <a:ext cx="18000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36575" spcFirstLastPara="1" rIns="36575" wrap="square" tIns="18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" u="none" cap="none" strike="noStrike">
                <a:solidFill>
                  <a:srgbClr val="CC702C"/>
                </a:solidFill>
                <a:latin typeface="Arial"/>
                <a:ea typeface="Arial"/>
                <a:cs typeface="Arial"/>
                <a:sym typeface="Arial"/>
              </a:rPr>
              <a:t>Takeaway</a:t>
            </a:r>
            <a:endParaRPr/>
          </a:p>
        </p:txBody>
      </p:sp>
      <p:sp>
        <p:nvSpPr>
          <p:cNvPr id="460" name="Google Shape;460;p28"/>
          <p:cNvSpPr txBox="1"/>
          <p:nvPr/>
        </p:nvSpPr>
        <p:spPr>
          <a:xfrm>
            <a:off x="7075645" y="5675288"/>
            <a:ext cx="27900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5" lIns="36575" spcFirstLastPara="1" rIns="36575" wrap="square" tIns="18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Even without maximum field rotation at every epoch, most multi-ep</a:t>
            </a:r>
            <a:r>
              <a:rPr b="1" lang="en-US" sz="980">
                <a:solidFill>
                  <a:srgbClr val="142452"/>
                </a:solidFill>
              </a:rPr>
              <a:t>och</a:t>
            </a:r>
            <a:r>
              <a:rPr b="1" i="0" lang="en-US" sz="98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 cases</a:t>
            </a:r>
            <a:r>
              <a:rPr b="1" lang="en-US" sz="980">
                <a:solidFill>
                  <a:srgbClr val="142452"/>
                </a:solidFill>
              </a:rPr>
              <a:t> see a gain in SNR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"/>
          <p:cNvSpPr txBox="1"/>
          <p:nvPr/>
        </p:nvSpPr>
        <p:spPr>
          <a:xfrm>
            <a:off x="640080" y="384048"/>
            <a:ext cx="27432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SF2A 2026 · Grenoble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9"/>
          <p:cNvSpPr txBox="1"/>
          <p:nvPr/>
        </p:nvSpPr>
        <p:spPr>
          <a:xfrm>
            <a:off x="1051560" y="2331720"/>
            <a:ext cx="10058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From SNR gain to orbit inference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9"/>
          <p:cNvSpPr/>
          <p:nvPr/>
        </p:nvSpPr>
        <p:spPr>
          <a:xfrm>
            <a:off x="0" y="0"/>
            <a:ext cx="255900" cy="6858000"/>
          </a:xfrm>
          <a:prstGeom prst="rect">
            <a:avLst/>
          </a:prstGeom>
          <a:solidFill>
            <a:srgbClr val="142452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9"/>
          <p:cNvSpPr/>
          <p:nvPr/>
        </p:nvSpPr>
        <p:spPr>
          <a:xfrm>
            <a:off x="4215604" y="3214210"/>
            <a:ext cx="3749100" cy="22800"/>
          </a:xfrm>
          <a:prstGeom prst="rect">
            <a:avLst/>
          </a:prstGeom>
          <a:solidFill>
            <a:srgbClr val="DEE3EF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16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474" name="Google Shape;474;p30"/>
          <p:cNvSpPr txBox="1"/>
          <p:nvPr/>
        </p:nvSpPr>
        <p:spPr>
          <a:xfrm>
            <a:off x="777250" y="960125"/>
            <a:ext cx="1146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Bayesian K-Stacker example: circular face-on orbit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75" name="Google Shape;475;p30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476" name="Google Shape;476;p30" title="Circular_face-on_02_snr_maps_with_orbits.png"/>
          <p:cNvPicPr preferRelativeResize="0"/>
          <p:nvPr/>
        </p:nvPicPr>
        <p:blipFill rotWithShape="1">
          <a:blip r:embed="rId3">
            <a:alphaModFix/>
          </a:blip>
          <a:srcRect b="3823" l="0" r="0" t="3832"/>
          <a:stretch/>
        </p:blipFill>
        <p:spPr>
          <a:xfrm>
            <a:off x="152400" y="4166201"/>
            <a:ext cx="8830776" cy="265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0" title="Circular_face-on_01_snr_maps_onl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35925"/>
            <a:ext cx="8830776" cy="26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0" title="Circular_face-on_03_keplerian_stacke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3063" y="2066825"/>
            <a:ext cx="4889452" cy="4638772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0"/>
          <p:cNvSpPr txBox="1"/>
          <p:nvPr/>
        </p:nvSpPr>
        <p:spPr>
          <a:xfrm>
            <a:off x="8983174" y="3856385"/>
            <a:ext cx="1800300" cy="1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7975" lIns="16000" spcFirstLastPara="1" rIns="16000" wrap="square" tIns="7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1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Injected vs MAP · Δmag = 15</a:t>
            </a:r>
            <a:endParaRPr sz="1225"/>
          </a:p>
        </p:txBody>
      </p:sp>
      <p:sp>
        <p:nvSpPr>
          <p:cNvPr id="480" name="Google Shape;480;p30"/>
          <p:cNvSpPr txBox="1"/>
          <p:nvPr/>
        </p:nvSpPr>
        <p:spPr>
          <a:xfrm>
            <a:off x="10615819" y="3856385"/>
            <a:ext cx="14562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7975" lIns="16000" spcFirstLastPara="1" rIns="16000" wrap="square" tIns="79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70" u="none" cap="none" strike="noStrike">
                <a:solidFill>
                  <a:srgbClr val="808AA0"/>
                </a:solidFill>
                <a:latin typeface="Arial"/>
                <a:ea typeface="Arial"/>
                <a:cs typeface="Arial"/>
                <a:sym typeface="Arial"/>
              </a:rPr>
              <a:t>MAP = maximum a posteriori sample</a:t>
            </a:r>
            <a:endParaRPr sz="1225"/>
          </a:p>
        </p:txBody>
      </p:sp>
      <p:sp>
        <p:nvSpPr>
          <p:cNvPr id="481" name="Google Shape;481;p30"/>
          <p:cNvSpPr txBox="1"/>
          <p:nvPr/>
        </p:nvSpPr>
        <p:spPr>
          <a:xfrm>
            <a:off x="8983174" y="4048422"/>
            <a:ext cx="32406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75" lIns="16000" spcFirstLastPara="1" rIns="16000" wrap="square" tIns="7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79">
                <a:solidFill>
                  <a:srgbClr val="142452"/>
                </a:solidFill>
              </a:rPr>
              <a:t>Param.: injected </a:t>
            </a:r>
            <a:r>
              <a:rPr b="1" lang="en-US" sz="779">
                <a:solidFill>
                  <a:srgbClr val="142452"/>
                </a:solidFill>
              </a:rPr>
              <a:t>→ MAP value</a:t>
            </a:r>
            <a:br>
              <a:rPr b="1" lang="en-US" sz="779">
                <a:solidFill>
                  <a:srgbClr val="142452"/>
                </a:solidFill>
              </a:rPr>
            </a:br>
            <a:br>
              <a:rPr b="1" lang="en-US" sz="779">
                <a:solidFill>
                  <a:srgbClr val="142452"/>
                </a:solidFill>
              </a:rPr>
            </a:br>
            <a: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a: 12.00 → 12.05 AU   </a:t>
            </a:r>
            <a:b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e: 0.00 → 0.00005   </a:t>
            </a:r>
            <a:b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i: 0° → 9.5°</a:t>
            </a:r>
            <a:b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Ω: 240° → 106.8°   </a:t>
            </a:r>
            <a:b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ω: 240° → 60.3°   </a:t>
            </a:r>
            <a:b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7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M₀: 270° → 284.7°</a:t>
            </a:r>
            <a:endParaRPr sz="1225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</a:t>
            </a: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250">
                <a:solidFill>
                  <a:srgbClr val="3769BE"/>
                </a:solidFill>
              </a:rPr>
              <a:t>17/22</a:t>
            </a:r>
            <a:endParaRPr/>
          </a:p>
        </p:txBody>
      </p:sp>
      <p:sp>
        <p:nvSpPr>
          <p:cNvPr id="487" name="Google Shape;487;p31"/>
          <p:cNvSpPr txBox="1"/>
          <p:nvPr/>
        </p:nvSpPr>
        <p:spPr>
          <a:xfrm>
            <a:off x="777250" y="960125"/>
            <a:ext cx="1146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Bayesian extension: why sample non-singular variables?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8" name="Google Shape;488;p31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777255" y="2330158"/>
            <a:ext cx="2788800" cy="96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1"/>
          <p:cNvSpPr txBox="1"/>
          <p:nvPr/>
        </p:nvSpPr>
        <p:spPr>
          <a:xfrm>
            <a:off x="866523" y="2416937"/>
            <a:ext cx="16458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466DC4"/>
                </a:solidFill>
              </a:rPr>
              <a:t>Sampling </a:t>
            </a:r>
            <a:r>
              <a:rPr b="1" i="0" lang="en-US" sz="12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variables</a:t>
            </a:r>
            <a:endParaRPr/>
          </a:p>
        </p:txBody>
      </p:sp>
      <p:sp>
        <p:nvSpPr>
          <p:cNvPr id="491" name="Google Shape;491;p31"/>
          <p:cNvSpPr txBox="1"/>
          <p:nvPr/>
        </p:nvSpPr>
        <p:spPr>
          <a:xfrm>
            <a:off x="866523" y="2658163"/>
            <a:ext cx="23316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θ = (a, λ₀, m★, h, k, p, q)</a:t>
            </a:r>
            <a:b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λ₀ = M₀ + Ω + ω</a:t>
            </a:r>
            <a:b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(h,k) = e · [sin, cos](Ω+ω)</a:t>
            </a:r>
            <a:b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8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(p,q) = sin(i/2) · [cos, sin](Ω−ω)</a:t>
            </a:r>
            <a:endParaRPr/>
          </a:p>
        </p:txBody>
      </p:sp>
      <p:sp>
        <p:nvSpPr>
          <p:cNvPr id="492" name="Google Shape;492;p31"/>
          <p:cNvSpPr/>
          <p:nvPr/>
        </p:nvSpPr>
        <p:spPr>
          <a:xfrm>
            <a:off x="777250" y="4044425"/>
            <a:ext cx="2880300" cy="926400"/>
          </a:xfrm>
          <a:prstGeom prst="roundRect">
            <a:avLst>
              <a:gd fmla="val 16667" name="adj"/>
            </a:avLst>
          </a:prstGeom>
          <a:solidFill>
            <a:srgbClr val="F7F9FD"/>
          </a:solidFill>
          <a:ln cap="flat" cmpd="sng" w="10100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37501" rotWithShape="0" dir="5400000" dist="21563">
              <a:srgbClr val="000000">
                <a:alpha val="34900"/>
              </a:srgbClr>
            </a:outerShdw>
          </a:effectLst>
        </p:spPr>
        <p:txBody>
          <a:bodyPr anchorCtr="0" anchor="ctr" bIns="42825" lIns="85700" spcFirstLastPara="1" rIns="85700" wrap="square" tIns="4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1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1"/>
          <p:cNvSpPr txBox="1"/>
          <p:nvPr/>
        </p:nvSpPr>
        <p:spPr>
          <a:xfrm>
            <a:off x="974422" y="4190158"/>
            <a:ext cx="943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575" lIns="17125" spcFirstLastPara="1" rIns="17125" wrap="square" tIns="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8" u="none" cap="none" strike="noStrike">
                <a:solidFill>
                  <a:srgbClr val="327955"/>
                </a:solidFill>
                <a:latin typeface="Arial"/>
                <a:ea typeface="Arial"/>
                <a:cs typeface="Arial"/>
                <a:sym typeface="Arial"/>
              </a:rPr>
              <a:t>Why it helps</a:t>
            </a:r>
            <a:endParaRPr sz="1313"/>
          </a:p>
        </p:txBody>
      </p:sp>
      <p:sp>
        <p:nvSpPr>
          <p:cNvPr id="494" name="Google Shape;494;p31"/>
          <p:cNvSpPr txBox="1"/>
          <p:nvPr/>
        </p:nvSpPr>
        <p:spPr>
          <a:xfrm>
            <a:off x="974422" y="4395905"/>
            <a:ext cx="25032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8575" lIns="17125" spcFirstLastPara="1" rIns="17125" wrap="square" tIns="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• e → 0: no singular periapsis angle</a:t>
            </a:r>
            <a:br>
              <a:rPr b="1" i="0" lang="en-US" sz="9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9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• i → 0: no singular node angle</a:t>
            </a:r>
            <a:br>
              <a:rPr b="1" i="0" lang="en-US" sz="9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919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• MCMC samples a smoother posterior</a:t>
            </a:r>
            <a:endParaRPr sz="1313"/>
          </a:p>
        </p:txBody>
      </p:sp>
      <p:pic>
        <p:nvPicPr>
          <p:cNvPr id="495" name="Google Shape;495;p31" title="corner_Circular_face-on_top1000_classical_variables_d1.738_meanSNR6.560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975" y="1677409"/>
            <a:ext cx="4965651" cy="520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 title="corner_Circular_face-on_top1000_sampling_variables_d1.738_meanSNR6.560(1).png"/>
          <p:cNvPicPr preferRelativeResize="0"/>
          <p:nvPr/>
        </p:nvPicPr>
        <p:blipFill rotWithShape="1">
          <a:blip r:embed="rId4">
            <a:alphaModFix/>
          </a:blip>
          <a:srcRect b="110" l="0" r="0" t="100"/>
          <a:stretch/>
        </p:blipFill>
        <p:spPr>
          <a:xfrm>
            <a:off x="6141688" y="1681668"/>
            <a:ext cx="4965651" cy="520452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1"/>
          <p:cNvSpPr/>
          <p:nvPr/>
        </p:nvSpPr>
        <p:spPr>
          <a:xfrm>
            <a:off x="4176275" y="3389700"/>
            <a:ext cx="1320300" cy="65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822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2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777250" y="960125"/>
            <a:ext cx="11414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Direct imaging: </a:t>
            </a: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from 20 years of detections to the ELT era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778925" y="1778000"/>
            <a:ext cx="4389000" cy="4389000"/>
          </a:xfrm>
          <a:prstGeom prst="round1Rect">
            <a:avLst>
              <a:gd fmla="val 16667" name="adj"/>
            </a:avLst>
          </a:prstGeom>
          <a:solidFill>
            <a:srgbClr val="F4F7FC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4" title="eso0515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250" y="2243324"/>
            <a:ext cx="3458349" cy="3458349"/>
          </a:xfrm>
          <a:prstGeom prst="rect">
            <a:avLst/>
          </a:prstGeom>
          <a:solidFill>
            <a:srgbClr val="D2DBE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14"/>
          <p:cNvSpPr/>
          <p:nvPr/>
        </p:nvSpPr>
        <p:spPr>
          <a:xfrm flipH="1">
            <a:off x="5511800" y="1778000"/>
            <a:ext cx="4389000" cy="4389000"/>
          </a:xfrm>
          <a:prstGeom prst="round1Rect">
            <a:avLst>
              <a:gd fmla="val 16667" name="adj"/>
            </a:avLst>
          </a:prstGeom>
          <a:solidFill>
            <a:srgbClr val="F4F7FC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4" title="exoplanet-HD135344Ab-Stolker-et-al-July-9-2025.jpg"/>
          <p:cNvPicPr preferRelativeResize="0"/>
          <p:nvPr/>
        </p:nvPicPr>
        <p:blipFill rotWithShape="1">
          <a:blip r:embed="rId4">
            <a:alphaModFix/>
          </a:blip>
          <a:srcRect b="0" l="6186" r="6186" t="0"/>
          <a:stretch/>
        </p:blipFill>
        <p:spPr>
          <a:xfrm>
            <a:off x="5977125" y="2243324"/>
            <a:ext cx="3458350" cy="3458348"/>
          </a:xfrm>
          <a:prstGeom prst="rect">
            <a:avLst/>
          </a:prstGeom>
          <a:solidFill>
            <a:srgbClr val="D2DBE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14"/>
          <p:cNvSpPr txBox="1"/>
          <p:nvPr/>
        </p:nvSpPr>
        <p:spPr>
          <a:xfrm>
            <a:off x="1242600" y="5701675"/>
            <a:ext cx="3458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50">
                <a:solidFill>
                  <a:srgbClr val="556078"/>
                </a:solidFill>
              </a:rPr>
              <a:t>G.Chauvin et al. (2004)</a:t>
            </a:r>
            <a:endParaRPr b="1" i="1" sz="400"/>
          </a:p>
        </p:txBody>
      </p:sp>
      <p:sp>
        <p:nvSpPr>
          <p:cNvPr id="108" name="Google Shape;108;p14"/>
          <p:cNvSpPr txBox="1"/>
          <p:nvPr/>
        </p:nvSpPr>
        <p:spPr>
          <a:xfrm>
            <a:off x="5977100" y="5701675"/>
            <a:ext cx="3458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50">
                <a:solidFill>
                  <a:srgbClr val="556078"/>
                </a:solidFill>
              </a:rPr>
              <a:t>T.Stolker</a:t>
            </a:r>
            <a:r>
              <a:rPr b="1" i="1" lang="en-US" sz="750">
                <a:solidFill>
                  <a:srgbClr val="556078"/>
                </a:solidFill>
              </a:rPr>
              <a:t> et al. (2025)</a:t>
            </a:r>
            <a:endParaRPr b="1" i="1" sz="400"/>
          </a:p>
        </p:txBody>
      </p:sp>
      <p:sp>
        <p:nvSpPr>
          <p:cNvPr id="109" name="Google Shape;109;p14"/>
          <p:cNvSpPr txBox="1"/>
          <p:nvPr/>
        </p:nvSpPr>
        <p:spPr>
          <a:xfrm>
            <a:off x="1244225" y="1874025"/>
            <a:ext cx="345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</a:rPr>
              <a:t>2M1207 b: 2 M </a:t>
            </a:r>
            <a:r>
              <a:rPr b="1" baseline="-25000" lang="en-US" sz="1200">
                <a:solidFill>
                  <a:schemeClr val="dk2"/>
                </a:solidFill>
              </a:rPr>
              <a:t>J</a:t>
            </a:r>
            <a:r>
              <a:rPr b="1" lang="en-US" sz="1200">
                <a:solidFill>
                  <a:schemeClr val="dk2"/>
                </a:solidFill>
              </a:rPr>
              <a:t> at  55 AU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5977075" y="1874025"/>
            <a:ext cx="345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2"/>
                </a:solidFill>
              </a:rPr>
              <a:t>HD 135344 Ab</a:t>
            </a:r>
            <a:r>
              <a:rPr b="1" lang="en-US" sz="1200">
                <a:solidFill>
                  <a:schemeClr val="dk2"/>
                </a:solidFill>
              </a:rPr>
              <a:t>: 10 M </a:t>
            </a:r>
            <a:r>
              <a:rPr b="1" baseline="-25000" lang="en-US" sz="1200">
                <a:solidFill>
                  <a:schemeClr val="dk2"/>
                </a:solidFill>
              </a:rPr>
              <a:t>J</a:t>
            </a:r>
            <a:r>
              <a:rPr b="1" lang="en-US" sz="1200">
                <a:solidFill>
                  <a:schemeClr val="dk2"/>
                </a:solidFill>
              </a:rPr>
              <a:t> at  15-20 AU</a:t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111" name="Google Shape;111;p14" title="nea_scatt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175" y="1735037"/>
            <a:ext cx="8308869" cy="44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/>
          <p:nvPr/>
        </p:nvSpPr>
        <p:spPr>
          <a:xfrm>
            <a:off x="4981650" y="2014575"/>
            <a:ext cx="2781600" cy="834600"/>
          </a:xfrm>
          <a:prstGeom prst="ellipse">
            <a:avLst/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5100" y="1620300"/>
            <a:ext cx="5163513" cy="43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0475" y="1865850"/>
            <a:ext cx="4637477" cy="413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/>
          <p:nvPr/>
        </p:nvSpPr>
        <p:spPr>
          <a:xfrm>
            <a:off x="735096" y="6053703"/>
            <a:ext cx="4919100" cy="6246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3550">
            <a:solidFill>
              <a:srgbClr val="D8E0F0"/>
            </a:solidFill>
            <a:prstDash val="solid"/>
            <a:round/>
            <a:headEnd len="sm" w="sm" type="none"/>
            <a:tailEnd len="sm" w="sm" type="none"/>
          </a:ln>
          <a:effectLst>
            <a:outerShdw blurRad="56929" rotWithShape="0" dir="5400000" dist="32734">
              <a:srgbClr val="000000">
                <a:alpha val="34900"/>
              </a:srgbClr>
            </a:outerShdw>
          </a:effectLst>
        </p:spPr>
        <p:txBody>
          <a:bodyPr anchorCtr="0" anchor="ctr" bIns="65050" lIns="130125" spcFirstLastPara="1" rIns="130125" wrap="square" tIns="65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9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865235" y="6118772"/>
            <a:ext cx="2797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5" u="none" cap="none" strike="noStrike">
                <a:solidFill>
                  <a:srgbClr val="081E52"/>
                </a:solidFill>
                <a:latin typeface="Arial"/>
                <a:ea typeface="Arial"/>
                <a:cs typeface="Arial"/>
                <a:sym typeface="Arial"/>
              </a:rPr>
              <a:t>SHINE/SPHERE demographics</a:t>
            </a:r>
            <a:endParaRPr sz="1993"/>
          </a:p>
        </p:txBody>
      </p:sp>
      <p:sp>
        <p:nvSpPr>
          <p:cNvPr id="117" name="Google Shape;117;p14"/>
          <p:cNvSpPr txBox="1"/>
          <p:nvPr/>
        </p:nvSpPr>
        <p:spPr>
          <a:xfrm>
            <a:off x="865224" y="6379050"/>
            <a:ext cx="47319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10" u="none" cap="none" strike="noStrike">
                <a:solidFill>
                  <a:srgbClr val="37435C"/>
                </a:solidFill>
                <a:latin typeface="Arial"/>
                <a:ea typeface="Arial"/>
                <a:cs typeface="Arial"/>
                <a:sym typeface="Arial"/>
              </a:rPr>
              <a:t>150 stars · 13 detections · 1–75 MJup · 5–300 au </a:t>
            </a:r>
            <a:r>
              <a:rPr lang="en-US" sz="1110">
                <a:solidFill>
                  <a:srgbClr val="37435C"/>
                </a:solidFill>
              </a:rPr>
              <a:t>·</a:t>
            </a:r>
            <a:r>
              <a:rPr b="0" i="0" lang="en-US" sz="1110" u="none" cap="none" strike="noStrike">
                <a:solidFill>
                  <a:srgbClr val="37435C"/>
                </a:solidFill>
                <a:latin typeface="Arial"/>
                <a:ea typeface="Arial"/>
                <a:cs typeface="Arial"/>
                <a:sym typeface="Arial"/>
              </a:rPr>
              <a:t> 5.7% occure</a:t>
            </a:r>
            <a:r>
              <a:rPr lang="en-US" sz="1110">
                <a:solidFill>
                  <a:srgbClr val="37435C"/>
                </a:solidFill>
              </a:rPr>
              <a:t>nce rate</a:t>
            </a:r>
            <a:endParaRPr sz="1993"/>
          </a:p>
        </p:txBody>
      </p:sp>
      <p:sp>
        <p:nvSpPr>
          <p:cNvPr id="118" name="Google Shape;118;p14"/>
          <p:cNvSpPr txBox="1"/>
          <p:nvPr/>
        </p:nvSpPr>
        <p:spPr>
          <a:xfrm>
            <a:off x="3537975" y="6169275"/>
            <a:ext cx="1536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Vigan et al. 2021</a:t>
            </a:r>
            <a:endParaRPr b="1" i="1" sz="1793"/>
          </a:p>
        </p:txBody>
      </p:sp>
      <p:sp>
        <p:nvSpPr>
          <p:cNvPr id="119" name="Google Shape;119;p14"/>
          <p:cNvSpPr/>
          <p:nvPr/>
        </p:nvSpPr>
        <p:spPr>
          <a:xfrm>
            <a:off x="6478871" y="6053703"/>
            <a:ext cx="4919100" cy="6246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3550">
            <a:solidFill>
              <a:srgbClr val="D8E0F0"/>
            </a:solidFill>
            <a:prstDash val="solid"/>
            <a:round/>
            <a:headEnd len="sm" w="sm" type="none"/>
            <a:tailEnd len="sm" w="sm" type="none"/>
          </a:ln>
          <a:effectLst>
            <a:outerShdw blurRad="56929" rotWithShape="0" dir="5400000" dist="32734">
              <a:srgbClr val="000000">
                <a:alpha val="34900"/>
              </a:srgbClr>
            </a:outerShdw>
          </a:effectLst>
        </p:spPr>
        <p:txBody>
          <a:bodyPr anchorCtr="0" anchor="ctr" bIns="65050" lIns="130125" spcFirstLastPara="1" rIns="130125" wrap="square" tIns="65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9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6572485" y="6118772"/>
            <a:ext cx="27978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5">
                <a:solidFill>
                  <a:srgbClr val="081E52"/>
                </a:solidFill>
              </a:rPr>
              <a:t>Population synthesis</a:t>
            </a:r>
            <a:endParaRPr sz="1993"/>
          </a:p>
        </p:txBody>
      </p:sp>
      <p:sp>
        <p:nvSpPr>
          <p:cNvPr id="121" name="Google Shape;121;p14"/>
          <p:cNvSpPr txBox="1"/>
          <p:nvPr/>
        </p:nvSpPr>
        <p:spPr>
          <a:xfrm>
            <a:off x="6572474" y="6379050"/>
            <a:ext cx="47319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">
                <a:solidFill>
                  <a:srgbClr val="37435C"/>
                </a:solidFill>
              </a:rPr>
              <a:t>Current HCI probes </a:t>
            </a:r>
            <a:r>
              <a:rPr b="1" lang="en-US" sz="1110">
                <a:solidFill>
                  <a:srgbClr val="980000"/>
                </a:solidFill>
              </a:rPr>
              <a:t>sparse </a:t>
            </a:r>
            <a:r>
              <a:rPr b="1" lang="en-US" sz="1110">
                <a:solidFill>
                  <a:srgbClr val="980000"/>
                </a:solidFill>
              </a:rPr>
              <a:t>regions</a:t>
            </a:r>
            <a:r>
              <a:rPr lang="en-US" sz="1110">
                <a:solidFill>
                  <a:srgbClr val="37435C"/>
                </a:solidFill>
              </a:rPr>
              <a:t>, close to denser planet population</a:t>
            </a:r>
            <a:endParaRPr sz="1993"/>
          </a:p>
        </p:txBody>
      </p:sp>
      <p:sp>
        <p:nvSpPr>
          <p:cNvPr id="122" name="Google Shape;122;p14"/>
          <p:cNvSpPr txBox="1"/>
          <p:nvPr/>
        </p:nvSpPr>
        <p:spPr>
          <a:xfrm>
            <a:off x="8444475" y="6165263"/>
            <a:ext cx="29025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Mordasini</a:t>
            </a:r>
            <a:r>
              <a:rPr b="1" i="1" lang="en-US" sz="910">
                <a:solidFill>
                  <a:srgbClr val="37435C"/>
                </a:solidFill>
              </a:rPr>
              <a:t> 2018</a:t>
            </a:r>
            <a:endParaRPr b="1" i="1" sz="1793"/>
          </a:p>
        </p:txBody>
      </p:sp>
      <p:sp>
        <p:nvSpPr>
          <p:cNvPr id="123" name="Google Shape;123;p14"/>
          <p:cNvSpPr/>
          <p:nvPr/>
        </p:nvSpPr>
        <p:spPr>
          <a:xfrm>
            <a:off x="2958650" y="1888150"/>
            <a:ext cx="1340100" cy="3607800"/>
          </a:xfrm>
          <a:prstGeom prst="rect">
            <a:avLst/>
          </a:prstGeom>
          <a:noFill/>
          <a:ln cap="flat" cmpd="sng" w="76200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9370275" y="1888150"/>
            <a:ext cx="1166100" cy="1635300"/>
          </a:xfrm>
          <a:prstGeom prst="rect">
            <a:avLst/>
          </a:prstGeom>
          <a:noFill/>
          <a:ln cap="flat" cmpd="sng" w="76200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4"/>
          <p:cNvSpPr/>
          <p:nvPr/>
        </p:nvSpPr>
        <p:spPr>
          <a:xfrm flipH="1" rot="-1177373">
            <a:off x="8825384" y="2243253"/>
            <a:ext cx="1121110" cy="606152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19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503" name="Google Shape;503;p32"/>
          <p:cNvSpPr txBox="1"/>
          <p:nvPr/>
        </p:nvSpPr>
        <p:spPr>
          <a:xfrm>
            <a:off x="777250" y="960125"/>
            <a:ext cx="1146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Injected parameters recovery test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04" name="Google Shape;504;p32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505" name="Google Shape;505;p32" title="mixed_families_sampling_variables_top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232" y="1721450"/>
            <a:ext cx="8281206" cy="23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 title="mixed_families_derived_parameters_top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8038" y="4243375"/>
            <a:ext cx="7255593" cy="24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3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20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512" name="Google Shape;512;p33"/>
          <p:cNvSpPr txBox="1"/>
          <p:nvPr/>
        </p:nvSpPr>
        <p:spPr>
          <a:xfrm>
            <a:off x="777250" y="960125"/>
            <a:ext cx="11468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Posterior samples in image space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13" name="Google Shape;513;p33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514" name="Google Shape;5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775" y="1867000"/>
            <a:ext cx="8088121" cy="46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3"/>
          <p:cNvSpPr/>
          <p:nvPr/>
        </p:nvSpPr>
        <p:spPr>
          <a:xfrm>
            <a:off x="9601200" y="2048925"/>
            <a:ext cx="2160300" cy="1515600"/>
          </a:xfrm>
          <a:prstGeom prst="roundRect">
            <a:avLst>
              <a:gd fmla="val 16667" name="adj"/>
            </a:avLst>
          </a:prstGeom>
          <a:solidFill>
            <a:srgbClr val="F7F9FC"/>
          </a:solidFill>
          <a:ln cap="flat" cmpd="sng" w="14300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53093" rotWithShape="0" dir="5400000" dist="30529">
              <a:srgbClr val="000000">
                <a:alpha val="34900"/>
              </a:srgbClr>
            </a:outerShdw>
          </a:effectLst>
        </p:spPr>
        <p:txBody>
          <a:bodyPr anchorCtr="0" anchor="ctr" bIns="60650" lIns="121350" spcFirstLastPara="1" rIns="121350" wrap="square" tIns="606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3"/>
          <p:cNvSpPr txBox="1"/>
          <p:nvPr/>
        </p:nvSpPr>
        <p:spPr>
          <a:xfrm>
            <a:off x="9789750" y="2209799"/>
            <a:ext cx="17832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00" lIns="36400" spcFirstLastPara="1" rIns="36400" wrap="square" tIns="121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Most orbits have a low minimum</a:t>
            </a:r>
            <a:r>
              <a:rPr b="1" lang="en-US" sz="1220">
                <a:solidFill>
                  <a:srgbClr val="142452"/>
                </a:solidFill>
              </a:rPr>
              <a:t> </a:t>
            </a:r>
            <a:r>
              <a:rPr b="1" i="0" lang="en-US" sz="122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position error, meaning the</a:t>
            </a:r>
            <a:r>
              <a:rPr b="1" lang="en-US" sz="1220">
                <a:solidFill>
                  <a:srgbClr val="142452"/>
                </a:solidFill>
              </a:rPr>
              <a:t> </a:t>
            </a:r>
            <a:r>
              <a:rPr b="1" i="0" lang="en-US" sz="122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posterior contains a trajectory close to the injected one.</a:t>
            </a:r>
            <a:endParaRPr sz="1858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4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21</a:t>
            </a: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en-US" sz="1250">
                <a:solidFill>
                  <a:srgbClr val="3769BE"/>
                </a:solidFill>
              </a:rPr>
              <a:t>22</a:t>
            </a:r>
            <a:endParaRPr/>
          </a:p>
        </p:txBody>
      </p:sp>
      <p:sp>
        <p:nvSpPr>
          <p:cNvPr id="522" name="Google Shape;522;p34"/>
          <p:cNvSpPr txBox="1"/>
          <p:nvPr/>
        </p:nvSpPr>
        <p:spPr>
          <a:xfrm>
            <a:off x="777250" y="960125"/>
            <a:ext cx="11468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Bayesian K-Stacker: eccentric inclined example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23" name="Google Shape;523;p34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524" name="Google Shape;524;p34" title="worst_orbit_Eccentric_inclined_error7.120px_02_snr_maps_with_closest_posterior_orbit.png"/>
          <p:cNvPicPr preferRelativeResize="0"/>
          <p:nvPr/>
        </p:nvPicPr>
        <p:blipFill rotWithShape="1">
          <a:blip r:embed="rId3">
            <a:alphaModFix/>
          </a:blip>
          <a:srcRect b="3823" l="0" r="0" t="3832"/>
          <a:stretch/>
        </p:blipFill>
        <p:spPr>
          <a:xfrm>
            <a:off x="152400" y="4166201"/>
            <a:ext cx="8830776" cy="265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4" title="worst_orbit_Eccentric_inclined_error7.120px_01_snr_maps_only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35925"/>
            <a:ext cx="8830776" cy="26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4" title="worst_orbit_Eccentric_inclined_error7.120px_03_keplerian_stacked.png"/>
          <p:cNvPicPr preferRelativeResize="0"/>
          <p:nvPr/>
        </p:nvPicPr>
        <p:blipFill rotWithShape="1">
          <a:blip r:embed="rId5">
            <a:alphaModFix/>
          </a:blip>
          <a:srcRect b="0" l="10704" r="10704" t="0"/>
          <a:stretch/>
        </p:blipFill>
        <p:spPr>
          <a:xfrm>
            <a:off x="2123063" y="2066825"/>
            <a:ext cx="4889452" cy="46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4"/>
          <p:cNvSpPr txBox="1"/>
          <p:nvPr/>
        </p:nvSpPr>
        <p:spPr>
          <a:xfrm>
            <a:off x="8983174" y="3802698"/>
            <a:ext cx="1800300" cy="1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7975" lIns="16000" spcFirstLastPara="1" rIns="16000" wrap="square" tIns="7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1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Injected vs MAP · Δmag = 15</a:t>
            </a:r>
            <a:endParaRPr sz="1225"/>
          </a:p>
        </p:txBody>
      </p:sp>
      <p:sp>
        <p:nvSpPr>
          <p:cNvPr id="528" name="Google Shape;528;p34"/>
          <p:cNvSpPr txBox="1"/>
          <p:nvPr/>
        </p:nvSpPr>
        <p:spPr>
          <a:xfrm>
            <a:off x="8983174" y="3994734"/>
            <a:ext cx="32406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75" lIns="16000" spcFirstLastPara="1" rIns="16000" wrap="square" tIns="79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779">
                <a:solidFill>
                  <a:srgbClr val="142452"/>
                </a:solidFill>
              </a:rPr>
              <a:t>Param.: injected → MAP value</a:t>
            </a:r>
            <a:br>
              <a:rPr b="1" lang="en-US" sz="779">
                <a:solidFill>
                  <a:srgbClr val="142452"/>
                </a:solidFill>
              </a:rPr>
            </a:br>
            <a:br>
              <a:rPr b="1" lang="en-US" sz="779">
                <a:solidFill>
                  <a:srgbClr val="142452"/>
                </a:solidFill>
              </a:rPr>
            </a:br>
            <a:r>
              <a:rPr b="1" lang="en-US" sz="779">
                <a:solidFill>
                  <a:srgbClr val="142452"/>
                </a:solidFill>
              </a:rPr>
              <a:t>a: 24.00 → 24.04 AU   </a:t>
            </a:r>
            <a:br>
              <a:rPr b="1" lang="en-US" sz="779">
                <a:solidFill>
                  <a:srgbClr val="142452"/>
                </a:solidFill>
              </a:rPr>
            </a:br>
            <a:r>
              <a:rPr b="1" lang="en-US" sz="779">
                <a:solidFill>
                  <a:srgbClr val="142452"/>
                </a:solidFill>
              </a:rPr>
              <a:t>e: 0.25 → 0.26   </a:t>
            </a:r>
            <a:br>
              <a:rPr b="1" lang="en-US" sz="779">
                <a:solidFill>
                  <a:srgbClr val="142452"/>
                </a:solidFill>
              </a:rPr>
            </a:br>
            <a:r>
              <a:rPr b="1" lang="en-US" sz="779">
                <a:solidFill>
                  <a:srgbClr val="142452"/>
                </a:solidFill>
              </a:rPr>
              <a:t>i: 60° → 62.7°</a:t>
            </a:r>
            <a:br>
              <a:rPr b="1" lang="en-US" sz="779">
                <a:solidFill>
                  <a:srgbClr val="142452"/>
                </a:solidFill>
              </a:rPr>
            </a:br>
            <a:r>
              <a:rPr b="1" lang="en-US" sz="779">
                <a:solidFill>
                  <a:srgbClr val="142452"/>
                </a:solidFill>
              </a:rPr>
              <a:t>Ω: 240° → 235.7°   </a:t>
            </a:r>
            <a:br>
              <a:rPr b="1" lang="en-US" sz="779">
                <a:solidFill>
                  <a:srgbClr val="142452"/>
                </a:solidFill>
              </a:rPr>
            </a:br>
            <a:r>
              <a:rPr b="1" lang="en-US" sz="779">
                <a:solidFill>
                  <a:srgbClr val="142452"/>
                </a:solidFill>
              </a:rPr>
              <a:t>ω: 0° → 355.7°   </a:t>
            </a:r>
            <a:br>
              <a:rPr b="1" lang="en-US" sz="779">
                <a:solidFill>
                  <a:srgbClr val="142452"/>
                </a:solidFill>
              </a:rPr>
            </a:br>
            <a:r>
              <a:rPr b="1" lang="en-US" sz="779">
                <a:solidFill>
                  <a:srgbClr val="142452"/>
                </a:solidFill>
              </a:rPr>
              <a:t>M₀: 270° → 277.4°</a:t>
            </a:r>
            <a:endParaRPr sz="1225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5"/>
          <p:cNvSpPr txBox="1"/>
          <p:nvPr/>
        </p:nvSpPr>
        <p:spPr>
          <a:xfrm>
            <a:off x="640080" y="310896"/>
            <a:ext cx="54864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SF2A 2026 · Grenoble · Conclusion</a:t>
            </a:r>
            <a:endParaRPr/>
          </a:p>
        </p:txBody>
      </p:sp>
      <p:sp>
        <p:nvSpPr>
          <p:cNvPr id="534" name="Google Shape;534;p35"/>
          <p:cNvSpPr txBox="1"/>
          <p:nvPr/>
        </p:nvSpPr>
        <p:spPr>
          <a:xfrm>
            <a:off x="658368" y="749808"/>
            <a:ext cx="109728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Conclusions and perspectives</a:t>
            </a:r>
            <a:endParaRPr/>
          </a:p>
        </p:txBody>
      </p:sp>
      <p:sp>
        <p:nvSpPr>
          <p:cNvPr id="535" name="Google Shape;535;p35"/>
          <p:cNvSpPr/>
          <p:nvPr/>
        </p:nvSpPr>
        <p:spPr>
          <a:xfrm>
            <a:off x="658368" y="1307592"/>
            <a:ext cx="2743200" cy="18300"/>
          </a:xfrm>
          <a:prstGeom prst="rect">
            <a:avLst/>
          </a:prstGeom>
          <a:solidFill>
            <a:srgbClr val="DEE3EF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5"/>
          <p:cNvSpPr txBox="1"/>
          <p:nvPr/>
        </p:nvSpPr>
        <p:spPr>
          <a:xfrm>
            <a:off x="676656" y="1444752"/>
            <a:ext cx="9875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Multi-epoch strategies and Bayesian K-Stacker should be optimized together.</a:t>
            </a:r>
            <a:endParaRPr/>
          </a:p>
        </p:txBody>
      </p:sp>
      <p:sp>
        <p:nvSpPr>
          <p:cNvPr id="537" name="Google Shape;537;p35"/>
          <p:cNvSpPr/>
          <p:nvPr/>
        </p:nvSpPr>
        <p:spPr>
          <a:xfrm>
            <a:off x="0" y="0"/>
            <a:ext cx="255900" cy="6858000"/>
          </a:xfrm>
          <a:prstGeom prst="rect">
            <a:avLst/>
          </a:prstGeom>
          <a:solidFill>
            <a:srgbClr val="142452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5"/>
          <p:cNvSpPr/>
          <p:nvPr/>
        </p:nvSpPr>
        <p:spPr>
          <a:xfrm>
            <a:off x="749800" y="2370699"/>
            <a:ext cx="3401700" cy="3115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5"/>
          <p:cNvSpPr txBox="1"/>
          <p:nvPr/>
        </p:nvSpPr>
        <p:spPr>
          <a:xfrm>
            <a:off x="969264" y="2562718"/>
            <a:ext cx="20118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Observation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5"/>
          <p:cNvSpPr/>
          <p:nvPr/>
        </p:nvSpPr>
        <p:spPr>
          <a:xfrm>
            <a:off x="987552" y="3083926"/>
            <a:ext cx="63900" cy="63900"/>
          </a:xfrm>
          <a:prstGeom prst="ellipse">
            <a:avLst/>
          </a:prstGeom>
          <a:solidFill>
            <a:srgbClr val="466DC4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5"/>
          <p:cNvSpPr txBox="1"/>
          <p:nvPr/>
        </p:nvSpPr>
        <p:spPr>
          <a:xfrm>
            <a:off x="1115568" y="3038207"/>
            <a:ext cx="26976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r>
              <a:rPr b="0" i="0" lang="en-US" sz="108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4 epochs improve the SNR in most cases tested.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5"/>
          <p:cNvSpPr/>
          <p:nvPr/>
        </p:nvSpPr>
        <p:spPr>
          <a:xfrm>
            <a:off x="987552" y="3614278"/>
            <a:ext cx="63900" cy="63900"/>
          </a:xfrm>
          <a:prstGeom prst="ellipse">
            <a:avLst/>
          </a:prstGeom>
          <a:solidFill>
            <a:srgbClr val="466DC4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5"/>
          <p:cNvSpPr txBox="1"/>
          <p:nvPr/>
        </p:nvSpPr>
        <p:spPr>
          <a:xfrm>
            <a:off x="1115568" y="3568559"/>
            <a:ext cx="26976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r>
              <a:rPr b="0" i="0" lang="en-US" sz="108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The key condition is enough planet motion per epoch, typically ≳ 3 PSF.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5"/>
          <p:cNvSpPr/>
          <p:nvPr/>
        </p:nvSpPr>
        <p:spPr>
          <a:xfrm>
            <a:off x="987552" y="4144631"/>
            <a:ext cx="63900" cy="63900"/>
          </a:xfrm>
          <a:prstGeom prst="ellipse">
            <a:avLst/>
          </a:prstGeom>
          <a:solidFill>
            <a:srgbClr val="466DC4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5"/>
          <p:cNvSpPr txBox="1"/>
          <p:nvPr/>
        </p:nvSpPr>
        <p:spPr>
          <a:xfrm>
            <a:off x="1115568" y="4098911"/>
            <a:ext cx="26976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r>
              <a:rPr b="0" i="0" lang="en-US" sz="108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This is encouraging for non-ideal scheduling: weather, visibility, or zenith constraints.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5"/>
          <p:cNvSpPr/>
          <p:nvPr/>
        </p:nvSpPr>
        <p:spPr>
          <a:xfrm>
            <a:off x="4407400" y="2370824"/>
            <a:ext cx="3401700" cy="3115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5"/>
          <p:cNvSpPr txBox="1"/>
          <p:nvPr/>
        </p:nvSpPr>
        <p:spPr>
          <a:xfrm>
            <a:off x="4626864" y="2562843"/>
            <a:ext cx="20118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Bayesian K-Stacker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5"/>
          <p:cNvSpPr/>
          <p:nvPr/>
        </p:nvSpPr>
        <p:spPr>
          <a:xfrm>
            <a:off x="4645152" y="3084051"/>
            <a:ext cx="63900" cy="63900"/>
          </a:xfrm>
          <a:prstGeom prst="ellipse">
            <a:avLst/>
          </a:prstGeom>
          <a:solidFill>
            <a:srgbClr val="327955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5"/>
          <p:cNvSpPr txBox="1"/>
          <p:nvPr/>
        </p:nvSpPr>
        <p:spPr>
          <a:xfrm>
            <a:off x="4773168" y="3038332"/>
            <a:ext cx="26976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r>
              <a:rPr b="0" i="0" lang="en-US" sz="108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MCMC replaces brute-force-only exploration.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5"/>
          <p:cNvSpPr/>
          <p:nvPr/>
        </p:nvSpPr>
        <p:spPr>
          <a:xfrm>
            <a:off x="4645152" y="3614403"/>
            <a:ext cx="63900" cy="63900"/>
          </a:xfrm>
          <a:prstGeom prst="ellipse">
            <a:avLst/>
          </a:prstGeom>
          <a:solidFill>
            <a:srgbClr val="327955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5"/>
          <p:cNvSpPr txBox="1"/>
          <p:nvPr/>
        </p:nvSpPr>
        <p:spPr>
          <a:xfrm>
            <a:off x="4773168" y="3568684"/>
            <a:ext cx="26976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r>
              <a:rPr b="0" i="0" lang="en-US" sz="108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Non-singular variables avoid angular degeneracies.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5"/>
          <p:cNvSpPr/>
          <p:nvPr/>
        </p:nvSpPr>
        <p:spPr>
          <a:xfrm>
            <a:off x="4645152" y="4144756"/>
            <a:ext cx="63900" cy="63900"/>
          </a:xfrm>
          <a:prstGeom prst="ellipse">
            <a:avLst/>
          </a:prstGeom>
          <a:solidFill>
            <a:srgbClr val="327955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5"/>
          <p:cNvSpPr txBox="1"/>
          <p:nvPr/>
        </p:nvSpPr>
        <p:spPr>
          <a:xfrm>
            <a:off x="4773168" y="4099036"/>
            <a:ext cx="26976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r>
              <a:rPr b="0" i="0" lang="en-US" sz="108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K-Stacker is public; the update will be released soon.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5"/>
          <p:cNvSpPr/>
          <p:nvPr/>
        </p:nvSpPr>
        <p:spPr>
          <a:xfrm>
            <a:off x="8065000" y="2370824"/>
            <a:ext cx="3401700" cy="3115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5"/>
          <p:cNvSpPr txBox="1"/>
          <p:nvPr/>
        </p:nvSpPr>
        <p:spPr>
          <a:xfrm>
            <a:off x="8284464" y="2562843"/>
            <a:ext cx="20118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Perspectives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5"/>
          <p:cNvSpPr/>
          <p:nvPr/>
        </p:nvSpPr>
        <p:spPr>
          <a:xfrm>
            <a:off x="8302752" y="3084051"/>
            <a:ext cx="63900" cy="63900"/>
          </a:xfrm>
          <a:prstGeom prst="ellipse">
            <a:avLst/>
          </a:prstGeom>
          <a:solidFill>
            <a:srgbClr val="CC702C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5"/>
          <p:cNvSpPr txBox="1"/>
          <p:nvPr/>
        </p:nvSpPr>
        <p:spPr>
          <a:xfrm>
            <a:off x="8430768" y="3038332"/>
            <a:ext cx="26976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70"/>
              <a:buFont typeface="Arial"/>
              <a:buNone/>
            </a:pPr>
            <a:r>
              <a:rPr b="0" i="0" lang="en-US" sz="107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Allow motion during one epoch for future instruments such as PCS.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5"/>
          <p:cNvSpPr/>
          <p:nvPr/>
        </p:nvSpPr>
        <p:spPr>
          <a:xfrm>
            <a:off x="8302752" y="3650979"/>
            <a:ext cx="63900" cy="63900"/>
          </a:xfrm>
          <a:prstGeom prst="ellipse">
            <a:avLst/>
          </a:prstGeom>
          <a:solidFill>
            <a:srgbClr val="CC702C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5"/>
          <p:cNvSpPr txBox="1"/>
          <p:nvPr/>
        </p:nvSpPr>
        <p:spPr>
          <a:xfrm>
            <a:off x="8430768" y="3605260"/>
            <a:ext cx="26976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70"/>
              <a:buFont typeface="Arial"/>
              <a:buNone/>
            </a:pPr>
            <a:r>
              <a:rPr b="0" i="0" lang="en-US" sz="107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Extend the simulations to the Roman Space Telescope.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5"/>
          <p:cNvSpPr/>
          <p:nvPr/>
        </p:nvSpPr>
        <p:spPr>
          <a:xfrm>
            <a:off x="8302752" y="4217907"/>
            <a:ext cx="63900" cy="63900"/>
          </a:xfrm>
          <a:prstGeom prst="ellipse">
            <a:avLst/>
          </a:prstGeom>
          <a:solidFill>
            <a:srgbClr val="CC702C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5"/>
          <p:cNvSpPr txBox="1"/>
          <p:nvPr/>
        </p:nvSpPr>
        <p:spPr>
          <a:xfrm>
            <a:off x="8430768" y="4172187"/>
            <a:ext cx="26976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70"/>
              <a:buFont typeface="Arial"/>
              <a:buNone/>
            </a:pPr>
            <a:r>
              <a:rPr b="0" i="0" lang="en-US" sz="1070" u="none" cap="none" strike="noStrike">
                <a:solidFill>
                  <a:srgbClr val="424D66"/>
                </a:solidFill>
                <a:latin typeface="Arial"/>
                <a:ea typeface="Arial"/>
                <a:cs typeface="Arial"/>
                <a:sym typeface="Arial"/>
              </a:rPr>
              <a:t>Combine direct imaging with RV and astrometry in K-Stacker.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5"/>
          <p:cNvSpPr/>
          <p:nvPr/>
        </p:nvSpPr>
        <p:spPr>
          <a:xfrm>
            <a:off x="909775" y="5896296"/>
            <a:ext cx="10470000" cy="434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77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5"/>
          <p:cNvSpPr txBox="1"/>
          <p:nvPr/>
        </p:nvSpPr>
        <p:spPr>
          <a:xfrm>
            <a:off x="954437" y="6027100"/>
            <a:ext cx="20118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Final takeaway: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5"/>
          <p:cNvSpPr txBox="1"/>
          <p:nvPr/>
        </p:nvSpPr>
        <p:spPr>
          <a:xfrm>
            <a:off x="1961353" y="6024112"/>
            <a:ext cx="86868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"/>
              <a:buFont typeface="Arial"/>
              <a:buNone/>
            </a:pPr>
            <a:r>
              <a:rPr b="1" i="0" lang="en-US" sz="1040" u="none" cap="none" strike="noStrike">
                <a:solidFill>
                  <a:srgbClr val="142452"/>
                </a:solidFill>
                <a:latin typeface="Arial"/>
                <a:ea typeface="Arial"/>
                <a:cs typeface="Arial"/>
                <a:sym typeface="Arial"/>
              </a:rPr>
              <a:t>Future direct-imaging searches should be designed jointly with the algorithm that will combine and infer them.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35" title="snr_gain_vs_mean_psf_motion_12_18_24AU_dmag13.0_me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659" y="90775"/>
            <a:ext cx="2966390" cy="220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6"/>
          <p:cNvSpPr txBox="1"/>
          <p:nvPr/>
        </p:nvSpPr>
        <p:spPr>
          <a:xfrm>
            <a:off x="640080" y="384048"/>
            <a:ext cx="27432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SF2A 2026 · Grenoble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6"/>
          <p:cNvSpPr txBox="1"/>
          <p:nvPr/>
        </p:nvSpPr>
        <p:spPr>
          <a:xfrm>
            <a:off x="1051560" y="2331720"/>
            <a:ext cx="10058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Thanks!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6"/>
          <p:cNvSpPr/>
          <p:nvPr/>
        </p:nvSpPr>
        <p:spPr>
          <a:xfrm>
            <a:off x="0" y="0"/>
            <a:ext cx="255900" cy="6858000"/>
          </a:xfrm>
          <a:prstGeom prst="rect">
            <a:avLst/>
          </a:prstGeom>
          <a:solidFill>
            <a:srgbClr val="142452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6"/>
          <p:cNvSpPr/>
          <p:nvPr/>
        </p:nvSpPr>
        <p:spPr>
          <a:xfrm>
            <a:off x="4215604" y="3214210"/>
            <a:ext cx="3749100" cy="22800"/>
          </a:xfrm>
          <a:prstGeom prst="rect">
            <a:avLst/>
          </a:prstGeom>
          <a:solidFill>
            <a:srgbClr val="DEE3EF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3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777240" y="960120"/>
            <a:ext cx="8138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HARMONI on the ELT</a:t>
            </a:r>
            <a:endParaRPr/>
          </a:p>
        </p:txBody>
      </p:sp>
      <p:sp>
        <p:nvSpPr>
          <p:cNvPr id="132" name="Google Shape;132;p15"/>
          <p:cNvSpPr/>
          <p:nvPr/>
        </p:nvSpPr>
        <p:spPr>
          <a:xfrm>
            <a:off x="3113999" y="1705475"/>
            <a:ext cx="5963700" cy="3958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1700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6174" rotWithShape="0" dir="5400000" dist="26550">
              <a:srgbClr val="000000">
                <a:alpha val="34900"/>
              </a:srgbClr>
            </a:outerShdw>
          </a:effectLst>
        </p:spPr>
        <p:txBody>
          <a:bodyPr anchorCtr="0" anchor="ctr" bIns="52750" lIns="105525" spcFirstLastPara="1" rIns="105525" wrap="square" tIns="52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7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armoni_crop.jpg" id="133" name="Google Shape;1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3997" y="2001026"/>
            <a:ext cx="5594364" cy="325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/>
          <p:nvPr/>
        </p:nvSpPr>
        <p:spPr>
          <a:xfrm>
            <a:off x="6438950" y="5304866"/>
            <a:ext cx="23436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25" lIns="21100" spcFirstLastPara="1" rIns="21100" wrap="square" tIns="105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6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First-generation ELT instrument</a:t>
            </a:r>
            <a:endParaRPr sz="1616"/>
          </a:p>
        </p:txBody>
      </p:sp>
      <p:sp>
        <p:nvSpPr>
          <p:cNvPr id="135" name="Google Shape;135;p15"/>
          <p:cNvSpPr/>
          <p:nvPr/>
        </p:nvSpPr>
        <p:spPr>
          <a:xfrm>
            <a:off x="658368" y="5931712"/>
            <a:ext cx="2450700" cy="8412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0150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5"/>
          <p:cNvSpPr txBox="1"/>
          <p:nvPr/>
        </p:nvSpPr>
        <p:spPr>
          <a:xfrm>
            <a:off x="804672" y="6059728"/>
            <a:ext cx="2148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Instrument</a:t>
            </a:r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804672" y="6279184"/>
            <a:ext cx="21489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visible / near-IR IFS</a:t>
            </a:r>
            <a:b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AO-assisted 3D spectroscopy</a:t>
            </a:r>
            <a:endParaRPr sz="880">
              <a:solidFill>
                <a:srgbClr val="3E4A64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">
                <a:solidFill>
                  <a:srgbClr val="3E4A64"/>
                </a:solidFill>
              </a:rPr>
              <a:t>Medium-resolution up to R = 17,000 </a:t>
            </a:r>
            <a:endParaRPr sz="880">
              <a:solidFill>
                <a:srgbClr val="3E4A64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0">
              <a:solidFill>
                <a:srgbClr val="3E4A64"/>
              </a:solidFill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3456432" y="5931712"/>
            <a:ext cx="2450700" cy="8412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0150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3602736" y="6059728"/>
            <a:ext cx="2148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High contrast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3602736" y="6279184"/>
            <a:ext cx="21489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dedicated HC module</a:t>
            </a:r>
            <a:b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SCAO + coronagraphic mode</a:t>
            </a:r>
            <a:endParaRPr/>
          </a:p>
        </p:txBody>
      </p:sp>
      <p:sp>
        <p:nvSpPr>
          <p:cNvPr id="141" name="Google Shape;141;p15"/>
          <p:cNvSpPr/>
          <p:nvPr/>
        </p:nvSpPr>
        <p:spPr>
          <a:xfrm>
            <a:off x="6254496" y="5931712"/>
            <a:ext cx="2450700" cy="8412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0150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6400800" y="6059728"/>
            <a:ext cx="2148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Simulations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6400800" y="6279184"/>
            <a:ext cx="2148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">
                <a:solidFill>
                  <a:srgbClr val="3E4A64"/>
                </a:solidFill>
              </a:rPr>
              <a:t>E</a:t>
            </a: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nd-to-end</a:t>
            </a:r>
            <a:r>
              <a:rPr lang="en-US" sz="880">
                <a:solidFill>
                  <a:srgbClr val="3E4A64"/>
                </a:solidFill>
              </a:rPr>
              <a:t> r</a:t>
            </a: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ealistic ELT/HARMONI data</a:t>
            </a:r>
            <a:endParaRPr b="1" i="1"/>
          </a:p>
        </p:txBody>
      </p:sp>
      <p:sp>
        <p:nvSpPr>
          <p:cNvPr id="144" name="Google Shape;144;p15"/>
          <p:cNvSpPr/>
          <p:nvPr/>
        </p:nvSpPr>
        <p:spPr>
          <a:xfrm>
            <a:off x="9052560" y="5931712"/>
            <a:ext cx="2450700" cy="8412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0150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9198864" y="6059728"/>
            <a:ext cx="21489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Injected spectrum</a:t>
            </a:r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9198864" y="6279184"/>
            <a:ext cx="21489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L-type companion</a:t>
            </a:r>
            <a:b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Teff = 1500 K, log g = 4.0</a:t>
            </a:r>
            <a:br>
              <a:rPr b="0" i="0" lang="en-US" sz="8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880" u="none" cap="none" strike="noStrike">
                <a:solidFill>
                  <a:srgbClr val="980000"/>
                </a:solidFill>
              </a:rPr>
              <a:t>β Pic b-like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6350200" y="6433075"/>
            <a:ext cx="1536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Houllé </a:t>
            </a:r>
            <a:r>
              <a:rPr b="1" i="1" lang="en-US" sz="910">
                <a:solidFill>
                  <a:srgbClr val="37435C"/>
                </a:solidFill>
              </a:rPr>
              <a:t>et al. 2021</a:t>
            </a:r>
            <a:endParaRPr b="1" i="1" sz="1793"/>
          </a:p>
        </p:txBody>
      </p:sp>
      <p:sp>
        <p:nvSpPr>
          <p:cNvPr id="148" name="Google Shape;148;p15"/>
          <p:cNvSpPr txBox="1"/>
          <p:nvPr/>
        </p:nvSpPr>
        <p:spPr>
          <a:xfrm>
            <a:off x="9798417" y="6528233"/>
            <a:ext cx="1536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(Bonnefoy </a:t>
            </a:r>
            <a:r>
              <a:rPr b="1" i="1" lang="en-US" sz="910">
                <a:solidFill>
                  <a:srgbClr val="37435C"/>
                </a:solidFill>
              </a:rPr>
              <a:t>et al. 2013)</a:t>
            </a:r>
            <a:endParaRPr b="1" i="1" sz="1793"/>
          </a:p>
        </p:txBody>
      </p:sp>
      <p:sp>
        <p:nvSpPr>
          <p:cNvPr id="149" name="Google Shape;149;p15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9325" y="94900"/>
            <a:ext cx="2294499" cy="220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/>
          <p:nvPr/>
        </p:nvSpPr>
        <p:spPr>
          <a:xfrm>
            <a:off x="9167425" y="1871275"/>
            <a:ext cx="2930400" cy="28482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9525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4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777251" y="960125"/>
            <a:ext cx="9186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From a raw HARMONI image to a detection map</a:t>
            </a:r>
            <a:endParaRPr/>
          </a:p>
        </p:txBody>
      </p:sp>
      <p:pic>
        <p:nvPicPr>
          <p:cNvPr id="158" name="Google Shape;158;p16" title="first_frame_step2_clean_with_zoom_dmag10.0_nepochs1_lambda1.956um_slide(3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38" y="1685476"/>
            <a:ext cx="8971725" cy="41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 title="first_frame_step4_trail_zoom_arrow_dmag10.0_nepochs1_lambda1.956um_slide(4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38" y="1685476"/>
            <a:ext cx="8971725" cy="41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2910700" y="5917300"/>
            <a:ext cx="4919100" cy="6957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3550">
            <a:solidFill>
              <a:srgbClr val="D8E0F0"/>
            </a:solidFill>
            <a:prstDash val="solid"/>
            <a:round/>
            <a:headEnd len="sm" w="sm" type="none"/>
            <a:tailEnd len="sm" w="sm" type="none"/>
          </a:ln>
          <a:effectLst>
            <a:outerShdw blurRad="56929" rotWithShape="0" dir="5400000" dist="32734">
              <a:srgbClr val="000000">
                <a:alpha val="34900"/>
              </a:srgbClr>
            </a:outerShdw>
          </a:effectLst>
        </p:spPr>
        <p:txBody>
          <a:bodyPr anchorCtr="0" anchor="ctr" bIns="65050" lIns="130125" spcFirstLastPara="1" rIns="130125" wrap="square" tIns="65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9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2910692" y="5917300"/>
            <a:ext cx="49191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5">
                <a:solidFill>
                  <a:srgbClr val="081E52"/>
                </a:solidFill>
              </a:rPr>
              <a:t>Simulated HARMONI image at one wavelength</a:t>
            </a:r>
            <a:endParaRPr sz="1993"/>
          </a:p>
        </p:txBody>
      </p:sp>
      <p:sp>
        <p:nvSpPr>
          <p:cNvPr id="163" name="Google Shape;163;p16"/>
          <p:cNvSpPr txBox="1"/>
          <p:nvPr/>
        </p:nvSpPr>
        <p:spPr>
          <a:xfrm>
            <a:off x="2910699" y="6218675"/>
            <a:ext cx="47319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">
                <a:solidFill>
                  <a:srgbClr val="37435C"/>
                </a:solidFill>
              </a:rPr>
              <a:t>Coronagraphic observations with residual speckle noise and an injected signal at dmag = 10.</a:t>
            </a:r>
            <a:endParaRPr sz="1993"/>
          </a:p>
        </p:txBody>
      </p:sp>
      <p:sp>
        <p:nvSpPr>
          <p:cNvPr id="164" name="Google Shape;164;p16"/>
          <p:cNvSpPr txBox="1"/>
          <p:nvPr/>
        </p:nvSpPr>
        <p:spPr>
          <a:xfrm>
            <a:off x="9255808" y="2491185"/>
            <a:ext cx="22404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Quasi-static speckles can mimic planets</a:t>
            </a:r>
            <a:r>
              <a:rPr lang="en-US" sz="1080">
                <a:solidFill>
                  <a:srgbClr val="3E4A64"/>
                </a:solidFill>
              </a:rPr>
              <a:t> 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9255801" y="2213825"/>
            <a:ext cx="2342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81E52"/>
                </a:solidFill>
              </a:rPr>
              <a:t>The speckle challenge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/>
          <p:nvPr/>
        </p:nvSpPr>
        <p:spPr>
          <a:xfrm>
            <a:off x="9167425" y="1871275"/>
            <a:ext cx="2930400" cy="28482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9525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5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172" name="Google Shape;172;p17"/>
          <p:cNvSpPr txBox="1"/>
          <p:nvPr/>
        </p:nvSpPr>
        <p:spPr>
          <a:xfrm>
            <a:off x="777251" y="960125"/>
            <a:ext cx="9186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From a raw HARMONI image to a detection map</a:t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174" name="Google Shape;174;p17"/>
          <p:cNvSpPr txBox="1"/>
          <p:nvPr/>
        </p:nvSpPr>
        <p:spPr>
          <a:xfrm>
            <a:off x="9255808" y="2491185"/>
            <a:ext cx="22404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0" u="none" cap="none" strike="noStrike">
                <a:solidFill>
                  <a:srgbClr val="3E4A64"/>
                </a:solidFill>
                <a:latin typeface="Arial"/>
                <a:ea typeface="Arial"/>
                <a:cs typeface="Arial"/>
                <a:sym typeface="Arial"/>
              </a:rPr>
              <a:t>Quasi-static speckles can mimic planets</a:t>
            </a:r>
            <a:r>
              <a:rPr lang="en-US" sz="1080">
                <a:solidFill>
                  <a:srgbClr val="3E4A64"/>
                </a:solidFill>
              </a:rPr>
              <a:t> </a:t>
            </a:r>
            <a:endParaRPr b="1"/>
          </a:p>
        </p:txBody>
      </p:sp>
      <p:sp>
        <p:nvSpPr>
          <p:cNvPr id="175" name="Google Shape;175;p17"/>
          <p:cNvSpPr/>
          <p:nvPr/>
        </p:nvSpPr>
        <p:spPr>
          <a:xfrm>
            <a:off x="2910700" y="5917300"/>
            <a:ext cx="4919100" cy="6957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13550">
            <a:solidFill>
              <a:srgbClr val="D8E0F0"/>
            </a:solidFill>
            <a:prstDash val="solid"/>
            <a:round/>
            <a:headEnd len="sm" w="sm" type="none"/>
            <a:tailEnd len="sm" w="sm" type="none"/>
          </a:ln>
          <a:effectLst>
            <a:outerShdw blurRad="56929" rotWithShape="0" dir="5400000" dist="32734">
              <a:srgbClr val="000000">
                <a:alpha val="34900"/>
              </a:srgbClr>
            </a:outerShdw>
          </a:effectLst>
        </p:spPr>
        <p:txBody>
          <a:bodyPr anchorCtr="0" anchor="ctr" bIns="65050" lIns="130125" spcFirstLastPara="1" rIns="130125" wrap="square" tIns="65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9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9167425" y="3018325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81E52"/>
                </a:solidFill>
              </a:rPr>
              <a:t>Angular Differential Imaging (ADI)</a:t>
            </a:r>
            <a:endParaRPr b="1" sz="1300">
              <a:solidFill>
                <a:srgbClr val="081E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81E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>
                <a:solidFill>
                  <a:srgbClr val="3E4A64"/>
                </a:solidFill>
              </a:rPr>
              <a:t>Uses field rotation to separate them:</a:t>
            </a:r>
            <a:endParaRPr sz="1080">
              <a:solidFill>
                <a:srgbClr val="3E4A6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080">
                <a:solidFill>
                  <a:srgbClr val="3E4A64"/>
                </a:solidFill>
              </a:rPr>
            </a:br>
            <a:r>
              <a:rPr lang="en-US" sz="1080">
                <a:solidFill>
                  <a:srgbClr val="3E4A64"/>
                </a:solidFill>
              </a:rPr>
              <a:t>• Speckles stay nearly fixed in the instrument frame</a:t>
            </a:r>
            <a:endParaRPr sz="1080">
              <a:solidFill>
                <a:srgbClr val="3E4A6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0">
                <a:solidFill>
                  <a:srgbClr val="3E4A64"/>
                </a:solidFill>
              </a:rPr>
              <a:t>• A real planet</a:t>
            </a:r>
            <a:r>
              <a:rPr b="1" lang="en-US" sz="1080">
                <a:solidFill>
                  <a:srgbClr val="3E4A64"/>
                </a:solidFill>
              </a:rPr>
              <a:t> rotates with parallactic angle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7" name="Google Shape;177;p17"/>
          <p:cNvSpPr txBox="1"/>
          <p:nvPr/>
        </p:nvSpPr>
        <p:spPr>
          <a:xfrm>
            <a:off x="2910692" y="5917300"/>
            <a:ext cx="49191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5">
                <a:solidFill>
                  <a:srgbClr val="081E52"/>
                </a:solidFill>
              </a:rPr>
              <a:t>Simulated HARMONI image at one wavelength</a:t>
            </a:r>
            <a:endParaRPr sz="1993"/>
          </a:p>
        </p:txBody>
      </p:sp>
      <p:sp>
        <p:nvSpPr>
          <p:cNvPr id="178" name="Google Shape;178;p17"/>
          <p:cNvSpPr txBox="1"/>
          <p:nvPr/>
        </p:nvSpPr>
        <p:spPr>
          <a:xfrm>
            <a:off x="2910699" y="6218675"/>
            <a:ext cx="47319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">
                <a:solidFill>
                  <a:srgbClr val="37435C"/>
                </a:solidFill>
              </a:rPr>
              <a:t>Coronagraphic observations with residual speckle noise and an injected signal at dmag = 10.</a:t>
            </a:r>
            <a:endParaRPr sz="1993"/>
          </a:p>
        </p:txBody>
      </p:sp>
      <p:sp>
        <p:nvSpPr>
          <p:cNvPr id="179" name="Google Shape;179;p17"/>
          <p:cNvSpPr txBox="1"/>
          <p:nvPr/>
        </p:nvSpPr>
        <p:spPr>
          <a:xfrm>
            <a:off x="9255801" y="2213825"/>
            <a:ext cx="2342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81E52"/>
                </a:solidFill>
              </a:rPr>
              <a:t>The speckle challenge</a:t>
            </a:r>
            <a:endParaRPr/>
          </a:p>
        </p:txBody>
      </p:sp>
      <p:pic>
        <p:nvPicPr>
          <p:cNvPr id="180" name="Google Shape;180;p17" title="planet_motion_5frames_dmag10.0_nepochs1_lambda1.956um_frame01_DIT000(1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38" y="1685476"/>
            <a:ext cx="8971725" cy="41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 title="planet_motion_5frames_dmag10.0_nepochs1_lambda1.956um_frame02_DIT029(1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38" y="1685476"/>
            <a:ext cx="8971725" cy="41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 title="planet_motion_5frames_dmag10.0_nepochs1_lambda1.956um_frame03_DIT059(1)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53" y="1688055"/>
            <a:ext cx="8971725" cy="41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 title="planet_motion_5frames_dmag10.0_nepochs1_lambda1.956um_frame04_DIT089(1)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932" y="1690634"/>
            <a:ext cx="8971725" cy="41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 title="planet_motion_5frames_dmag10.0_nepochs1_lambda1.956um_frame05_DIT119(1)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511" y="1683849"/>
            <a:ext cx="8971725" cy="41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6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777251" y="960125"/>
            <a:ext cx="9186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Single-epoch </a:t>
            </a: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detection</a:t>
            </a: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 maps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192" name="Google Shape;192;p18" title="single_epoch_final_snr_map_epoch1_a12au_dmag13.0_adi20_sdi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351" y="1702325"/>
            <a:ext cx="6093926" cy="513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/>
          <p:nvPr/>
        </p:nvSpPr>
        <p:spPr>
          <a:xfrm>
            <a:off x="9167425" y="1871275"/>
            <a:ext cx="2930400" cy="25329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9525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9231677" y="2388878"/>
            <a:ext cx="2757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0">
                <a:solidFill>
                  <a:srgbClr val="404C68"/>
                </a:solidFill>
              </a:rPr>
              <a:t>C</a:t>
            </a:r>
            <a:r>
              <a:rPr b="0" i="0" lang="en-US" sz="98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  <a:t>omputed with VIP using ASDI on the simulated HARMONI spectral cube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9159735" y="2708975"/>
            <a:ext cx="1536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Christiaens et al. 2023</a:t>
            </a:r>
            <a:endParaRPr b="1" i="1" sz="1793"/>
          </a:p>
        </p:txBody>
      </p:sp>
      <p:sp>
        <p:nvSpPr>
          <p:cNvPr id="196" name="Google Shape;196;p18"/>
          <p:cNvSpPr/>
          <p:nvPr/>
        </p:nvSpPr>
        <p:spPr>
          <a:xfrm>
            <a:off x="9288295" y="3031265"/>
            <a:ext cx="2541900" cy="107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9443743" y="3152439"/>
            <a:ext cx="13260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769BE"/>
                </a:solidFill>
              </a:rPr>
              <a:t>ASDI = ADI + SDI</a:t>
            </a:r>
            <a:endParaRPr b="1">
              <a:solidFill>
                <a:srgbClr val="3769BE"/>
              </a:solidFill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9430965" y="3371525"/>
            <a:ext cx="21213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  <a:t>ADI uses field rotation.</a:t>
            </a:r>
            <a:br>
              <a:rPr b="0" i="0" lang="en-US" sz="100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00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  <a:t>SDI uses the wavelength-dependent behaviour of speckles and planet signal.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9224357" y="2118436"/>
            <a:ext cx="2342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81E52"/>
                </a:solidFill>
              </a:rPr>
              <a:t>SNR map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6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777251" y="960125"/>
            <a:ext cx="9186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3100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ADI gain depends on PSF-scale motion</a:t>
            </a:r>
            <a:endParaRPr sz="3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81E5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6" name="Google Shape;206;p19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9675675" y="4903674"/>
            <a:ext cx="2176500" cy="1861200"/>
          </a:xfrm>
          <a:prstGeom prst="roundRect">
            <a:avLst>
              <a:gd fmla="val 16667" name="adj"/>
            </a:avLst>
          </a:prstGeom>
          <a:solidFill>
            <a:srgbClr val="FFEFED"/>
          </a:solidFill>
          <a:ln cap="flat" cmpd="sng" w="8850">
            <a:solidFill>
              <a:srgbClr val="EEC1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500" lIns="75025" spcFirstLastPara="1" rIns="75025" wrap="square" tIns="37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7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9"/>
          <p:cNvSpPr txBox="1"/>
          <p:nvPr/>
        </p:nvSpPr>
        <p:spPr>
          <a:xfrm>
            <a:off x="9863298" y="5071784"/>
            <a:ext cx="17259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00" lIns="15000" spcFirstLastPara="1" rIns="15000" wrap="square" tIns="75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85" u="none" cap="none" strike="noStrike">
                <a:solidFill>
                  <a:srgbClr val="A8221C"/>
                </a:solidFill>
                <a:latin typeface="Arial"/>
                <a:ea typeface="Arial"/>
                <a:cs typeface="Arial"/>
                <a:sym typeface="Arial"/>
              </a:rPr>
              <a:t>KEY POINT</a:t>
            </a:r>
            <a:endParaRPr sz="1149"/>
          </a:p>
        </p:txBody>
      </p:sp>
      <p:sp>
        <p:nvSpPr>
          <p:cNvPr id="209" name="Google Shape;209;p19"/>
          <p:cNvSpPr txBox="1"/>
          <p:nvPr/>
        </p:nvSpPr>
        <p:spPr>
          <a:xfrm>
            <a:off x="9863298" y="5371983"/>
            <a:ext cx="17637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7500" lIns="15000" spcFirstLastPara="1" rIns="15000" wrap="square" tIns="75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77" u="none" cap="none" strike="noStrike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  <a:t>Enough </a:t>
            </a:r>
            <a:r>
              <a:rPr b="1" lang="en-US" sz="1477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  <a:t>planet</a:t>
            </a:r>
            <a:r>
              <a:rPr b="1" i="0" lang="en-US" sz="1477" u="none" cap="none" strike="noStrike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  <a:t> motion</a:t>
            </a:r>
            <a:br>
              <a:rPr b="1" i="0" lang="en-US" sz="1477" u="none" cap="none" strike="noStrike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en-US" sz="1477" u="none" cap="none" strike="noStrike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  <a:t>is required for ADI</a:t>
            </a:r>
            <a:br>
              <a:rPr b="1" i="0" lang="en-US" sz="1477" u="none" cap="none" strike="noStrike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en-US" sz="1477" u="none" cap="none" strike="noStrike">
                <a:solidFill>
                  <a:srgbClr val="A8221C"/>
                </a:solidFill>
                <a:latin typeface="Play"/>
                <a:ea typeface="Play"/>
                <a:cs typeface="Play"/>
                <a:sym typeface="Play"/>
              </a:rPr>
              <a:t>to pay off</a:t>
            </a:r>
            <a:endParaRPr sz="1149"/>
          </a:p>
        </p:txBody>
      </p:sp>
      <p:sp>
        <p:nvSpPr>
          <p:cNvPr id="210" name="Google Shape;210;p19"/>
          <p:cNvSpPr/>
          <p:nvPr/>
        </p:nvSpPr>
        <p:spPr>
          <a:xfrm>
            <a:off x="9918082" y="6394809"/>
            <a:ext cx="1691700" cy="310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0150">
            <a:solidFill>
              <a:srgbClr val="EEC1B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0046098" y="6458817"/>
            <a:ext cx="14172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A8221C"/>
                </a:solidFill>
                <a:latin typeface="Arial"/>
                <a:ea typeface="Arial"/>
                <a:cs typeface="Arial"/>
                <a:sym typeface="Arial"/>
              </a:rPr>
              <a:t>motion ≳ </a:t>
            </a:r>
            <a:r>
              <a:rPr b="1" lang="en-US" sz="1050">
                <a:solidFill>
                  <a:srgbClr val="A8221C"/>
                </a:solidFill>
              </a:rPr>
              <a:t>3</a:t>
            </a:r>
            <a:r>
              <a:rPr b="1" i="0" lang="en-US" sz="1050" u="none" cap="none" strike="noStrike">
                <a:solidFill>
                  <a:srgbClr val="A8221C"/>
                </a:solidFill>
                <a:latin typeface="Arial"/>
                <a:ea typeface="Arial"/>
                <a:cs typeface="Arial"/>
                <a:sym typeface="Arial"/>
              </a:rPr>
              <a:t> PSF</a:t>
            </a:r>
            <a:endParaRPr/>
          </a:p>
        </p:txBody>
      </p:sp>
      <p:pic>
        <p:nvPicPr>
          <p:cNvPr id="212" name="Google Shape;212;p19" title="frame_01_N0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5900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 title="frame_02_N005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979" y="1578479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 title="frame_03_N009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558" y="1581058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 title="frame_04_N013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137" y="1583637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 title="frame_05_N017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2716" y="1586216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 title="frame_06_N021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5296" y="1588795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 title="frame_07_N025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8511" y="1591375"/>
            <a:ext cx="8451835" cy="51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 title="frame_08_N030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1090" y="1593954"/>
            <a:ext cx="8451835" cy="512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9"/>
          <p:cNvSpPr/>
          <p:nvPr/>
        </p:nvSpPr>
        <p:spPr>
          <a:xfrm>
            <a:off x="8298899" y="5422525"/>
            <a:ext cx="1230900" cy="82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8221C"/>
          </a:solidFill>
          <a:ln>
            <a:noFill/>
          </a:ln>
          <a:effectLst>
            <a:outerShdw blurRad="32830" rotWithShape="0" dir="5400000" dist="18877">
              <a:srgbClr val="000000">
                <a:alpha val="34900"/>
              </a:srgbClr>
            </a:outerShdw>
          </a:effectLst>
        </p:spPr>
        <p:txBody>
          <a:bodyPr anchorCtr="0" anchor="ctr" bIns="37500" lIns="75025" spcFirstLastPara="1" rIns="75025" wrap="square" tIns="37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7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9"/>
          <p:cNvSpPr/>
          <p:nvPr/>
        </p:nvSpPr>
        <p:spPr>
          <a:xfrm>
            <a:off x="9167425" y="1871275"/>
            <a:ext cx="2930400" cy="2532900"/>
          </a:xfrm>
          <a:prstGeom prst="roundRect">
            <a:avLst>
              <a:gd fmla="val 16667" name="adj"/>
            </a:avLst>
          </a:prstGeom>
          <a:solidFill>
            <a:srgbClr val="F4F7FC"/>
          </a:solidFill>
          <a:ln cap="flat" cmpd="sng" w="9525">
            <a:solidFill>
              <a:srgbClr val="DBE2F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9"/>
          <p:cNvSpPr txBox="1"/>
          <p:nvPr/>
        </p:nvSpPr>
        <p:spPr>
          <a:xfrm>
            <a:off x="9231677" y="2388878"/>
            <a:ext cx="2757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0">
                <a:solidFill>
                  <a:srgbClr val="404C68"/>
                </a:solidFill>
              </a:rPr>
              <a:t>C</a:t>
            </a:r>
            <a:r>
              <a:rPr b="0" i="0" lang="en-US" sz="98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  <a:t>omputed with VIP using ASDI on the simulated HARMONI spectral cube</a:t>
            </a:r>
            <a:endParaRPr/>
          </a:p>
        </p:txBody>
      </p:sp>
      <p:sp>
        <p:nvSpPr>
          <p:cNvPr id="223" name="Google Shape;223;p19"/>
          <p:cNvSpPr txBox="1"/>
          <p:nvPr/>
        </p:nvSpPr>
        <p:spPr>
          <a:xfrm>
            <a:off x="9224357" y="2118436"/>
            <a:ext cx="23427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81E52"/>
                </a:solidFill>
              </a:rPr>
              <a:t>SNR map</a:t>
            </a:r>
            <a:endParaRPr/>
          </a:p>
        </p:txBody>
      </p:sp>
      <p:sp>
        <p:nvSpPr>
          <p:cNvPr id="224" name="Google Shape;224;p19"/>
          <p:cNvSpPr txBox="1"/>
          <p:nvPr/>
        </p:nvSpPr>
        <p:spPr>
          <a:xfrm>
            <a:off x="9159735" y="2708975"/>
            <a:ext cx="15363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000" lIns="78075" spcFirstLastPara="1" rIns="78075" wrap="square" tIns="26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10">
                <a:solidFill>
                  <a:srgbClr val="37435C"/>
                </a:solidFill>
              </a:rPr>
              <a:t>Christiaens et al. 2023</a:t>
            </a:r>
            <a:endParaRPr b="1" i="1" sz="1793"/>
          </a:p>
        </p:txBody>
      </p:sp>
      <p:sp>
        <p:nvSpPr>
          <p:cNvPr id="225" name="Google Shape;225;p19"/>
          <p:cNvSpPr/>
          <p:nvPr/>
        </p:nvSpPr>
        <p:spPr>
          <a:xfrm>
            <a:off x="9288295" y="3031265"/>
            <a:ext cx="2541900" cy="107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1425">
            <a:solidFill>
              <a:srgbClr val="DEE3E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9443743" y="3152439"/>
            <a:ext cx="13260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769BE"/>
                </a:solidFill>
              </a:rPr>
              <a:t>ASDI = ADI + SDI</a:t>
            </a:r>
            <a:endParaRPr b="1">
              <a:solidFill>
                <a:srgbClr val="3769BE"/>
              </a:solidFill>
            </a:endParaRPr>
          </a:p>
        </p:txBody>
      </p:sp>
      <p:sp>
        <p:nvSpPr>
          <p:cNvPr id="227" name="Google Shape;227;p19"/>
          <p:cNvSpPr txBox="1"/>
          <p:nvPr/>
        </p:nvSpPr>
        <p:spPr>
          <a:xfrm>
            <a:off x="9430965" y="3371525"/>
            <a:ext cx="21213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  <a:t>ADI uses field rotation.</a:t>
            </a:r>
            <a:br>
              <a:rPr b="0" i="0" lang="en-US" sz="100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000" u="none" cap="none" strike="noStrike">
                <a:solidFill>
                  <a:srgbClr val="404C68"/>
                </a:solidFill>
                <a:latin typeface="Arial"/>
                <a:ea typeface="Arial"/>
                <a:cs typeface="Arial"/>
                <a:sym typeface="Arial"/>
              </a:rPr>
              <a:t>SDI uses the wavelength-dependent behaviour of speckles and planet signal.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/>
          <p:nvPr/>
        </p:nvSpPr>
        <p:spPr>
          <a:xfrm>
            <a:off x="777240" y="502920"/>
            <a:ext cx="43890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3769BE"/>
                </a:solidFill>
                <a:latin typeface="Arial"/>
                <a:ea typeface="Arial"/>
                <a:cs typeface="Arial"/>
                <a:sym typeface="Arial"/>
              </a:rPr>
              <a:t>SF2A 2026 · Grenoble · Slide </a:t>
            </a:r>
            <a:r>
              <a:rPr b="1" lang="en-US" sz="1250">
                <a:solidFill>
                  <a:srgbClr val="3769BE"/>
                </a:solidFill>
              </a:rPr>
              <a:t>7</a:t>
            </a:r>
            <a:r>
              <a:rPr b="1" lang="en-US" sz="1250">
                <a:solidFill>
                  <a:srgbClr val="3769BE"/>
                </a:solidFill>
              </a:rPr>
              <a:t>/22</a:t>
            </a:r>
            <a:endParaRPr/>
          </a:p>
        </p:txBody>
      </p:sp>
      <p:sp>
        <p:nvSpPr>
          <p:cNvPr id="233" name="Google Shape;233;p20"/>
          <p:cNvSpPr txBox="1"/>
          <p:nvPr/>
        </p:nvSpPr>
        <p:spPr>
          <a:xfrm>
            <a:off x="777251" y="960125"/>
            <a:ext cx="9186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81E52"/>
                </a:solidFill>
                <a:latin typeface="Play"/>
                <a:ea typeface="Play"/>
                <a:cs typeface="Play"/>
                <a:sym typeface="Play"/>
              </a:rPr>
              <a:t>Sometime one epoch is not enough</a:t>
            </a:r>
            <a:endParaRPr/>
          </a:p>
        </p:txBody>
      </p:sp>
      <p:sp>
        <p:nvSpPr>
          <p:cNvPr id="234" name="Google Shape;234;p20"/>
          <p:cNvSpPr txBox="1"/>
          <p:nvPr/>
        </p:nvSpPr>
        <p:spPr>
          <a:xfrm>
            <a:off x="777240" y="1437293"/>
            <a:ext cx="658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D2DBEE"/>
                </a:solidFill>
                <a:latin typeface="Arial"/>
                <a:ea typeface="Arial"/>
                <a:cs typeface="Arial"/>
                <a:sym typeface="Arial"/>
              </a:rPr>
              <a:t>━━━━━━━━━━━━━━━━━━━━━━━━━━━━━━━━━━━━</a:t>
            </a:r>
            <a:endParaRPr/>
          </a:p>
        </p:txBody>
      </p:sp>
      <p:pic>
        <p:nvPicPr>
          <p:cNvPr id="235" name="Google Shape;235;p20" title="low_mean_epoch_snr_progressive_1of4_mean2.538_combined5.9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55043"/>
            <a:ext cx="11886879" cy="335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 title="low_mean_epoch_snr_progressive_2of4_mean2.538_combined5.912.png"/>
          <p:cNvPicPr preferRelativeResize="0"/>
          <p:nvPr/>
        </p:nvPicPr>
        <p:blipFill rotWithShape="1">
          <a:blip r:embed="rId4">
            <a:alphaModFix/>
          </a:blip>
          <a:srcRect b="0" l="865" r="865" t="0"/>
          <a:stretch/>
        </p:blipFill>
        <p:spPr>
          <a:xfrm>
            <a:off x="152400" y="2350264"/>
            <a:ext cx="11886879" cy="335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 title="low_mean_epoch_snr_progressive_3of4_mean2.538_combined5.912.png"/>
          <p:cNvPicPr preferRelativeResize="0"/>
          <p:nvPr/>
        </p:nvPicPr>
        <p:blipFill rotWithShape="1">
          <a:blip r:embed="rId5">
            <a:alphaModFix/>
          </a:blip>
          <a:srcRect b="0" l="1821" r="1812" t="0"/>
          <a:stretch/>
        </p:blipFill>
        <p:spPr>
          <a:xfrm>
            <a:off x="152400" y="2343468"/>
            <a:ext cx="11886879" cy="335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 title="low_mean_epoch_snr_progressive_4of4_mean2.538_combined5.9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37" y="2320419"/>
            <a:ext cx="12191677" cy="325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 title="low_mean_epoch_snr_with_injected_position_mean2.538_combined5.912(1)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53" y="2322999"/>
            <a:ext cx="12191677" cy="325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 txBox="1"/>
          <p:nvPr/>
        </p:nvSpPr>
        <p:spPr>
          <a:xfrm>
            <a:off x="640080" y="384048"/>
            <a:ext cx="27432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466DC4"/>
                </a:solidFill>
                <a:latin typeface="Arial"/>
                <a:ea typeface="Arial"/>
                <a:cs typeface="Arial"/>
                <a:sym typeface="Arial"/>
              </a:rPr>
              <a:t>SF2A 2026 · Grenoble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1051560" y="2331720"/>
            <a:ext cx="10058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18275" spcFirstLastPara="1" rIns="18275" wrap="square" tIns="91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142452"/>
                </a:solidFill>
                <a:latin typeface="Play"/>
                <a:ea typeface="Play"/>
                <a:cs typeface="Play"/>
                <a:sym typeface="Play"/>
              </a:rPr>
              <a:t>From single-epoch maps to orbit-stacked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1"/>
          <p:cNvSpPr/>
          <p:nvPr/>
        </p:nvSpPr>
        <p:spPr>
          <a:xfrm>
            <a:off x="4206240" y="3214210"/>
            <a:ext cx="3749100" cy="22800"/>
          </a:xfrm>
          <a:prstGeom prst="rect">
            <a:avLst/>
          </a:prstGeom>
          <a:solidFill>
            <a:srgbClr val="DEE3EF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1"/>
          <p:cNvSpPr/>
          <p:nvPr/>
        </p:nvSpPr>
        <p:spPr>
          <a:xfrm>
            <a:off x="0" y="0"/>
            <a:ext cx="255900" cy="6858000"/>
          </a:xfrm>
          <a:prstGeom prst="rect">
            <a:avLst/>
          </a:prstGeom>
          <a:solidFill>
            <a:srgbClr val="142452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