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335" r:id="rId3"/>
    <p:sldId id="343" r:id="rId4"/>
    <p:sldId id="424" r:id="rId5"/>
    <p:sldId id="426" r:id="rId6"/>
    <p:sldId id="428" r:id="rId7"/>
    <p:sldId id="301" r:id="rId8"/>
    <p:sldId id="409" r:id="rId9"/>
    <p:sldId id="411" r:id="rId10"/>
    <p:sldId id="422" r:id="rId11"/>
    <p:sldId id="429" r:id="rId12"/>
    <p:sldId id="430" r:id="rId13"/>
    <p:sldId id="410" r:id="rId14"/>
    <p:sldId id="412" r:id="rId15"/>
    <p:sldId id="432" r:id="rId16"/>
    <p:sldId id="351" r:id="rId17"/>
    <p:sldId id="415" r:id="rId18"/>
    <p:sldId id="423" r:id="rId19"/>
    <p:sldId id="413" r:id="rId20"/>
    <p:sldId id="421" r:id="rId21"/>
    <p:sldId id="418" r:id="rId22"/>
    <p:sldId id="420" r:id="rId23"/>
    <p:sldId id="417" r:id="rId24"/>
    <p:sldId id="416" r:id="rId25"/>
    <p:sldId id="345" r:id="rId26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8CBBB"/>
    <a:srgbClr val="5B9BD5"/>
    <a:srgbClr val="8D806F"/>
    <a:srgbClr val="212427"/>
    <a:srgbClr val="AFABAB"/>
    <a:srgbClr val="E7E6E6"/>
    <a:srgbClr val="FFF2CC"/>
    <a:srgbClr val="2A322E"/>
    <a:srgbClr val="111111"/>
    <a:srgbClr val="0C0C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508" autoAdjust="0"/>
    <p:restoredTop sz="94660"/>
  </p:normalViewPr>
  <p:slideViewPr>
    <p:cSldViewPr snapToGrid="0">
      <p:cViewPr varScale="1">
        <p:scale>
          <a:sx n="160" d="100"/>
          <a:sy n="160" d="100"/>
        </p:scale>
        <p:origin x="17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5CCCCE-14FD-4069-BEA1-8A355FADD761}" type="datetimeFigureOut">
              <a:rPr lang="fr-FR" smtClean="0"/>
              <a:t>17/06/2026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220282-C82A-4FD3-8019-1306BADEB405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2421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93" y="825335"/>
            <a:ext cx="12197387" cy="520733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2693" y="6032664"/>
            <a:ext cx="12194693" cy="825335"/>
          </a:xfrm>
          <a:prstGeom prst="rect">
            <a:avLst/>
          </a:prstGeom>
          <a:gradFill>
            <a:gsLst>
              <a:gs pos="0">
                <a:srgbClr val="151515"/>
              </a:gs>
              <a:gs pos="50000">
                <a:srgbClr val="0C0C0C"/>
              </a:gs>
              <a:gs pos="15000">
                <a:srgbClr val="0B0B0B"/>
              </a:gs>
              <a:gs pos="85000">
                <a:srgbClr val="0C0C0C"/>
              </a:gs>
              <a:gs pos="100000">
                <a:srgbClr val="151515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 userDrawn="1"/>
        </p:nvSpPr>
        <p:spPr>
          <a:xfrm>
            <a:off x="-2694" y="0"/>
            <a:ext cx="12194693" cy="825335"/>
          </a:xfrm>
          <a:prstGeom prst="rect">
            <a:avLst/>
          </a:prstGeom>
          <a:gradFill>
            <a:gsLst>
              <a:gs pos="0">
                <a:srgbClr val="0D0D0D"/>
              </a:gs>
              <a:gs pos="50000">
                <a:srgbClr val="131313"/>
              </a:gs>
              <a:gs pos="15000">
                <a:srgbClr val="0C0C0C"/>
              </a:gs>
              <a:gs pos="85000">
                <a:srgbClr val="111111"/>
              </a:gs>
              <a:gs pos="100000">
                <a:srgbClr val="0B0B0B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643887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2343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CB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 userDrawn="1"/>
        </p:nvSpPr>
        <p:spPr>
          <a:xfrm>
            <a:off x="0" y="0"/>
            <a:ext cx="7914903" cy="276999"/>
          </a:xfrm>
          <a:prstGeom prst="rect">
            <a:avLst/>
          </a:prstGeom>
          <a:solidFill>
            <a:srgbClr val="212427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Insights into Pluto’s Atmospheric Radiative Balance</a:t>
            </a:r>
          </a:p>
        </p:txBody>
      </p:sp>
      <p:sp>
        <p:nvSpPr>
          <p:cNvPr id="10" name="ZoneTexte 9"/>
          <p:cNvSpPr txBox="1"/>
          <p:nvPr userDrawn="1"/>
        </p:nvSpPr>
        <p:spPr>
          <a:xfrm>
            <a:off x="7914904" y="0"/>
            <a:ext cx="2470067" cy="276999"/>
          </a:xfrm>
          <a:prstGeom prst="rect">
            <a:avLst/>
          </a:prstGeom>
          <a:solidFill>
            <a:srgbClr val="8D806F"/>
          </a:solidFill>
        </p:spPr>
        <p:txBody>
          <a:bodyPr wrap="square" rtlCol="0">
            <a:spAutoFit/>
          </a:bodyPr>
          <a:lstStyle/>
          <a:p>
            <a:r>
              <a:rPr lang="fr-FR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bruno.debatz@obspm.fr</a:t>
            </a:r>
          </a:p>
        </p:txBody>
      </p:sp>
      <p:sp>
        <p:nvSpPr>
          <p:cNvPr id="12" name="ZoneTexte 11"/>
          <p:cNvSpPr txBox="1"/>
          <p:nvPr userDrawn="1"/>
        </p:nvSpPr>
        <p:spPr>
          <a:xfrm>
            <a:off x="10319657" y="0"/>
            <a:ext cx="1872343" cy="276999"/>
          </a:xfrm>
          <a:prstGeom prst="rect">
            <a:avLst/>
          </a:prstGeom>
          <a:solidFill>
            <a:srgbClr val="8D806F"/>
          </a:solidFill>
        </p:spPr>
        <p:txBody>
          <a:bodyPr wrap="square" rtlCol="0">
            <a:spAutoFit/>
          </a:bodyPr>
          <a:lstStyle/>
          <a:p>
            <a:pPr algn="r"/>
            <a:fld id="{2081E664-F28D-4812-95C9-7A466E3EA1F0}" type="slidenum">
              <a:rPr lang="fr-FR" sz="1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pPr algn="r"/>
              <a:t>‹N°›</a:t>
            </a:fld>
            <a:endParaRPr lang="fr-FR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 userDrawn="1"/>
        </p:nvSpPr>
        <p:spPr>
          <a:xfrm>
            <a:off x="0" y="276998"/>
            <a:ext cx="12192000" cy="430887"/>
          </a:xfrm>
          <a:prstGeom prst="rect">
            <a:avLst/>
          </a:prstGeom>
          <a:solidFill>
            <a:srgbClr val="2A32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00479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679" b="29679"/>
          <a:stretch/>
        </p:blipFill>
        <p:spPr>
          <a:xfrm>
            <a:off x="509725" y="5916954"/>
            <a:ext cx="2023421" cy="822364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1948233" y="151175"/>
            <a:ext cx="8295535" cy="1200329"/>
          </a:xfrm>
          <a:prstGeom prst="rect">
            <a:avLst/>
          </a:prstGeom>
          <a:solidFill>
            <a:srgbClr val="8D806F">
              <a:alpha val="25000"/>
            </a:srgbClr>
          </a:solidFill>
          <a:ln>
            <a:solidFill>
              <a:srgbClr val="8D806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600" b="1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Insights </a:t>
            </a:r>
            <a:r>
              <a:rPr lang="fr-FR" sz="3600" b="1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into</a:t>
            </a:r>
            <a:r>
              <a:rPr lang="fr-FR" sz="3600" b="1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Pluto’s</a:t>
            </a:r>
            <a:r>
              <a:rPr lang="fr-FR" sz="3600" b="1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3600" b="1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Atmospheric</a:t>
            </a:r>
            <a:r>
              <a:rPr lang="fr-FR" sz="3600" b="1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Radiative Balance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1948233" y="5974193"/>
            <a:ext cx="8295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0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Journées SF2A 2026</a:t>
            </a:r>
            <a:br>
              <a:rPr lang="fr-FR" sz="20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fr-FR" sz="20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23 June 2026, Grenoble, France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736376" y="4200591"/>
            <a:ext cx="107192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800" b="1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Bruno de Batz de </a:t>
            </a:r>
            <a:r>
              <a:rPr lang="fr-FR" sz="2800" b="1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Trenquelléon</a:t>
            </a:r>
            <a:endParaRPr lang="fr-FR" sz="2800" b="1" dirty="0">
              <a:solidFill>
                <a:srgbClr val="D8CBB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2000" b="1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LIRA, Paris </a:t>
            </a:r>
            <a:r>
              <a:rPr lang="fr-FR" sz="2000" b="1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Observatory</a:t>
            </a:r>
            <a:endParaRPr lang="fr-FR" sz="2000" b="1" dirty="0">
              <a:solidFill>
                <a:srgbClr val="D8CBB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fr-FR" sz="2000" b="1" dirty="0">
              <a:solidFill>
                <a:srgbClr val="D8CBB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fr-FR" sz="20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fr-FR" sz="2000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fr-FR" sz="20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Bertrand, A. Falco, E. </a:t>
            </a:r>
            <a:r>
              <a:rPr lang="fr-FR" sz="2000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Lellouch</a:t>
            </a:r>
            <a:r>
              <a:rPr lang="fr-FR" sz="20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P. </a:t>
            </a:r>
            <a:r>
              <a:rPr lang="fr-FR" sz="2000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Lavvas</a:t>
            </a:r>
            <a:r>
              <a:rPr lang="fr-FR" sz="20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E. </a:t>
            </a:r>
            <a:r>
              <a:rPr lang="fr-FR" sz="2000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Sciamma</a:t>
            </a:r>
            <a:r>
              <a:rPr lang="fr-FR" sz="20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-O’Brien, E. </a:t>
            </a:r>
            <a:r>
              <a:rPr lang="fr-FR" sz="2000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Millour</a:t>
            </a:r>
            <a:r>
              <a:rPr lang="fr-FR" sz="20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F. Forget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49FD23D-497F-0CE0-006F-D3A5850D9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767" y="5922022"/>
            <a:ext cx="817295" cy="817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88819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30C166-32E3-7DE3-C4CC-35A2AC8701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195ADB35-2C8E-EEF1-55FD-DBEAD807D1AC}"/>
              </a:ext>
            </a:extLst>
          </p:cNvPr>
          <p:cNvSpPr txBox="1"/>
          <p:nvPr/>
        </p:nvSpPr>
        <p:spPr bwMode="auto">
          <a:xfrm>
            <a:off x="7718040" y="990328"/>
            <a:ext cx="44739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Observations of </a:t>
            </a:r>
            <a:r>
              <a:rPr lang="fr-FR" sz="1600" b="1" dirty="0" err="1">
                <a:solidFill>
                  <a:srgbClr val="2A322E"/>
                </a:solidFill>
                <a:latin typeface="Times New Roman"/>
                <a:cs typeface="Times New Roman"/>
              </a:rPr>
              <a:t>atmospheric</a:t>
            </a: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>
                <a:solidFill>
                  <a:srgbClr val="2A322E"/>
                </a:solidFill>
                <a:latin typeface="Times New Roman"/>
                <a:cs typeface="Times New Roman"/>
              </a:rPr>
              <a:t>mid-infrared</a:t>
            </a: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 flux in 2022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200" i="1" dirty="0">
                <a:solidFill>
                  <a:srgbClr val="2A322E"/>
                </a:solidFill>
                <a:latin typeface="Times New Roman"/>
                <a:cs typeface="Times New Roman"/>
              </a:rPr>
              <a:t>(Bertrand et al., 2025, </a:t>
            </a:r>
            <a:r>
              <a:rPr lang="fr-FR" sz="1200" i="1" dirty="0" err="1">
                <a:solidFill>
                  <a:srgbClr val="2A322E"/>
                </a:solidFill>
                <a:latin typeface="Times New Roman"/>
                <a:cs typeface="Times New Roman"/>
              </a:rPr>
              <a:t>Lellouch</a:t>
            </a:r>
            <a:r>
              <a:rPr lang="fr-FR" sz="1200" i="1" dirty="0">
                <a:solidFill>
                  <a:srgbClr val="2A322E"/>
                </a:solidFill>
                <a:latin typeface="Times New Roman"/>
                <a:cs typeface="Times New Roman"/>
              </a:rPr>
              <a:t> et al., 2025)</a:t>
            </a:r>
            <a:endParaRPr lang="fr-FR" sz="1600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Large contribution of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Pluto’s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haze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to the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observed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mid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-IR flux,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icy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component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confirmed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Pluto PCM simulations</a:t>
            </a:r>
            <a:endParaRPr lang="fr-FR" sz="1600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fr-FR" sz="1600" b="1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“</a:t>
            </a:r>
            <a:r>
              <a:rPr lang="fr-FR" sz="1600" b="1" dirty="0" err="1">
                <a:solidFill>
                  <a:srgbClr val="2A322E"/>
                </a:solidFill>
                <a:latin typeface="Times New Roman"/>
                <a:cs typeface="Times New Roman"/>
              </a:rPr>
              <a:t>Photochemical</a:t>
            </a: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>
                <a:solidFill>
                  <a:srgbClr val="2A322E"/>
                </a:solidFill>
                <a:latin typeface="Times New Roman"/>
                <a:cs typeface="Times New Roman"/>
              </a:rPr>
              <a:t>haze</a:t>
            </a: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”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fails to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reproduce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the 15 µm flux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level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(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attributed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to C</a:t>
            </a:r>
            <a:r>
              <a:rPr lang="fr-FR" sz="1600" baseline="-25000" dirty="0">
                <a:solidFill>
                  <a:srgbClr val="2A322E"/>
                </a:solidFill>
                <a:latin typeface="Times New Roman"/>
                <a:cs typeface="Times New Roman"/>
              </a:rPr>
              <a:t>4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H</a:t>
            </a:r>
            <a:r>
              <a:rPr lang="fr-FR" sz="1600" baseline="-25000" dirty="0">
                <a:solidFill>
                  <a:srgbClr val="2A322E"/>
                </a:solidFill>
                <a:latin typeface="Times New Roman"/>
                <a:cs typeface="Times New Roman"/>
              </a:rPr>
              <a:t>2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and C</a:t>
            </a:r>
            <a:r>
              <a:rPr lang="fr-FR" sz="1600" baseline="-25000" dirty="0">
                <a:solidFill>
                  <a:srgbClr val="2A322E"/>
                </a:solidFill>
                <a:latin typeface="Times New Roman"/>
                <a:cs typeface="Times New Roman"/>
              </a:rPr>
              <a:t>6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H</a:t>
            </a:r>
            <a:r>
              <a:rPr lang="fr-FR" sz="1600" baseline="-25000" dirty="0">
                <a:solidFill>
                  <a:srgbClr val="2A322E"/>
                </a:solidFill>
                <a:latin typeface="Times New Roman"/>
                <a:cs typeface="Times New Roman"/>
              </a:rPr>
              <a:t>6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ices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“Icy </a:t>
            </a:r>
            <a:r>
              <a:rPr lang="fr-FR" sz="1600" b="1" dirty="0" err="1">
                <a:solidFill>
                  <a:srgbClr val="2A322E"/>
                </a:solidFill>
                <a:latin typeface="Times New Roman"/>
                <a:cs typeface="Times New Roman"/>
              </a:rPr>
              <a:t>haze</a:t>
            </a: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”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underestimates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the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emission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at 18 and 21 µm (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dominated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by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tholins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mid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-IR continuum).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The JWST/MIRI-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imaging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photometry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is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best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explained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by the mixed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haze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.</a:t>
            </a:r>
            <a:b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</a:b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“Mixture 5:1:1:3”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scenario best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reproduces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the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observed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spectral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shape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,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although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with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a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slight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underestimation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of total flux.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463ABEB4-EA23-A1BF-A8EB-E35DF5A63ED3}"/>
              </a:ext>
            </a:extLst>
          </p:cNvPr>
          <p:cNvGrpSpPr/>
          <p:nvPr/>
        </p:nvGrpSpPr>
        <p:grpSpPr>
          <a:xfrm>
            <a:off x="152134" y="1101828"/>
            <a:ext cx="7566037" cy="5235361"/>
            <a:chOff x="358870" y="983133"/>
            <a:chExt cx="6427592" cy="444760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7FDEB2B6-B7F9-9AB2-A8E2-F7A4BC6D3A23}"/>
                </a:ext>
              </a:extLst>
            </p:cNvPr>
            <p:cNvSpPr/>
            <p:nvPr/>
          </p:nvSpPr>
          <p:spPr>
            <a:xfrm>
              <a:off x="358870" y="983134"/>
              <a:ext cx="6427481" cy="44476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1E791ED4-707F-D1AD-2E41-D158F7AAD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92" b="31148"/>
            <a:stretch>
              <a:fillRect/>
            </a:stretch>
          </p:blipFill>
          <p:spPr>
            <a:xfrm>
              <a:off x="358871" y="983133"/>
              <a:ext cx="6427481" cy="4033873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274A060C-8257-3702-A47D-D36EF6864C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959" b="2099"/>
            <a:stretch>
              <a:fillRect/>
            </a:stretch>
          </p:blipFill>
          <p:spPr>
            <a:xfrm>
              <a:off x="358871" y="5048810"/>
              <a:ext cx="6427591" cy="381931"/>
            </a:xfrm>
            <a:prstGeom prst="rect">
              <a:avLst/>
            </a:prstGeom>
          </p:spPr>
        </p:pic>
      </p:grpSp>
      <p:sp>
        <p:nvSpPr>
          <p:cNvPr id="10" name="ZoneTexte 9">
            <a:extLst>
              <a:ext uri="{FF2B5EF4-FFF2-40B4-BE49-F238E27FC236}">
                <a16:creationId xmlns:a16="http://schemas.microsoft.com/office/drawing/2014/main" id="{D5230FB2-E3DA-FB22-F3CC-CE5AA31D4FB7}"/>
              </a:ext>
            </a:extLst>
          </p:cNvPr>
          <p:cNvSpPr txBox="1"/>
          <p:nvPr/>
        </p:nvSpPr>
        <p:spPr>
          <a:xfrm>
            <a:off x="0" y="259037"/>
            <a:ext cx="121920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Pluto’s</a:t>
            </a:r>
            <a:r>
              <a:rPr lang="fr-FR" sz="24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thermal </a:t>
            </a:r>
            <a:r>
              <a:rPr lang="fr-FR" sz="2400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emission</a:t>
            </a:r>
            <a:r>
              <a:rPr lang="fr-FR" sz="24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FR" sz="24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JWST/MIRI</a:t>
            </a:r>
          </a:p>
        </p:txBody>
      </p:sp>
    </p:spTree>
    <p:extLst>
      <p:ext uri="{BB962C8B-B14F-4D97-AF65-F5344CB8AC3E}">
        <p14:creationId xmlns:p14="http://schemas.microsoft.com/office/powerpoint/2010/main" val="31092528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37118C-05E2-E88F-65CF-E723B951E7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DB3CF084-1A7B-2EA1-873B-7A5DBEED38AA}"/>
              </a:ext>
            </a:extLst>
          </p:cNvPr>
          <p:cNvSpPr txBox="1"/>
          <p:nvPr/>
        </p:nvSpPr>
        <p:spPr bwMode="auto">
          <a:xfrm>
            <a:off x="7718040" y="990328"/>
            <a:ext cx="44739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Observations of </a:t>
            </a:r>
            <a:r>
              <a:rPr lang="fr-FR" sz="1600" b="1" dirty="0" err="1">
                <a:solidFill>
                  <a:srgbClr val="2A322E"/>
                </a:solidFill>
                <a:latin typeface="Times New Roman"/>
                <a:cs typeface="Times New Roman"/>
              </a:rPr>
              <a:t>atmospheric</a:t>
            </a: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>
                <a:solidFill>
                  <a:srgbClr val="2A322E"/>
                </a:solidFill>
                <a:latin typeface="Times New Roman"/>
                <a:cs typeface="Times New Roman"/>
              </a:rPr>
              <a:t>mid-infrared</a:t>
            </a: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 flux in 2022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200" i="1" dirty="0">
                <a:solidFill>
                  <a:srgbClr val="2A322E"/>
                </a:solidFill>
                <a:latin typeface="Times New Roman"/>
                <a:cs typeface="Times New Roman"/>
              </a:rPr>
              <a:t>(Bertrand et al., 2025, </a:t>
            </a:r>
            <a:r>
              <a:rPr lang="fr-FR" sz="1200" i="1" dirty="0" err="1">
                <a:solidFill>
                  <a:srgbClr val="2A322E"/>
                </a:solidFill>
                <a:latin typeface="Times New Roman"/>
                <a:cs typeface="Times New Roman"/>
              </a:rPr>
              <a:t>Lellouch</a:t>
            </a:r>
            <a:r>
              <a:rPr lang="fr-FR" sz="1200" i="1" dirty="0">
                <a:solidFill>
                  <a:srgbClr val="2A322E"/>
                </a:solidFill>
                <a:latin typeface="Times New Roman"/>
                <a:cs typeface="Times New Roman"/>
              </a:rPr>
              <a:t> et al., 2025)</a:t>
            </a:r>
            <a:endParaRPr lang="fr-FR" sz="1600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Large contribution of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Pluto’s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haze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to the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observed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mid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-IR flux,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icy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component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confirmed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Pluto PCM simulations</a:t>
            </a:r>
            <a:endParaRPr lang="fr-FR" sz="1600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fr-FR" sz="1600" b="1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“</a:t>
            </a:r>
            <a:r>
              <a:rPr lang="fr-FR" sz="1600" b="1" dirty="0" err="1">
                <a:solidFill>
                  <a:srgbClr val="2A322E"/>
                </a:solidFill>
                <a:latin typeface="Times New Roman"/>
                <a:cs typeface="Times New Roman"/>
              </a:rPr>
              <a:t>Photochemical</a:t>
            </a: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>
                <a:solidFill>
                  <a:srgbClr val="2A322E"/>
                </a:solidFill>
                <a:latin typeface="Times New Roman"/>
                <a:cs typeface="Times New Roman"/>
              </a:rPr>
              <a:t>haze</a:t>
            </a: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”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fails to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reproduce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the 15 µm flux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level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(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attributed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to C</a:t>
            </a:r>
            <a:r>
              <a:rPr lang="fr-FR" sz="1600" baseline="-25000" dirty="0">
                <a:solidFill>
                  <a:srgbClr val="2A322E"/>
                </a:solidFill>
                <a:latin typeface="Times New Roman"/>
                <a:cs typeface="Times New Roman"/>
              </a:rPr>
              <a:t>4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H</a:t>
            </a:r>
            <a:r>
              <a:rPr lang="fr-FR" sz="1600" baseline="-25000" dirty="0">
                <a:solidFill>
                  <a:srgbClr val="2A322E"/>
                </a:solidFill>
                <a:latin typeface="Times New Roman"/>
                <a:cs typeface="Times New Roman"/>
              </a:rPr>
              <a:t>2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and C</a:t>
            </a:r>
            <a:r>
              <a:rPr lang="fr-FR" sz="1600" baseline="-25000" dirty="0">
                <a:solidFill>
                  <a:srgbClr val="2A322E"/>
                </a:solidFill>
                <a:latin typeface="Times New Roman"/>
                <a:cs typeface="Times New Roman"/>
              </a:rPr>
              <a:t>6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H</a:t>
            </a:r>
            <a:r>
              <a:rPr lang="fr-FR" sz="1600" baseline="-25000" dirty="0">
                <a:solidFill>
                  <a:srgbClr val="2A322E"/>
                </a:solidFill>
                <a:latin typeface="Times New Roman"/>
                <a:cs typeface="Times New Roman"/>
              </a:rPr>
              <a:t>6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ices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“Icy </a:t>
            </a:r>
            <a:r>
              <a:rPr lang="fr-FR" sz="1600" b="1" dirty="0" err="1">
                <a:solidFill>
                  <a:srgbClr val="2A322E"/>
                </a:solidFill>
                <a:latin typeface="Times New Roman"/>
                <a:cs typeface="Times New Roman"/>
              </a:rPr>
              <a:t>haze</a:t>
            </a: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”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underestimates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the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emission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at 18 and 21 µm (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dominated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by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tholins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mid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-IR continuum).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The JWST/MIRI-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imaging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photometry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is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best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explained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by the mixed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haze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.</a:t>
            </a:r>
            <a:b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</a:b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“Mixture 5:1:1:3”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scenario best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reproduces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the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observed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spectral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shape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,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although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with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a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slight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underestimation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of total flux.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0548221E-F280-D2EA-5DE6-33C0A93E14F3}"/>
              </a:ext>
            </a:extLst>
          </p:cNvPr>
          <p:cNvGrpSpPr/>
          <p:nvPr/>
        </p:nvGrpSpPr>
        <p:grpSpPr>
          <a:xfrm>
            <a:off x="152134" y="1101828"/>
            <a:ext cx="7566037" cy="5235361"/>
            <a:chOff x="358870" y="983133"/>
            <a:chExt cx="6427592" cy="444760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B853D4A-23F6-332C-5B86-4D984FE28D93}"/>
                </a:ext>
              </a:extLst>
            </p:cNvPr>
            <p:cNvSpPr/>
            <p:nvPr/>
          </p:nvSpPr>
          <p:spPr>
            <a:xfrm>
              <a:off x="358870" y="983134"/>
              <a:ext cx="6427481" cy="44476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34227685-D3E9-B072-5DD5-0EB3DBC24A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92" b="31148"/>
            <a:stretch>
              <a:fillRect/>
            </a:stretch>
          </p:blipFill>
          <p:spPr>
            <a:xfrm>
              <a:off x="358871" y="983133"/>
              <a:ext cx="6427481" cy="4033873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CC12420E-C081-5891-1E12-ED5AD423B73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959" b="2099"/>
            <a:stretch>
              <a:fillRect/>
            </a:stretch>
          </p:blipFill>
          <p:spPr>
            <a:xfrm>
              <a:off x="358871" y="5048810"/>
              <a:ext cx="6427591" cy="381931"/>
            </a:xfrm>
            <a:prstGeom prst="rect">
              <a:avLst/>
            </a:prstGeom>
          </p:spPr>
        </p:pic>
      </p:grpSp>
      <p:sp>
        <p:nvSpPr>
          <p:cNvPr id="9" name="Ellipse 8">
            <a:extLst>
              <a:ext uri="{FF2B5EF4-FFF2-40B4-BE49-F238E27FC236}">
                <a16:creationId xmlns:a16="http://schemas.microsoft.com/office/drawing/2014/main" id="{A484B9AF-011A-7075-C7AA-11806E0B466F}"/>
              </a:ext>
            </a:extLst>
          </p:cNvPr>
          <p:cNvSpPr/>
          <p:nvPr/>
        </p:nvSpPr>
        <p:spPr>
          <a:xfrm>
            <a:off x="1304015" y="2337683"/>
            <a:ext cx="604299" cy="256827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782AD65-4475-F81F-A1E3-C2025FE695D0}"/>
              </a:ext>
            </a:extLst>
          </p:cNvPr>
          <p:cNvSpPr txBox="1"/>
          <p:nvPr/>
        </p:nvSpPr>
        <p:spPr>
          <a:xfrm>
            <a:off x="0" y="259037"/>
            <a:ext cx="121920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Pluto’s</a:t>
            </a:r>
            <a:r>
              <a:rPr lang="fr-FR" sz="24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thermal </a:t>
            </a:r>
            <a:r>
              <a:rPr lang="fr-FR" sz="2400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emission</a:t>
            </a:r>
            <a:r>
              <a:rPr lang="fr-FR" sz="24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FR" sz="24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JWST/MIRI</a:t>
            </a:r>
          </a:p>
        </p:txBody>
      </p:sp>
    </p:spTree>
    <p:extLst>
      <p:ext uri="{BB962C8B-B14F-4D97-AF65-F5344CB8AC3E}">
        <p14:creationId xmlns:p14="http://schemas.microsoft.com/office/powerpoint/2010/main" val="2432711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720F55-AE8D-F85E-BE3E-1F29E5A65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3230245B-B5E2-60E9-8168-9D63C35D84D3}"/>
              </a:ext>
            </a:extLst>
          </p:cNvPr>
          <p:cNvSpPr txBox="1"/>
          <p:nvPr/>
        </p:nvSpPr>
        <p:spPr bwMode="auto">
          <a:xfrm>
            <a:off x="7718040" y="990328"/>
            <a:ext cx="44739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Observations of </a:t>
            </a:r>
            <a:r>
              <a:rPr lang="fr-FR" sz="1600" b="1" dirty="0" err="1">
                <a:solidFill>
                  <a:srgbClr val="2A322E"/>
                </a:solidFill>
                <a:latin typeface="Times New Roman"/>
                <a:cs typeface="Times New Roman"/>
              </a:rPr>
              <a:t>atmospheric</a:t>
            </a: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>
                <a:solidFill>
                  <a:srgbClr val="2A322E"/>
                </a:solidFill>
                <a:latin typeface="Times New Roman"/>
                <a:cs typeface="Times New Roman"/>
              </a:rPr>
              <a:t>mid-infrared</a:t>
            </a: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 flux in 2022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200" i="1" dirty="0">
                <a:solidFill>
                  <a:srgbClr val="2A322E"/>
                </a:solidFill>
                <a:latin typeface="Times New Roman"/>
                <a:cs typeface="Times New Roman"/>
              </a:rPr>
              <a:t>(Bertrand et al., 2025, </a:t>
            </a:r>
            <a:r>
              <a:rPr lang="fr-FR" sz="1200" i="1" dirty="0" err="1">
                <a:solidFill>
                  <a:srgbClr val="2A322E"/>
                </a:solidFill>
                <a:latin typeface="Times New Roman"/>
                <a:cs typeface="Times New Roman"/>
              </a:rPr>
              <a:t>Lellouch</a:t>
            </a:r>
            <a:r>
              <a:rPr lang="fr-FR" sz="1200" i="1" dirty="0">
                <a:solidFill>
                  <a:srgbClr val="2A322E"/>
                </a:solidFill>
                <a:latin typeface="Times New Roman"/>
                <a:cs typeface="Times New Roman"/>
              </a:rPr>
              <a:t> et al., 2025)</a:t>
            </a:r>
            <a:endParaRPr lang="fr-FR" sz="1600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Large contribution of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Pluto’s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haze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to the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observed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mid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-IR flux,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icy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component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confirmed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Pluto PCM simulations</a:t>
            </a:r>
            <a:endParaRPr lang="fr-FR" sz="1600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fr-FR" sz="1600" b="1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“</a:t>
            </a:r>
            <a:r>
              <a:rPr lang="fr-FR" sz="1600" b="1" dirty="0" err="1">
                <a:solidFill>
                  <a:srgbClr val="2A322E"/>
                </a:solidFill>
                <a:latin typeface="Times New Roman"/>
                <a:cs typeface="Times New Roman"/>
              </a:rPr>
              <a:t>Photochemical</a:t>
            </a: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>
                <a:solidFill>
                  <a:srgbClr val="2A322E"/>
                </a:solidFill>
                <a:latin typeface="Times New Roman"/>
                <a:cs typeface="Times New Roman"/>
              </a:rPr>
              <a:t>haze</a:t>
            </a: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”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fails to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reproduce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the 15 µm flux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level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(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attributed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to C</a:t>
            </a:r>
            <a:r>
              <a:rPr lang="fr-FR" sz="1600" baseline="-25000" dirty="0">
                <a:solidFill>
                  <a:srgbClr val="2A322E"/>
                </a:solidFill>
                <a:latin typeface="Times New Roman"/>
                <a:cs typeface="Times New Roman"/>
              </a:rPr>
              <a:t>4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H</a:t>
            </a:r>
            <a:r>
              <a:rPr lang="fr-FR" sz="1600" baseline="-25000" dirty="0">
                <a:solidFill>
                  <a:srgbClr val="2A322E"/>
                </a:solidFill>
                <a:latin typeface="Times New Roman"/>
                <a:cs typeface="Times New Roman"/>
              </a:rPr>
              <a:t>2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and C</a:t>
            </a:r>
            <a:r>
              <a:rPr lang="fr-FR" sz="1600" baseline="-25000" dirty="0">
                <a:solidFill>
                  <a:srgbClr val="2A322E"/>
                </a:solidFill>
                <a:latin typeface="Times New Roman"/>
                <a:cs typeface="Times New Roman"/>
              </a:rPr>
              <a:t>6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H</a:t>
            </a:r>
            <a:r>
              <a:rPr lang="fr-FR" sz="1600" baseline="-25000" dirty="0">
                <a:solidFill>
                  <a:srgbClr val="2A322E"/>
                </a:solidFill>
                <a:latin typeface="Times New Roman"/>
                <a:cs typeface="Times New Roman"/>
              </a:rPr>
              <a:t>6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ices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“Icy </a:t>
            </a:r>
            <a:r>
              <a:rPr lang="fr-FR" sz="1600" b="1" dirty="0" err="1">
                <a:solidFill>
                  <a:srgbClr val="2A322E"/>
                </a:solidFill>
                <a:latin typeface="Times New Roman"/>
                <a:cs typeface="Times New Roman"/>
              </a:rPr>
              <a:t>haze</a:t>
            </a: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”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underestimates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the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emission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at 18 and 21 µm (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dominated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by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tholins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mid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-IR continuum).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The JWST/MIRI-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imaging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photometry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is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best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explained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by the mixed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haze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.</a:t>
            </a:r>
            <a:b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</a:b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“Mixture 5:1:1:3”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scenario best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reproduces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the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observed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spectral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shape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,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although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with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a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slight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underestimation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of total flux.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C9C0784D-946A-D678-93DD-6BE1E88CEF70}"/>
              </a:ext>
            </a:extLst>
          </p:cNvPr>
          <p:cNvGrpSpPr/>
          <p:nvPr/>
        </p:nvGrpSpPr>
        <p:grpSpPr>
          <a:xfrm>
            <a:off x="152134" y="1101828"/>
            <a:ext cx="7566037" cy="5235361"/>
            <a:chOff x="358870" y="983133"/>
            <a:chExt cx="6427592" cy="444760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05A5CE4-EECC-C51F-B8A4-05EC910705CA}"/>
                </a:ext>
              </a:extLst>
            </p:cNvPr>
            <p:cNvSpPr/>
            <p:nvPr/>
          </p:nvSpPr>
          <p:spPr>
            <a:xfrm>
              <a:off x="358870" y="983134"/>
              <a:ext cx="6427481" cy="44476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" name="Image 1">
              <a:extLst>
                <a:ext uri="{FF2B5EF4-FFF2-40B4-BE49-F238E27FC236}">
                  <a16:creationId xmlns:a16="http://schemas.microsoft.com/office/drawing/2014/main" id="{6E1BB751-7696-44D0-65B2-1D247BC05B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092" b="31148"/>
            <a:stretch>
              <a:fillRect/>
            </a:stretch>
          </p:blipFill>
          <p:spPr>
            <a:xfrm>
              <a:off x="358871" y="983133"/>
              <a:ext cx="6427481" cy="4033873"/>
            </a:xfrm>
            <a:prstGeom prst="rect">
              <a:avLst/>
            </a:prstGeom>
          </p:spPr>
        </p:pic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E4F6AFBC-2A39-6318-6188-CAA63CBB93D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1959" b="2099"/>
            <a:stretch>
              <a:fillRect/>
            </a:stretch>
          </p:blipFill>
          <p:spPr>
            <a:xfrm>
              <a:off x="358871" y="5048810"/>
              <a:ext cx="6427591" cy="381931"/>
            </a:xfrm>
            <a:prstGeom prst="rect">
              <a:avLst/>
            </a:prstGeom>
          </p:spPr>
        </p:pic>
      </p:grpSp>
      <p:sp>
        <p:nvSpPr>
          <p:cNvPr id="9" name="Ellipse 8">
            <a:extLst>
              <a:ext uri="{FF2B5EF4-FFF2-40B4-BE49-F238E27FC236}">
                <a16:creationId xmlns:a16="http://schemas.microsoft.com/office/drawing/2014/main" id="{509136E9-06C9-8223-26B4-BCC8362D403D}"/>
              </a:ext>
            </a:extLst>
          </p:cNvPr>
          <p:cNvSpPr/>
          <p:nvPr/>
        </p:nvSpPr>
        <p:spPr>
          <a:xfrm>
            <a:off x="2751153" y="3017910"/>
            <a:ext cx="604299" cy="2568271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8664CD7-9123-F3DB-460B-495B0F5BDEB7}"/>
              </a:ext>
            </a:extLst>
          </p:cNvPr>
          <p:cNvSpPr txBox="1"/>
          <p:nvPr/>
        </p:nvSpPr>
        <p:spPr>
          <a:xfrm>
            <a:off x="0" y="259037"/>
            <a:ext cx="121920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Pluto’s</a:t>
            </a:r>
            <a:r>
              <a:rPr lang="fr-FR" sz="24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thermal </a:t>
            </a:r>
            <a:r>
              <a:rPr lang="fr-FR" sz="2400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emission</a:t>
            </a:r>
            <a:r>
              <a:rPr lang="fr-FR" sz="24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from</a:t>
            </a:r>
            <a:r>
              <a:rPr lang="fr-FR" sz="24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JWST/MIRI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28D5CD79-A71F-4FA8-176C-4369A10AD2F8}"/>
              </a:ext>
            </a:extLst>
          </p:cNvPr>
          <p:cNvSpPr/>
          <p:nvPr/>
        </p:nvSpPr>
        <p:spPr>
          <a:xfrm>
            <a:off x="4207568" y="2329732"/>
            <a:ext cx="604299" cy="1908313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57571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739285A6-862D-4B9B-E96F-85BC206C4013}"/>
              </a:ext>
            </a:extLst>
          </p:cNvPr>
          <p:cNvSpPr txBox="1"/>
          <p:nvPr/>
        </p:nvSpPr>
        <p:spPr bwMode="auto">
          <a:xfrm>
            <a:off x="6647289" y="1497846"/>
            <a:ext cx="5356369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b="1" dirty="0" err="1">
                <a:solidFill>
                  <a:srgbClr val="000000"/>
                </a:solidFill>
                <a:latin typeface="Times New Roman" panose="02020603050405020304" pitchFamily="18" charset="0"/>
                <a:ea typeface="Aptos" panose="020B0004020202020204" pitchFamily="34" charset="0"/>
              </a:rPr>
              <a:t>Modelled</a:t>
            </a:r>
            <a:r>
              <a:rPr lang="fr-FR" b="1" dirty="0">
                <a:solidFill>
                  <a:srgbClr val="000000"/>
                </a:solidFill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fr-FR" b="1" dirty="0" err="1">
                <a:solidFill>
                  <a:srgbClr val="000000"/>
                </a:solidFill>
                <a:latin typeface="Times New Roman" panose="02020603050405020304" pitchFamily="18" charset="0"/>
                <a:ea typeface="Aptos" panose="020B0004020202020204" pitchFamily="34" charset="0"/>
              </a:rPr>
              <a:t>heating</a:t>
            </a:r>
            <a:r>
              <a:rPr lang="fr-FR" b="1" dirty="0">
                <a:solidFill>
                  <a:srgbClr val="000000"/>
                </a:solidFill>
                <a:latin typeface="Times New Roman" panose="02020603050405020304" pitchFamily="18" charset="0"/>
                <a:ea typeface="Aptos" panose="020B0004020202020204" pitchFamily="34" charset="0"/>
              </a:rPr>
              <a:t> rates in </a:t>
            </a:r>
            <a:r>
              <a:rPr lang="fr-FR" b="1" dirty="0" err="1">
                <a:solidFill>
                  <a:srgbClr val="000000"/>
                </a:solidFill>
                <a:latin typeface="Times New Roman" panose="02020603050405020304" pitchFamily="18" charset="0"/>
                <a:ea typeface="Aptos" panose="020B0004020202020204" pitchFamily="34" charset="0"/>
              </a:rPr>
              <a:t>Pluto’s</a:t>
            </a:r>
            <a:r>
              <a:rPr lang="fr-FR" b="1" dirty="0">
                <a:solidFill>
                  <a:srgbClr val="000000"/>
                </a:solidFill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fr-FR" b="1" dirty="0" err="1">
                <a:solidFill>
                  <a:srgbClr val="000000"/>
                </a:solidFill>
                <a:latin typeface="Times New Roman" panose="02020603050405020304" pitchFamily="18" charset="0"/>
                <a:ea typeface="Aptos" panose="020B0004020202020204" pitchFamily="34" charset="0"/>
              </a:rPr>
              <a:t>atmosphere</a:t>
            </a:r>
            <a:r>
              <a:rPr lang="fr-FR" b="1" dirty="0">
                <a:solidFill>
                  <a:srgbClr val="000000"/>
                </a:solidFill>
                <a:latin typeface="Times New Roman" panose="02020603050405020304" pitchFamily="18" charset="0"/>
                <a:ea typeface="Aptos" panose="020B0004020202020204" pitchFamily="34" charset="0"/>
              </a:rPr>
              <a:t> </a:t>
            </a:r>
            <a:r>
              <a:rPr lang="fr-FR" b="1" dirty="0">
                <a:solidFill>
                  <a:srgbClr val="2A322E"/>
                </a:solidFill>
                <a:latin typeface="Times New Roman"/>
                <a:cs typeface="Times New Roman"/>
              </a:rPr>
              <a:t>:</a:t>
            </a:r>
            <a:endParaRPr dirty="0"/>
          </a:p>
          <a:p>
            <a:pPr marL="285750" indent="-285750">
              <a:buFont typeface="Arial"/>
              <a:buChar char="•"/>
              <a:defRPr/>
            </a:pPr>
            <a:endParaRPr sz="1600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(</a:t>
            </a:r>
            <a:r>
              <a:rPr lang="fr-FR" sz="1600" b="1" dirty="0" err="1">
                <a:solidFill>
                  <a:srgbClr val="2A322E"/>
                </a:solidFill>
                <a:latin typeface="Times New Roman"/>
                <a:cs typeface="Times New Roman"/>
              </a:rPr>
              <a:t>a-b</a:t>
            </a: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)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Temperature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and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heating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/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cooling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(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solid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/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dotted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) rates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predicted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by the Pluto PCM for 2022. </a:t>
            </a:r>
          </a:p>
          <a:p>
            <a:pPr marL="285750" indent="-285750">
              <a:buFont typeface="Arial"/>
              <a:buChar char="•"/>
              <a:defRPr/>
            </a:pPr>
            <a:endParaRPr lang="fr-FR" sz="1600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(</a:t>
            </a:r>
            <a:r>
              <a:rPr lang="fr-FR" sz="1600" b="1" dirty="0" err="1">
                <a:solidFill>
                  <a:srgbClr val="2A322E"/>
                </a:solidFill>
                <a:latin typeface="Times New Roman"/>
                <a:cs typeface="Times New Roman"/>
              </a:rPr>
              <a:t>c-d</a:t>
            </a: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)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Same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as </a:t>
            </a: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(</a:t>
            </a:r>
            <a:r>
              <a:rPr lang="fr-FR" sz="1600" b="1" dirty="0" err="1">
                <a:solidFill>
                  <a:srgbClr val="2A322E"/>
                </a:solidFill>
                <a:latin typeface="Times New Roman"/>
                <a:cs typeface="Times New Roman"/>
              </a:rPr>
              <a:t>a-b</a:t>
            </a: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)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but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with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temperature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profiles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fixed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to the one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observed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by New Horizons in 2015.</a:t>
            </a:r>
          </a:p>
          <a:p>
            <a:pPr marL="285750" indent="-285750">
              <a:buFont typeface="Arial"/>
              <a:buChar char="•"/>
              <a:defRPr/>
            </a:pPr>
            <a:endParaRPr lang="fr-FR" sz="1600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Haze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particles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dominate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the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solar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heating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and thermal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cooling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rates by </a:t>
            </a: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a factor 100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.</a:t>
            </a:r>
          </a:p>
          <a:p>
            <a:pPr marL="285750" indent="-285750">
              <a:buFont typeface="Arial"/>
              <a:buChar char="•"/>
              <a:defRPr/>
            </a:pPr>
            <a:endParaRPr lang="fr-FR" sz="1600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For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fixed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temperature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profile:</a:t>
            </a: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“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Photochemical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haze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” scenario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exhibits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a net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heating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.</a:t>
            </a:r>
          </a:p>
          <a:p>
            <a:pPr marL="742950" lvl="1" indent="-285750">
              <a:buFont typeface="Courier New" panose="02070309020205020404" pitchFamily="49" charset="0"/>
              <a:buChar char="o"/>
              <a:defRPr/>
            </a:pP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“Icy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haze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” scenario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undergoes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strong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net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cooling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.</a:t>
            </a:r>
          </a:p>
          <a:p>
            <a:pPr algn="ctr">
              <a:defRPr/>
            </a:pPr>
            <a:endParaRPr lang="fr-FR" sz="1600" dirty="0">
              <a:solidFill>
                <a:srgbClr val="2A322E"/>
              </a:solidFill>
              <a:latin typeface="Times New Roman"/>
              <a:cs typeface="Times New Roman"/>
              <a:sym typeface="Wingdings" pitchFamily="2" charset="2"/>
            </a:endParaRPr>
          </a:p>
          <a:p>
            <a:pPr algn="ctr">
              <a:defRPr/>
            </a:pPr>
            <a:r>
              <a:rPr lang="fr-FR" sz="1600" dirty="0">
                <a:solidFill>
                  <a:srgbClr val="FF0000"/>
                </a:solidFill>
                <a:latin typeface="Times New Roman"/>
                <a:cs typeface="Times New Roman"/>
                <a:sym typeface="Wingdings" pitchFamily="2" charset="2"/>
              </a:rPr>
              <a:t> </a:t>
            </a:r>
            <a:r>
              <a:rPr lang="fr-FR" sz="1600" dirty="0">
                <a:solidFill>
                  <a:srgbClr val="FF0000"/>
                </a:solidFill>
                <a:latin typeface="Times New Roman"/>
                <a:cs typeface="Times New Roman"/>
              </a:rPr>
              <a:t>Neither configuration </a:t>
            </a:r>
            <a:r>
              <a:rPr lang="fr-FR" sz="1600" dirty="0" err="1">
                <a:solidFill>
                  <a:srgbClr val="FF0000"/>
                </a:solidFill>
                <a:latin typeface="Times New Roman"/>
                <a:cs typeface="Times New Roman"/>
              </a:rPr>
              <a:t>is</a:t>
            </a:r>
            <a:r>
              <a:rPr lang="fr-FR" sz="16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FF0000"/>
                </a:solidFill>
                <a:latin typeface="Times New Roman"/>
                <a:cs typeface="Times New Roman"/>
              </a:rPr>
              <a:t>physically</a:t>
            </a:r>
            <a:r>
              <a:rPr lang="fr-FR" sz="1600" dirty="0">
                <a:solidFill>
                  <a:srgbClr val="FF0000"/>
                </a:solidFill>
                <a:latin typeface="Times New Roman"/>
                <a:cs typeface="Times New Roman"/>
              </a:rPr>
              <a:t> stable, </a:t>
            </a:r>
            <a:r>
              <a:rPr lang="fr-FR" sz="1600" dirty="0" err="1">
                <a:solidFill>
                  <a:srgbClr val="FF0000"/>
                </a:solidFill>
                <a:latin typeface="Times New Roman"/>
                <a:cs typeface="Times New Roman"/>
              </a:rPr>
              <a:t>supporting</a:t>
            </a:r>
            <a:r>
              <a:rPr lang="fr-FR" sz="1600" dirty="0">
                <a:solidFill>
                  <a:srgbClr val="FF0000"/>
                </a:solidFill>
                <a:latin typeface="Times New Roman"/>
                <a:cs typeface="Times New Roman"/>
              </a:rPr>
              <a:t> the conclusion </a:t>
            </a:r>
            <a:r>
              <a:rPr lang="fr-FR" sz="1600" dirty="0" err="1">
                <a:solidFill>
                  <a:srgbClr val="FF0000"/>
                </a:solidFill>
                <a:latin typeface="Times New Roman"/>
                <a:cs typeface="Times New Roman"/>
              </a:rPr>
              <a:t>that</a:t>
            </a:r>
            <a:r>
              <a:rPr lang="fr-FR" sz="16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FF0000"/>
                </a:solidFill>
                <a:latin typeface="Times New Roman"/>
                <a:cs typeface="Times New Roman"/>
              </a:rPr>
              <a:t>Pluto’s</a:t>
            </a:r>
            <a:r>
              <a:rPr lang="fr-FR" sz="16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FF0000"/>
                </a:solidFill>
                <a:latin typeface="Times New Roman"/>
                <a:cs typeface="Times New Roman"/>
              </a:rPr>
              <a:t>atmosphere</a:t>
            </a:r>
            <a:r>
              <a:rPr lang="fr-FR" sz="16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FF0000"/>
                </a:solidFill>
                <a:latin typeface="Times New Roman"/>
                <a:cs typeface="Times New Roman"/>
              </a:rPr>
              <a:t>requires</a:t>
            </a:r>
            <a:r>
              <a:rPr lang="fr-FR" sz="1600" dirty="0">
                <a:solidFill>
                  <a:srgbClr val="FF0000"/>
                </a:solidFill>
                <a:latin typeface="Times New Roman"/>
                <a:cs typeface="Times New Roman"/>
              </a:rPr>
              <a:t> a mixed </a:t>
            </a:r>
            <a:r>
              <a:rPr lang="fr-FR" sz="1600" dirty="0" err="1">
                <a:solidFill>
                  <a:srgbClr val="FF0000"/>
                </a:solidFill>
                <a:latin typeface="Times New Roman"/>
                <a:cs typeface="Times New Roman"/>
              </a:rPr>
              <a:t>photochemical</a:t>
            </a:r>
            <a:r>
              <a:rPr lang="fr-FR" sz="1600" dirty="0">
                <a:solidFill>
                  <a:srgbClr val="FF0000"/>
                </a:solidFill>
                <a:latin typeface="Times New Roman"/>
                <a:cs typeface="Times New Roman"/>
              </a:rPr>
              <a:t>–</a:t>
            </a:r>
            <a:r>
              <a:rPr lang="fr-FR" sz="1600" dirty="0" err="1">
                <a:solidFill>
                  <a:srgbClr val="FF0000"/>
                </a:solidFill>
                <a:latin typeface="Times New Roman"/>
                <a:cs typeface="Times New Roman"/>
              </a:rPr>
              <a:t>icy</a:t>
            </a:r>
            <a:r>
              <a:rPr lang="fr-FR" sz="16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FF0000"/>
                </a:solidFill>
                <a:latin typeface="Times New Roman"/>
                <a:cs typeface="Times New Roman"/>
              </a:rPr>
              <a:t>haze</a:t>
            </a:r>
            <a:r>
              <a:rPr lang="fr-FR" sz="1600" dirty="0">
                <a:solidFill>
                  <a:srgbClr val="FF0000"/>
                </a:solidFill>
                <a:latin typeface="Times New Roman"/>
                <a:cs typeface="Times New Roman"/>
              </a:rPr>
              <a:t> to </a:t>
            </a:r>
            <a:r>
              <a:rPr lang="fr-FR" sz="1600" dirty="0" err="1">
                <a:solidFill>
                  <a:srgbClr val="FF0000"/>
                </a:solidFill>
                <a:latin typeface="Times New Roman"/>
                <a:cs typeface="Times New Roman"/>
              </a:rPr>
              <a:t>maintain</a:t>
            </a:r>
            <a:r>
              <a:rPr lang="fr-FR" sz="1600" dirty="0">
                <a:solidFill>
                  <a:srgbClr val="FF0000"/>
                </a:solidFill>
                <a:latin typeface="Times New Roman"/>
                <a:cs typeface="Times New Roman"/>
              </a:rPr>
              <a:t> radiative balance.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5C1505AA-844A-864C-3C38-155A8984C7C2}"/>
              </a:ext>
            </a:extLst>
          </p:cNvPr>
          <p:cNvGrpSpPr/>
          <p:nvPr/>
        </p:nvGrpSpPr>
        <p:grpSpPr>
          <a:xfrm>
            <a:off x="164486" y="766243"/>
            <a:ext cx="6299923" cy="6018300"/>
            <a:chOff x="1190293" y="1057523"/>
            <a:chExt cx="5123042" cy="489402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F4E363D2-2FA6-D34D-2C30-1AECC74A9D73}"/>
                </a:ext>
              </a:extLst>
            </p:cNvPr>
            <p:cNvSpPr/>
            <p:nvPr/>
          </p:nvSpPr>
          <p:spPr>
            <a:xfrm>
              <a:off x="1190293" y="1057523"/>
              <a:ext cx="5123042" cy="489402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C0E31684-C45B-2AD4-E502-912F1AA5969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48" t="4765" r="2648" b="4765"/>
            <a:stretch>
              <a:fillRect/>
            </a:stretch>
          </p:blipFill>
          <p:spPr>
            <a:xfrm>
              <a:off x="1190293" y="1057523"/>
              <a:ext cx="5123042" cy="4894028"/>
            </a:xfrm>
            <a:prstGeom prst="rect">
              <a:avLst/>
            </a:prstGeom>
          </p:spPr>
        </p:pic>
      </p:grpSp>
      <p:sp>
        <p:nvSpPr>
          <p:cNvPr id="3" name="ZoneTexte 2">
            <a:extLst>
              <a:ext uri="{FF2B5EF4-FFF2-40B4-BE49-F238E27FC236}">
                <a16:creationId xmlns:a16="http://schemas.microsoft.com/office/drawing/2014/main" id="{EE54A309-8C62-CBF8-A8BE-CF97BD823819}"/>
              </a:ext>
            </a:extLst>
          </p:cNvPr>
          <p:cNvSpPr txBox="1"/>
          <p:nvPr/>
        </p:nvSpPr>
        <p:spPr>
          <a:xfrm>
            <a:off x="0" y="259037"/>
            <a:ext cx="121920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Radiative balance of </a:t>
            </a:r>
            <a:r>
              <a:rPr lang="fr-FR" sz="2400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Pluto’s</a:t>
            </a:r>
            <a:r>
              <a:rPr lang="fr-FR" sz="24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atmosphere</a:t>
            </a:r>
            <a:endParaRPr lang="fr-FR" sz="2400" dirty="0">
              <a:solidFill>
                <a:srgbClr val="D8CBB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1594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6CBE1CA9-BB0C-C94D-297D-6B9E4D718965}"/>
              </a:ext>
            </a:extLst>
          </p:cNvPr>
          <p:cNvSpPr txBox="1"/>
          <p:nvPr/>
        </p:nvSpPr>
        <p:spPr>
          <a:xfrm>
            <a:off x="0" y="259037"/>
            <a:ext cx="121920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fr-FR" sz="2400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seasonal</a:t>
            </a:r>
            <a:r>
              <a:rPr lang="fr-FR" sz="24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cycle of </a:t>
            </a:r>
            <a:r>
              <a:rPr lang="fr-FR" sz="2400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haze</a:t>
            </a:r>
            <a:r>
              <a:rPr lang="fr-FR" sz="24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1D </a:t>
            </a:r>
            <a:r>
              <a:rPr lang="fr-FR" sz="2400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Seasonal</a:t>
            </a:r>
            <a:r>
              <a:rPr lang="fr-FR" sz="24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model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D78E5582-3BFB-FB91-BF3F-01CD22B62FA0}"/>
              </a:ext>
            </a:extLst>
          </p:cNvPr>
          <p:cNvGrpSpPr/>
          <p:nvPr/>
        </p:nvGrpSpPr>
        <p:grpSpPr>
          <a:xfrm>
            <a:off x="277185" y="864666"/>
            <a:ext cx="5445979" cy="5785450"/>
            <a:chOff x="157916" y="1200271"/>
            <a:chExt cx="4835503" cy="5136920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4598C8F7-0D89-8C72-3F6D-B9A7E8F946D2}"/>
                </a:ext>
              </a:extLst>
            </p:cNvPr>
            <p:cNvSpPr/>
            <p:nvPr/>
          </p:nvSpPr>
          <p:spPr>
            <a:xfrm>
              <a:off x="157916" y="1200271"/>
              <a:ext cx="4835501" cy="51369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84296879-F367-5D49-6F8E-0B247B03A67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92" t="4625" r="1592" b="4625"/>
            <a:stretch>
              <a:fillRect/>
            </a:stretch>
          </p:blipFill>
          <p:spPr>
            <a:xfrm>
              <a:off x="157917" y="1200271"/>
              <a:ext cx="4835502" cy="5136920"/>
            </a:xfrm>
            <a:prstGeom prst="rect">
              <a:avLst/>
            </a:prstGeom>
          </p:spPr>
        </p:pic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715D6528-A392-7E4A-0AF8-3D97B02C8790}"/>
              </a:ext>
            </a:extLst>
          </p:cNvPr>
          <p:cNvSpPr txBox="1"/>
          <p:nvPr/>
        </p:nvSpPr>
        <p:spPr bwMode="auto">
          <a:xfrm>
            <a:off x="6801849" y="1110512"/>
            <a:ext cx="4444093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b="1" dirty="0">
                <a:solidFill>
                  <a:srgbClr val="2A322E"/>
                </a:solidFill>
                <a:latin typeface="Times New Roman"/>
                <a:cs typeface="Times New Roman"/>
              </a:rPr>
              <a:t>1D Reference simulation:</a:t>
            </a:r>
            <a:endParaRPr dirty="0"/>
          </a:p>
          <a:p>
            <a:pPr>
              <a:defRPr/>
            </a:pPr>
            <a:endParaRPr lang="fr-FR" sz="1600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“Mixture 5:1:1:3”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with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surface pressure and CH</a:t>
            </a:r>
            <a:r>
              <a:rPr lang="fr-FR" sz="1600" baseline="-25000" dirty="0">
                <a:solidFill>
                  <a:srgbClr val="2A322E"/>
                </a:solidFill>
                <a:latin typeface="Times New Roman"/>
                <a:cs typeface="Times New Roman"/>
              </a:rPr>
              <a:t>4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fixed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(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based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on </a:t>
            </a:r>
            <a:r>
              <a:rPr lang="fr-FR" sz="1600" i="1" dirty="0">
                <a:solidFill>
                  <a:srgbClr val="2A322E"/>
                </a:solidFill>
                <a:latin typeface="Times New Roman"/>
                <a:cs typeface="Times New Roman"/>
              </a:rPr>
              <a:t>Bertrand et al., 2016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).</a:t>
            </a:r>
          </a:p>
          <a:p>
            <a:pPr marL="285750" indent="-285750">
              <a:buFont typeface="Arial"/>
              <a:buChar char="•"/>
              <a:defRPr/>
            </a:pPr>
            <a:endParaRPr lang="fr-FR" sz="1600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  <a:defRPr/>
            </a:pPr>
            <a:endParaRPr lang="fr-FR" sz="1600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fr-FR" sz="1600" b="1" dirty="0" err="1">
                <a:solidFill>
                  <a:srgbClr val="2A322E"/>
                </a:solidFill>
                <a:latin typeface="Times New Roman"/>
                <a:cs typeface="Times New Roman"/>
              </a:rPr>
              <a:t>Yearly</a:t>
            </a: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 variation in </a:t>
            </a:r>
            <a:r>
              <a:rPr lang="fr-FR" sz="1600" b="1" dirty="0" err="1">
                <a:solidFill>
                  <a:srgbClr val="2A322E"/>
                </a:solidFill>
                <a:latin typeface="Times New Roman"/>
                <a:cs typeface="Times New Roman"/>
              </a:rPr>
              <a:t>haze</a:t>
            </a: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 production.</a:t>
            </a:r>
          </a:p>
          <a:p>
            <a:pPr algn="ctr">
              <a:defRPr/>
            </a:pPr>
            <a:endParaRPr lang="fr-FR" sz="1600" b="1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Extrapolation of the Lyman-</a:t>
            </a:r>
            <a:r>
              <a:rPr lang="el-GR" sz="1600" dirty="0">
                <a:solidFill>
                  <a:srgbClr val="2A322E"/>
                </a:solidFill>
                <a:latin typeface="Times New Roman"/>
                <a:cs typeface="Times New Roman"/>
              </a:rPr>
              <a:t>α 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flux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received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by Pluto over the course of one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year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.</a:t>
            </a:r>
          </a:p>
          <a:p>
            <a:pPr marL="285750" indent="-285750">
              <a:buFont typeface="Arial"/>
              <a:buChar char="•"/>
              <a:defRPr/>
            </a:pPr>
            <a:endParaRPr lang="fr-FR" sz="1600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Strong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dependence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between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haze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production, Lyman-</a:t>
            </a:r>
            <a:r>
              <a:rPr lang="el-GR" sz="1600" dirty="0">
                <a:solidFill>
                  <a:srgbClr val="2A322E"/>
                </a:solidFill>
                <a:latin typeface="Times New Roman"/>
                <a:cs typeface="Times New Roman"/>
              </a:rPr>
              <a:t>α 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flux (CH</a:t>
            </a:r>
            <a:r>
              <a:rPr lang="fr-FR" sz="1600" baseline="-25000" dirty="0">
                <a:solidFill>
                  <a:srgbClr val="2A322E"/>
                </a:solidFill>
                <a:latin typeface="Times New Roman"/>
                <a:cs typeface="Times New Roman"/>
              </a:rPr>
              <a:t>4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photolysis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), and CH</a:t>
            </a:r>
            <a:r>
              <a:rPr lang="fr-FR" sz="1600" baseline="-25000" dirty="0">
                <a:solidFill>
                  <a:srgbClr val="2A322E"/>
                </a:solidFill>
                <a:latin typeface="Times New Roman"/>
                <a:cs typeface="Times New Roman"/>
              </a:rPr>
              <a:t>4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gas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column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(surface pressure).</a:t>
            </a:r>
          </a:p>
          <a:p>
            <a:pPr marL="285750" indent="-285750">
              <a:buFont typeface="Arial"/>
              <a:buChar char="•"/>
              <a:defRPr/>
            </a:pPr>
            <a:endParaRPr lang="fr-FR" sz="1600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Haze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abundance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decreases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during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northern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winter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and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increases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again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with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the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onset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of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northern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summer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.</a:t>
            </a:r>
          </a:p>
          <a:p>
            <a:pPr marL="285750" indent="-285750">
              <a:buFont typeface="Arial"/>
              <a:buChar char="•"/>
              <a:defRPr/>
            </a:pPr>
            <a:endParaRPr lang="fr-FR" sz="1600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fr-FR" sz="16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Feedback </a:t>
            </a:r>
            <a:r>
              <a:rPr lang="fr-FR" sz="1600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fr-FR" sz="16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temperature</a:t>
            </a:r>
            <a:r>
              <a:rPr lang="fr-FR" sz="16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the </a:t>
            </a:r>
            <a:r>
              <a:rPr lang="fr-FR" sz="1600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amount</a:t>
            </a:r>
            <a:r>
              <a:rPr lang="fr-FR" sz="16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sz="1600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photochemical</a:t>
            </a:r>
            <a:r>
              <a:rPr lang="fr-FR" sz="16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1600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ice</a:t>
            </a:r>
            <a:r>
              <a:rPr lang="fr-FR" sz="16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aerosols</a:t>
            </a:r>
            <a:endParaRPr lang="fr-FR" sz="1600" dirty="0">
              <a:solidFill>
                <a:srgbClr val="D8CBB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09489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9A0E8C-3815-2C5F-3216-7C4F004B0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7C624B80-9E53-73CB-74C9-E6B460188ECD}"/>
              </a:ext>
            </a:extLst>
          </p:cNvPr>
          <p:cNvSpPr txBox="1"/>
          <p:nvPr/>
        </p:nvSpPr>
        <p:spPr>
          <a:xfrm>
            <a:off x="0" y="259037"/>
            <a:ext cx="121920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fr-FR" sz="2400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seasonal</a:t>
            </a:r>
            <a:r>
              <a:rPr lang="fr-FR" sz="24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cycle of </a:t>
            </a:r>
            <a:r>
              <a:rPr lang="fr-FR" sz="2400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haze</a:t>
            </a:r>
            <a:r>
              <a:rPr lang="fr-FR" sz="24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1D </a:t>
            </a:r>
            <a:r>
              <a:rPr lang="fr-FR" sz="2400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Seasonal</a:t>
            </a:r>
            <a:r>
              <a:rPr lang="fr-FR" sz="24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model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AC8DEF9C-2415-AB72-E186-3DCCEC683ED5}"/>
              </a:ext>
            </a:extLst>
          </p:cNvPr>
          <p:cNvSpPr txBox="1"/>
          <p:nvPr/>
        </p:nvSpPr>
        <p:spPr bwMode="auto">
          <a:xfrm>
            <a:off x="6801849" y="1110512"/>
            <a:ext cx="4444093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b="1" dirty="0">
                <a:solidFill>
                  <a:srgbClr val="2A322E"/>
                </a:solidFill>
                <a:latin typeface="Times New Roman"/>
                <a:cs typeface="Times New Roman"/>
              </a:rPr>
              <a:t>1D Reference simulation:</a:t>
            </a:r>
            <a:endParaRPr dirty="0"/>
          </a:p>
          <a:p>
            <a:pPr>
              <a:defRPr/>
            </a:pPr>
            <a:endParaRPr lang="fr-FR" sz="1600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“Mixture 5:1:1:3”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with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surface pressure and CH</a:t>
            </a:r>
            <a:r>
              <a:rPr lang="fr-FR" sz="1600" baseline="-25000" dirty="0">
                <a:solidFill>
                  <a:srgbClr val="2A322E"/>
                </a:solidFill>
                <a:latin typeface="Times New Roman"/>
                <a:cs typeface="Times New Roman"/>
              </a:rPr>
              <a:t>4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fixed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(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based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on </a:t>
            </a:r>
            <a:r>
              <a:rPr lang="fr-FR" sz="1600" i="1" dirty="0">
                <a:solidFill>
                  <a:srgbClr val="2A322E"/>
                </a:solidFill>
                <a:latin typeface="Times New Roman"/>
                <a:cs typeface="Times New Roman"/>
              </a:rPr>
              <a:t>Bertrand et al., 2016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).</a:t>
            </a:r>
          </a:p>
          <a:p>
            <a:pPr marL="285750" indent="-285750">
              <a:buFont typeface="Arial"/>
              <a:buChar char="•"/>
              <a:defRPr/>
            </a:pPr>
            <a:endParaRPr lang="fr-FR" sz="1600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  <a:defRPr/>
            </a:pPr>
            <a:endParaRPr lang="fr-FR" sz="1600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fr-FR" sz="1600" b="1" dirty="0" err="1">
                <a:solidFill>
                  <a:srgbClr val="2A322E"/>
                </a:solidFill>
                <a:latin typeface="Times New Roman"/>
                <a:cs typeface="Times New Roman"/>
              </a:rPr>
              <a:t>Yearly</a:t>
            </a: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 variation in </a:t>
            </a:r>
            <a:r>
              <a:rPr lang="fr-FR" sz="1600" b="1" dirty="0" err="1">
                <a:solidFill>
                  <a:srgbClr val="2A322E"/>
                </a:solidFill>
                <a:latin typeface="Times New Roman"/>
                <a:cs typeface="Times New Roman"/>
              </a:rPr>
              <a:t>haze</a:t>
            </a: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 production.</a:t>
            </a:r>
          </a:p>
          <a:p>
            <a:pPr algn="ctr">
              <a:defRPr/>
            </a:pPr>
            <a:endParaRPr lang="fr-FR" sz="1600" b="1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Extrapolation of the Lyman-</a:t>
            </a:r>
            <a:r>
              <a:rPr lang="el-GR" sz="1600" dirty="0">
                <a:solidFill>
                  <a:srgbClr val="2A322E"/>
                </a:solidFill>
                <a:latin typeface="Times New Roman"/>
                <a:cs typeface="Times New Roman"/>
              </a:rPr>
              <a:t>α 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flux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received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by Pluto over the course of one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year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.</a:t>
            </a:r>
          </a:p>
          <a:p>
            <a:pPr marL="285750" indent="-285750">
              <a:buFont typeface="Arial"/>
              <a:buChar char="•"/>
              <a:defRPr/>
            </a:pPr>
            <a:endParaRPr lang="fr-FR" sz="1600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Strong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dependence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between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haze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production, Lyman-</a:t>
            </a:r>
            <a:r>
              <a:rPr lang="el-GR" sz="1600" dirty="0">
                <a:solidFill>
                  <a:srgbClr val="2A322E"/>
                </a:solidFill>
                <a:latin typeface="Times New Roman"/>
                <a:cs typeface="Times New Roman"/>
              </a:rPr>
              <a:t>α 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flux (CH</a:t>
            </a:r>
            <a:r>
              <a:rPr lang="fr-FR" sz="1600" baseline="-25000" dirty="0">
                <a:solidFill>
                  <a:srgbClr val="2A322E"/>
                </a:solidFill>
                <a:latin typeface="Times New Roman"/>
                <a:cs typeface="Times New Roman"/>
              </a:rPr>
              <a:t>4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photolysis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), and CH</a:t>
            </a:r>
            <a:r>
              <a:rPr lang="fr-FR" sz="1600" baseline="-25000" dirty="0">
                <a:solidFill>
                  <a:srgbClr val="2A322E"/>
                </a:solidFill>
                <a:latin typeface="Times New Roman"/>
                <a:cs typeface="Times New Roman"/>
              </a:rPr>
              <a:t>4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gas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column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(surface pressure).</a:t>
            </a:r>
          </a:p>
          <a:p>
            <a:pPr marL="285750" indent="-285750">
              <a:buFont typeface="Arial"/>
              <a:buChar char="•"/>
              <a:defRPr/>
            </a:pPr>
            <a:endParaRPr lang="fr-FR" sz="1600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Haze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abundance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decreases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during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northern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winter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and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increases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again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with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the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onset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of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northern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summer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.</a:t>
            </a:r>
          </a:p>
          <a:p>
            <a:pPr marL="285750" indent="-285750">
              <a:buFont typeface="Arial"/>
              <a:buChar char="•"/>
              <a:defRPr/>
            </a:pPr>
            <a:endParaRPr lang="fr-FR" sz="1600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fr-FR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Feedback </a:t>
            </a:r>
            <a:r>
              <a:rPr lang="fr-FR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fr-FR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temperature</a:t>
            </a:r>
            <a:r>
              <a:rPr lang="fr-FR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the </a:t>
            </a:r>
            <a:r>
              <a:rPr lang="fr-FR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amount</a:t>
            </a:r>
            <a:r>
              <a:rPr lang="fr-FR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photochemical</a:t>
            </a:r>
            <a:r>
              <a:rPr lang="fr-FR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ice</a:t>
            </a:r>
            <a:r>
              <a:rPr lang="fr-FR" sz="1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aerosols</a:t>
            </a:r>
            <a:endParaRPr lang="fr-FR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4D9A958A-D3CC-073C-6BF5-6342535C811E}"/>
              </a:ext>
            </a:extLst>
          </p:cNvPr>
          <p:cNvGrpSpPr/>
          <p:nvPr/>
        </p:nvGrpSpPr>
        <p:grpSpPr>
          <a:xfrm>
            <a:off x="277183" y="864666"/>
            <a:ext cx="5955527" cy="5794002"/>
            <a:chOff x="6449800" y="1115561"/>
            <a:chExt cx="5023932" cy="4887674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3BAA86B8-C1FB-E8EE-CE91-DAE7FC574D83}"/>
                </a:ext>
              </a:extLst>
            </p:cNvPr>
            <p:cNvSpPr/>
            <p:nvPr/>
          </p:nvSpPr>
          <p:spPr>
            <a:xfrm>
              <a:off x="6449800" y="1115561"/>
              <a:ext cx="5023930" cy="48876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97D55B86-B119-AF28-53BF-F379D3653BE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06" t="4183" r="2906" b="4183"/>
            <a:stretch>
              <a:fillRect/>
            </a:stretch>
          </p:blipFill>
          <p:spPr>
            <a:xfrm>
              <a:off x="6449802" y="1115561"/>
              <a:ext cx="5023930" cy="48876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287188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DACCF55A-49BF-2CB2-54E5-6249692A6BCF}"/>
              </a:ext>
            </a:extLst>
          </p:cNvPr>
          <p:cNvSpPr/>
          <p:nvPr/>
        </p:nvSpPr>
        <p:spPr>
          <a:xfrm>
            <a:off x="100939" y="759676"/>
            <a:ext cx="11990119" cy="6098324"/>
          </a:xfrm>
          <a:prstGeom prst="rect">
            <a:avLst/>
          </a:prstGeom>
          <a:solidFill>
            <a:srgbClr val="8D806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3" name="ZoneTexte 2"/>
          <p:cNvSpPr txBox="1"/>
          <p:nvPr/>
        </p:nvSpPr>
        <p:spPr>
          <a:xfrm>
            <a:off x="0" y="274426"/>
            <a:ext cx="12192000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200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Take</a:t>
            </a:r>
            <a:r>
              <a:rPr lang="fr-FR" sz="22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home messages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100940" y="854183"/>
            <a:ext cx="11990120" cy="5909310"/>
          </a:xfrm>
          <a:prstGeom prst="rect">
            <a:avLst/>
          </a:prstGeom>
          <a:solidFill>
            <a:srgbClr val="8D806F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Conclusions:</a:t>
            </a:r>
          </a:p>
          <a:p>
            <a:endParaRPr lang="fr-FR" dirty="0">
              <a:solidFill>
                <a:srgbClr val="2124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Pluto PCM confirms haze plays a major role in the Pluto radiative equilibrium, and explains Pluto’s temperature profile.</a:t>
            </a:r>
          </a:p>
          <a:p>
            <a:endParaRPr lang="en-US" dirty="0">
              <a:solidFill>
                <a:srgbClr val="2124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Both the </a:t>
            </a:r>
            <a:r>
              <a:rPr lang="fr-FR" b="1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fr-FR" b="1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Photochemical</a:t>
            </a:r>
            <a:r>
              <a:rPr lang="fr-FR" b="1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haze</a:t>
            </a:r>
            <a:r>
              <a:rPr lang="fr-FR" b="1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fr-FR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the </a:t>
            </a:r>
            <a:r>
              <a:rPr lang="fr-FR" b="1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“Icy </a:t>
            </a:r>
            <a:r>
              <a:rPr lang="fr-FR" b="1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haze</a:t>
            </a:r>
            <a:r>
              <a:rPr lang="fr-FR" b="1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fr-FR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scenarios can </a:t>
            </a:r>
            <a:r>
              <a:rPr lang="fr-FR" b="1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definitely</a:t>
            </a:r>
            <a:r>
              <a:rPr lang="fr-FR" b="1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</a:t>
            </a:r>
            <a:r>
              <a:rPr lang="fr-FR" b="1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excluded</a:t>
            </a:r>
            <a:r>
              <a:rPr lang="fr-FR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fr-FR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instead</a:t>
            </a:r>
            <a:r>
              <a:rPr lang="fr-FR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Pluto’s</a:t>
            </a:r>
            <a:r>
              <a:rPr lang="fr-FR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haze</a:t>
            </a:r>
            <a:r>
              <a:rPr lang="fr-FR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is</a:t>
            </a:r>
            <a:r>
              <a:rPr lang="fr-FR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composed</a:t>
            </a:r>
            <a:r>
              <a:rPr lang="fr-FR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a mixture of </a:t>
            </a:r>
            <a:r>
              <a:rPr lang="fr-FR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photochemical</a:t>
            </a:r>
            <a:r>
              <a:rPr lang="fr-FR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aerosols</a:t>
            </a:r>
            <a:r>
              <a:rPr lang="fr-FR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organic</a:t>
            </a:r>
            <a:r>
              <a:rPr lang="fr-FR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ices</a:t>
            </a:r>
            <a:r>
              <a:rPr lang="fr-FR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2124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Only a mixed </a:t>
            </a:r>
            <a:r>
              <a:rPr lang="fr-FR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photochemical</a:t>
            </a:r>
            <a:r>
              <a:rPr lang="fr-FR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fr-FR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icy</a:t>
            </a:r>
            <a:r>
              <a:rPr lang="fr-FR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aerosol</a:t>
            </a:r>
            <a:r>
              <a:rPr lang="fr-FR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population </a:t>
            </a:r>
            <a:r>
              <a:rPr lang="fr-FR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simultaneously</a:t>
            </a:r>
            <a:r>
              <a:rPr lang="fr-FR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reconciles</a:t>
            </a:r>
            <a:r>
              <a:rPr lang="fr-FR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New Horizons UV </a:t>
            </a:r>
            <a:r>
              <a:rPr lang="fr-FR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opacity</a:t>
            </a:r>
            <a:r>
              <a:rPr lang="fr-FR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profile, </a:t>
            </a:r>
            <a:r>
              <a:rPr lang="fr-FR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Pluto’s</a:t>
            </a:r>
            <a:r>
              <a:rPr lang="fr-FR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atmospheric</a:t>
            </a:r>
            <a:r>
              <a:rPr lang="fr-FR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thermal structure, and the </a:t>
            </a:r>
            <a:r>
              <a:rPr lang="fr-FR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infrared</a:t>
            </a:r>
            <a:r>
              <a:rPr lang="fr-FR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emission</a:t>
            </a:r>
            <a:r>
              <a:rPr lang="fr-FR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observed</a:t>
            </a:r>
            <a:r>
              <a:rPr lang="fr-FR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JWST.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2124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</a:t>
            </a:r>
            <a:r>
              <a:rPr lang="fr-FR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identify</a:t>
            </a:r>
            <a:r>
              <a:rPr lang="fr-FR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fr-FR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strong</a:t>
            </a:r>
            <a:r>
              <a:rPr lang="fr-FR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seasonal</a:t>
            </a:r>
            <a:r>
              <a:rPr lang="fr-FR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haze</a:t>
            </a:r>
            <a:r>
              <a:rPr lang="fr-FR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cycle </a:t>
            </a:r>
            <a:r>
              <a:rPr lang="fr-FR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linked</a:t>
            </a:r>
            <a:r>
              <a:rPr lang="fr-FR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to variations in pressure, CH</a:t>
            </a:r>
            <a:r>
              <a:rPr lang="fr-FR" baseline="-250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fr-FR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abundance</a:t>
            </a:r>
            <a:r>
              <a:rPr lang="fr-FR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and UV flux.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2124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Haze </a:t>
            </a:r>
            <a:r>
              <a:rPr lang="fr-FR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dominates</a:t>
            </a:r>
            <a:r>
              <a:rPr lang="fr-FR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radiative </a:t>
            </a:r>
            <a:r>
              <a:rPr lang="fr-FR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equilibrium</a:t>
            </a:r>
            <a:r>
              <a:rPr lang="fr-FR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throughout</a:t>
            </a:r>
            <a:r>
              <a:rPr lang="fr-FR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fr-FR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year</a:t>
            </a:r>
            <a:r>
              <a:rPr lang="fr-FR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fr-FR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making</a:t>
            </a:r>
            <a:r>
              <a:rPr lang="fr-FR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Pluto the </a:t>
            </a:r>
            <a:r>
              <a:rPr lang="fr-FR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only</a:t>
            </a:r>
            <a:r>
              <a:rPr lang="fr-FR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known</a:t>
            </a:r>
            <a:r>
              <a:rPr lang="fr-FR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Solar System </a:t>
            </a:r>
            <a:r>
              <a:rPr lang="fr-FR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atmosphere</a:t>
            </a:r>
            <a:r>
              <a:rPr lang="fr-FR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primarily</a:t>
            </a:r>
            <a:r>
              <a:rPr lang="fr-FR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regulated</a:t>
            </a:r>
            <a:r>
              <a:rPr lang="fr-FR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fr-FR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haze</a:t>
            </a:r>
            <a:r>
              <a:rPr lang="fr-FR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rather</a:t>
            </a:r>
            <a:r>
              <a:rPr lang="fr-FR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</a:t>
            </a:r>
            <a:r>
              <a:rPr lang="fr-FR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gases</a:t>
            </a:r>
            <a:r>
              <a:rPr lang="fr-FR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2124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rgbClr val="2124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Perspectives:</a:t>
            </a:r>
          </a:p>
          <a:p>
            <a:endParaRPr lang="en-US" b="1" dirty="0">
              <a:solidFill>
                <a:srgbClr val="2124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Further study on the latitudinal thermal gradient (north 7 ± 3.5 K warmer near 30 km).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>
              <a:solidFill>
                <a:srgbClr val="2124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Application to Triton.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51008CD-39DF-70AD-37E2-28B42A0373D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560"/>
          <a:stretch/>
        </p:blipFill>
        <p:spPr>
          <a:xfrm>
            <a:off x="8897511" y="4549967"/>
            <a:ext cx="2470460" cy="2255892"/>
          </a:xfrm>
          <a:prstGeom prst="rect">
            <a:avLst/>
          </a:prstGeom>
        </p:spPr>
      </p:pic>
      <p:sp>
        <p:nvSpPr>
          <p:cNvPr id="5" name="ZoneTexte 6">
            <a:extLst>
              <a:ext uri="{FF2B5EF4-FFF2-40B4-BE49-F238E27FC236}">
                <a16:creationId xmlns:a16="http://schemas.microsoft.com/office/drawing/2014/main" id="{ACA15B28-6162-8488-752E-B65CF2C53FA2}"/>
              </a:ext>
            </a:extLst>
          </p:cNvPr>
          <p:cNvSpPr txBox="1"/>
          <p:nvPr/>
        </p:nvSpPr>
        <p:spPr bwMode="auto">
          <a:xfrm>
            <a:off x="7514942" y="6564710"/>
            <a:ext cx="14461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200" i="1" dirty="0" err="1">
                <a:solidFill>
                  <a:schemeClr val="tx1"/>
                </a:solidFill>
                <a:latin typeface="Times New Roman"/>
                <a:cs typeface="Times New Roman"/>
              </a:rPr>
              <a:t>Lellouch</a:t>
            </a:r>
            <a:r>
              <a:rPr lang="fr-FR" sz="1200" i="1" dirty="0">
                <a:solidFill>
                  <a:schemeClr val="tx1"/>
                </a:solidFill>
                <a:latin typeface="Times New Roman"/>
                <a:cs typeface="Times New Roman"/>
              </a:rPr>
              <a:t> et al., 2022</a:t>
            </a:r>
            <a:endParaRPr sz="12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9441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8FC748A-59C1-5F4C-D0E4-9A81913818DE}"/>
              </a:ext>
            </a:extLst>
          </p:cNvPr>
          <p:cNvSpPr/>
          <p:nvPr/>
        </p:nvSpPr>
        <p:spPr>
          <a:xfrm>
            <a:off x="1186162" y="720702"/>
            <a:ext cx="9819676" cy="613729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AB70697A-94A3-A8DF-D8AB-9C4F90C6D3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6162" y="720702"/>
            <a:ext cx="9819676" cy="6137297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8B215A4-6977-8308-D182-C3B0FCD86EEA}"/>
              </a:ext>
            </a:extLst>
          </p:cNvPr>
          <p:cNvSpPr txBox="1"/>
          <p:nvPr/>
        </p:nvSpPr>
        <p:spPr>
          <a:xfrm>
            <a:off x="0" y="259037"/>
            <a:ext cx="121920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Appendix – Haze structure in </a:t>
            </a:r>
            <a:r>
              <a:rPr lang="fr-FR" sz="2400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Pluto’s</a:t>
            </a:r>
            <a:r>
              <a:rPr lang="fr-FR" sz="24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atmosphere</a:t>
            </a:r>
            <a:endParaRPr lang="fr-FR" sz="2400" dirty="0">
              <a:solidFill>
                <a:srgbClr val="D8CBB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9056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F23386-B954-31B9-633B-5CAAFA1900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E65DF23-813D-9C1A-BBE3-1BBCD2ED0D3F}"/>
              </a:ext>
            </a:extLst>
          </p:cNvPr>
          <p:cNvSpPr/>
          <p:nvPr/>
        </p:nvSpPr>
        <p:spPr>
          <a:xfrm>
            <a:off x="77480" y="1644913"/>
            <a:ext cx="6586917" cy="4116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A72DC8C-D3BA-8E2F-2A63-DC65589F6E06}"/>
              </a:ext>
            </a:extLst>
          </p:cNvPr>
          <p:cNvSpPr/>
          <p:nvPr/>
        </p:nvSpPr>
        <p:spPr>
          <a:xfrm>
            <a:off x="6737225" y="1644913"/>
            <a:ext cx="5351869" cy="41168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C06CAA6-66BD-7895-E66F-37267606669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1" y="1644913"/>
            <a:ext cx="6586917" cy="4116823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2EB6952F-AE74-0CDD-058A-00EC6A4A02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226" y="1644914"/>
            <a:ext cx="5351870" cy="4116823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80A68A7D-7F88-796A-F945-56BD6EC1160F}"/>
              </a:ext>
            </a:extLst>
          </p:cNvPr>
          <p:cNvSpPr txBox="1"/>
          <p:nvPr/>
        </p:nvSpPr>
        <p:spPr>
          <a:xfrm>
            <a:off x="0" y="259037"/>
            <a:ext cx="121920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Appendix – Chemical </a:t>
            </a:r>
            <a:r>
              <a:rPr lang="fr-FR" sz="2400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constituents</a:t>
            </a:r>
            <a:r>
              <a:rPr lang="fr-FR" sz="24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fr-FR" sz="2400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haze</a:t>
            </a:r>
            <a:r>
              <a:rPr lang="fr-FR" sz="24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&amp; Mass flux of </a:t>
            </a:r>
            <a:r>
              <a:rPr lang="fr-FR" sz="2400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haze</a:t>
            </a:r>
            <a:r>
              <a:rPr lang="fr-FR" sz="24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components in </a:t>
            </a:r>
            <a:r>
              <a:rPr lang="fr-FR" sz="2400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Pluto’s</a:t>
            </a:r>
            <a:r>
              <a:rPr lang="fr-FR" sz="24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atmosphere</a:t>
            </a:r>
            <a:endParaRPr lang="fr-FR" sz="2400" dirty="0">
              <a:solidFill>
                <a:srgbClr val="D8CBB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2784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60A87F6-562F-9B45-2D11-AAA3B76791F4}"/>
              </a:ext>
            </a:extLst>
          </p:cNvPr>
          <p:cNvSpPr/>
          <p:nvPr/>
        </p:nvSpPr>
        <p:spPr>
          <a:xfrm>
            <a:off x="2106756" y="720702"/>
            <a:ext cx="7978488" cy="61372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633A2EFE-9E19-2FA4-D8E8-B22784CA489A}"/>
              </a:ext>
            </a:extLst>
          </p:cNvPr>
          <p:cNvSpPr txBox="1"/>
          <p:nvPr/>
        </p:nvSpPr>
        <p:spPr>
          <a:xfrm>
            <a:off x="0" y="259037"/>
            <a:ext cx="121920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Appendix – </a:t>
            </a:r>
            <a:r>
              <a:rPr lang="fr-FR" sz="2400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Annual</a:t>
            </a:r>
            <a:r>
              <a:rPr lang="fr-FR" sz="24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variation of </a:t>
            </a:r>
            <a:r>
              <a:rPr lang="fr-FR" sz="2400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Pluto’s</a:t>
            </a:r>
            <a:r>
              <a:rPr lang="fr-FR" sz="24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surface pressure and </a:t>
            </a:r>
            <a:r>
              <a:rPr lang="fr-FR" sz="2400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methane</a:t>
            </a:r>
            <a:r>
              <a:rPr lang="fr-FR" sz="24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volume </a:t>
            </a:r>
            <a:r>
              <a:rPr lang="fr-FR" sz="2400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mixing</a:t>
            </a:r>
            <a:r>
              <a:rPr lang="fr-FR" sz="24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ratio.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5ED2656-77EB-2AF4-77F4-417C7C94F1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756" y="720702"/>
            <a:ext cx="7978488" cy="6137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5289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010253E0-3BE4-C7D9-2F71-70B3C16264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0" t="928" r="557" b="482"/>
          <a:stretch/>
        </p:blipFill>
        <p:spPr>
          <a:xfrm>
            <a:off x="4663786" y="707694"/>
            <a:ext cx="7528214" cy="6155068"/>
          </a:xfrm>
          <a:prstGeom prst="rect">
            <a:avLst/>
          </a:prstGeom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C343C4F-4E6A-5FFE-AAEF-04BC2A5090D6}"/>
              </a:ext>
            </a:extLst>
          </p:cNvPr>
          <p:cNvSpPr txBox="1"/>
          <p:nvPr/>
        </p:nvSpPr>
        <p:spPr>
          <a:xfrm>
            <a:off x="10560106" y="707693"/>
            <a:ext cx="1631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i="1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Gladstone et al. 2016</a:t>
            </a:r>
          </a:p>
          <a:p>
            <a:r>
              <a:rPr lang="en-US" sz="1200" i="1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Horizons (LORRI)</a:t>
            </a:r>
          </a:p>
          <a:p>
            <a:r>
              <a:rPr lang="en-US" sz="1200" i="1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 angle of 169°.</a:t>
            </a:r>
            <a:endParaRPr lang="fr-FR" sz="1200" i="1" dirty="0">
              <a:solidFill>
                <a:srgbClr val="D8CBB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i="1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July 2015.</a:t>
            </a:r>
          </a:p>
        </p:txBody>
      </p:sp>
      <p:sp>
        <p:nvSpPr>
          <p:cNvPr id="9" name="ZoneTexte 24">
            <a:extLst>
              <a:ext uri="{FF2B5EF4-FFF2-40B4-BE49-F238E27FC236}">
                <a16:creationId xmlns:a16="http://schemas.microsoft.com/office/drawing/2014/main" id="{890FCFA5-FE40-4BE7-09E6-113132510515}"/>
              </a:ext>
            </a:extLst>
          </p:cNvPr>
          <p:cNvSpPr txBox="1"/>
          <p:nvPr/>
        </p:nvSpPr>
        <p:spPr bwMode="auto">
          <a:xfrm>
            <a:off x="535781" y="4420011"/>
            <a:ext cx="368921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fr-FR" sz="1400" b="1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Radius:</a:t>
            </a:r>
            <a:r>
              <a:rPr lang="fr-FR" sz="14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1185 km.</a:t>
            </a:r>
          </a:p>
          <a:p>
            <a:pPr marL="285750" indent="-285750">
              <a:buFont typeface="Arial"/>
              <a:buChar char="•"/>
              <a:defRPr/>
            </a:pPr>
            <a:endParaRPr lang="fr-FR" sz="1400" dirty="0">
              <a:solidFill>
                <a:srgbClr val="212427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fr-FR" sz="1400" b="1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Distance </a:t>
            </a:r>
            <a:r>
              <a:rPr lang="fr-FR" sz="1400" b="1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from</a:t>
            </a:r>
            <a:r>
              <a:rPr lang="fr-FR" sz="1400" b="1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the Sun:</a:t>
            </a:r>
            <a:r>
              <a:rPr lang="fr-FR" sz="14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30 to 49 au.</a:t>
            </a:r>
          </a:p>
          <a:p>
            <a:pPr marL="285750" indent="-285750">
              <a:buFont typeface="Arial"/>
              <a:buChar char="•"/>
              <a:defRPr/>
            </a:pPr>
            <a:endParaRPr lang="fr-FR" sz="1400" dirty="0">
              <a:solidFill>
                <a:srgbClr val="212427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fr-FR" sz="14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</a:t>
            </a:r>
            <a:r>
              <a:rPr lang="fr-FR" sz="1400" baseline="-250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2</a:t>
            </a:r>
            <a:r>
              <a:rPr lang="fr-FR" sz="14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(&gt; 99%) ; CH</a:t>
            </a:r>
            <a:r>
              <a:rPr lang="fr-FR" sz="1400" baseline="-250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4</a:t>
            </a:r>
            <a:r>
              <a:rPr lang="fr-FR" sz="14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(~ 0.7 %) ; CO (~ 0.05 %)</a:t>
            </a:r>
            <a:endParaRPr lang="en-US" sz="1400" dirty="0">
              <a:solidFill>
                <a:srgbClr val="212427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marL="285750" indent="-285750">
              <a:buFont typeface="Arial"/>
              <a:buChar char="•"/>
              <a:defRPr/>
            </a:pPr>
            <a:endParaRPr lang="fr-FR" sz="1400" b="0" i="0" u="none" strike="noStrike" cap="none" spc="0" dirty="0">
              <a:solidFill>
                <a:srgbClr val="2A322E"/>
              </a:solidFill>
              <a:latin typeface="Times New Roman"/>
              <a:ea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fr-FR" sz="1400" b="0" i="0" u="none" strike="noStrike" cap="none" spc="0" dirty="0">
                <a:solidFill>
                  <a:srgbClr val="2A322E"/>
                </a:solidFill>
                <a:latin typeface="Times New Roman"/>
                <a:ea typeface="Times New Roman"/>
                <a:cs typeface="Times New Roman"/>
              </a:rPr>
              <a:t>Global, extensive (&gt; 200 km altitude), </a:t>
            </a:r>
            <a:r>
              <a:rPr lang="fr-FR" sz="1400" b="0" i="0" u="none" strike="noStrike" cap="none" spc="0" dirty="0" err="1">
                <a:solidFill>
                  <a:srgbClr val="2A322E"/>
                </a:solidFill>
                <a:latin typeface="Times New Roman"/>
                <a:ea typeface="Times New Roman"/>
                <a:cs typeface="Times New Roman"/>
              </a:rPr>
              <a:t>optically</a:t>
            </a:r>
            <a:r>
              <a:rPr lang="fr-FR" sz="1400" b="0" i="0" u="none" strike="noStrike" cap="none" spc="0" dirty="0">
                <a:solidFill>
                  <a:srgbClr val="2A322E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1400" b="0" i="0" u="none" strike="noStrike" cap="none" spc="0" dirty="0" err="1">
                <a:solidFill>
                  <a:srgbClr val="2A322E"/>
                </a:solidFill>
                <a:latin typeface="Times New Roman"/>
                <a:ea typeface="Times New Roman"/>
                <a:cs typeface="Times New Roman"/>
              </a:rPr>
              <a:t>thin</a:t>
            </a:r>
            <a:r>
              <a:rPr lang="fr-FR" sz="1400" b="0" i="0" u="none" strike="noStrike" cap="none" spc="0" dirty="0">
                <a:solidFill>
                  <a:srgbClr val="2A322E"/>
                </a:solidFill>
                <a:latin typeface="Times New Roman"/>
                <a:ea typeface="Times New Roman"/>
                <a:cs typeface="Times New Roman"/>
              </a:rPr>
              <a:t> layer of </a:t>
            </a:r>
            <a:r>
              <a:rPr lang="fr-FR" sz="1400" b="0" i="0" u="none" strike="noStrike" cap="none" spc="0" dirty="0" err="1">
                <a:solidFill>
                  <a:srgbClr val="2A322E"/>
                </a:solidFill>
                <a:latin typeface="Times New Roman"/>
                <a:ea typeface="Times New Roman"/>
                <a:cs typeface="Times New Roman"/>
              </a:rPr>
              <a:t>haze</a:t>
            </a:r>
            <a:r>
              <a:rPr lang="fr-FR" sz="1400" b="0" i="0" u="none" strike="noStrike" cap="none" spc="0" dirty="0">
                <a:solidFill>
                  <a:srgbClr val="2A322E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lang="fr-FR" sz="1400" b="0" i="0" u="none" strike="noStrike" cap="none" spc="0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  <a:defRPr/>
            </a:pPr>
            <a:endParaRPr lang="fr-FR" sz="1400" b="0" i="0" u="none" strike="noStrike" cap="none" spc="0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1400" b="0" i="0" u="none" strike="noStrike" cap="none" spc="0" dirty="0">
                <a:solidFill>
                  <a:srgbClr val="2A322E"/>
                </a:solidFill>
                <a:latin typeface="Times New Roman"/>
                <a:ea typeface="Times New Roman"/>
                <a:cs typeface="Times New Roman"/>
              </a:rPr>
              <a:t>Many haze layer</a:t>
            </a:r>
            <a:r>
              <a:rPr lang="fr-FR" sz="1400" b="0" i="0" u="none" strike="noStrike" cap="none" spc="0" dirty="0">
                <a:solidFill>
                  <a:srgbClr val="2A322E"/>
                </a:solidFill>
                <a:latin typeface="Times New Roman"/>
                <a:ea typeface="Times New Roman"/>
                <a:cs typeface="Times New Roman"/>
              </a:rPr>
              <a:t>s of</a:t>
            </a:r>
            <a:r>
              <a:rPr lang="en-US" sz="1400" b="0" i="0" u="none" strike="noStrike" cap="none" spc="0" dirty="0">
                <a:solidFill>
                  <a:srgbClr val="2A322E"/>
                </a:solidFill>
                <a:latin typeface="Times New Roman"/>
                <a:ea typeface="Times New Roman"/>
                <a:cs typeface="Times New Roman"/>
              </a:rPr>
              <a:t> thickness 1 </a:t>
            </a:r>
            <a:r>
              <a:rPr lang="fr-FR" sz="1400" b="0" i="0" u="none" strike="noStrike" cap="none" spc="0" dirty="0">
                <a:solidFill>
                  <a:srgbClr val="2A322E"/>
                </a:solidFill>
                <a:latin typeface="Times New Roman"/>
                <a:ea typeface="Times New Roman"/>
                <a:cs typeface="Times New Roman"/>
              </a:rPr>
              <a:t>to</a:t>
            </a:r>
            <a:r>
              <a:rPr lang="en-US" sz="1400" b="0" i="0" u="none" strike="noStrike" cap="none" spc="0" dirty="0">
                <a:solidFill>
                  <a:srgbClr val="2A322E"/>
                </a:solidFill>
                <a:latin typeface="Times New Roman"/>
                <a:ea typeface="Times New Roman"/>
                <a:cs typeface="Times New Roman"/>
              </a:rPr>
              <a:t> 10 km.</a:t>
            </a:r>
            <a:endParaRPr sz="1400" dirty="0">
              <a:solidFill>
                <a:srgbClr val="2A322E"/>
              </a:solidFill>
              <a:latin typeface="Times New Roman"/>
              <a:cs typeface="Times New Roman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75E42961-E366-4688-03A4-D497733D96FD}"/>
              </a:ext>
            </a:extLst>
          </p:cNvPr>
          <p:cNvSpPr txBox="1"/>
          <p:nvPr/>
        </p:nvSpPr>
        <p:spPr>
          <a:xfrm>
            <a:off x="0" y="274426"/>
            <a:ext cx="12192000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2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fr-FR" sz="2200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Plutonian</a:t>
            </a:r>
            <a:r>
              <a:rPr lang="fr-FR" sz="22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200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atmospheric</a:t>
            </a:r>
            <a:r>
              <a:rPr lang="fr-FR" sz="22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structure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F79C08E-536E-F213-0274-6854177A92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195" y="733037"/>
            <a:ext cx="3558382" cy="3558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19979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1799EF-EAB1-AB69-DB49-F9E806C64D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C727F85-E3CF-7FF1-2CDC-88A5859EF60C}"/>
              </a:ext>
            </a:extLst>
          </p:cNvPr>
          <p:cNvSpPr/>
          <p:nvPr/>
        </p:nvSpPr>
        <p:spPr>
          <a:xfrm>
            <a:off x="981583" y="720702"/>
            <a:ext cx="10228831" cy="61372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5F7C39D8-DAD2-6360-BEFB-83D29A45D8F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85" y="720702"/>
            <a:ext cx="10228831" cy="613729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E6B92571-2AB0-9ACF-B922-128123792106}"/>
              </a:ext>
            </a:extLst>
          </p:cNvPr>
          <p:cNvSpPr txBox="1"/>
          <p:nvPr/>
        </p:nvSpPr>
        <p:spPr>
          <a:xfrm>
            <a:off x="0" y="259037"/>
            <a:ext cx="121920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Appendix – </a:t>
            </a:r>
            <a:r>
              <a:rPr lang="fr-FR" sz="2400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Annual</a:t>
            </a:r>
            <a:r>
              <a:rPr lang="fr-FR" sz="24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variation of </a:t>
            </a:r>
            <a:r>
              <a:rPr lang="fr-FR" sz="2400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methane</a:t>
            </a:r>
            <a:r>
              <a:rPr lang="fr-FR" sz="24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photolysis</a:t>
            </a:r>
            <a:r>
              <a:rPr lang="fr-FR" sz="24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 </a:t>
            </a:r>
            <a:r>
              <a:rPr lang="fr-FR" sz="2400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Pluto’s</a:t>
            </a:r>
            <a:r>
              <a:rPr lang="fr-FR" sz="24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atmosphere</a:t>
            </a:r>
            <a:endParaRPr lang="fr-FR" sz="2400" dirty="0">
              <a:solidFill>
                <a:srgbClr val="D8CBB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20176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8F55A9-6F8F-3A83-496A-E674A8DB3A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5AF8863-1576-73C1-BB5C-A5A4D60CCD1B}"/>
              </a:ext>
            </a:extLst>
          </p:cNvPr>
          <p:cNvSpPr/>
          <p:nvPr/>
        </p:nvSpPr>
        <p:spPr>
          <a:xfrm>
            <a:off x="99736" y="909361"/>
            <a:ext cx="5996264" cy="5689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D328367-9336-35A1-F028-C82EB951DB13}"/>
              </a:ext>
            </a:extLst>
          </p:cNvPr>
          <p:cNvSpPr/>
          <p:nvPr/>
        </p:nvSpPr>
        <p:spPr>
          <a:xfrm>
            <a:off x="6402662" y="909361"/>
            <a:ext cx="5708418" cy="56896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B502583-580E-FF51-CBBD-7AA50A313C1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20" y="909362"/>
            <a:ext cx="6096000" cy="568960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48B2368-010E-2D6A-4B65-D62A6EC8CD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2662" y="909361"/>
            <a:ext cx="5689602" cy="568960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2B779E31-A06F-3655-643D-F9126B37E840}"/>
              </a:ext>
            </a:extLst>
          </p:cNvPr>
          <p:cNvSpPr txBox="1"/>
          <p:nvPr/>
        </p:nvSpPr>
        <p:spPr>
          <a:xfrm>
            <a:off x="0" y="259037"/>
            <a:ext cx="121920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Appendix – </a:t>
            </a:r>
            <a:r>
              <a:rPr lang="fr-FR" sz="2400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Annual</a:t>
            </a:r>
            <a:r>
              <a:rPr lang="fr-FR" sz="24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variation of </a:t>
            </a:r>
            <a:r>
              <a:rPr lang="fr-FR" sz="2400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haze</a:t>
            </a:r>
            <a:r>
              <a:rPr lang="fr-FR" sz="24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components and gazes in </a:t>
            </a:r>
            <a:r>
              <a:rPr lang="fr-FR" sz="2400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Pluto’s</a:t>
            </a:r>
            <a:r>
              <a:rPr lang="fr-FR" sz="24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atmosphere</a:t>
            </a:r>
            <a:endParaRPr lang="fr-FR" sz="2400" dirty="0">
              <a:solidFill>
                <a:srgbClr val="D8CBB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92322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23A69B-174F-295A-D962-545848BA2A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3E35735B-4B24-17C1-A931-270AF8549F95}"/>
              </a:ext>
            </a:extLst>
          </p:cNvPr>
          <p:cNvSpPr/>
          <p:nvPr/>
        </p:nvSpPr>
        <p:spPr>
          <a:xfrm>
            <a:off x="2106755" y="720702"/>
            <a:ext cx="7978488" cy="61372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9310EF0-B8E7-E9B7-0270-F708F8FC27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756" y="720702"/>
            <a:ext cx="7978489" cy="6137298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01A2189-7845-9D2D-A467-DC6EC542E1EF}"/>
              </a:ext>
            </a:extLst>
          </p:cNvPr>
          <p:cNvSpPr txBox="1"/>
          <p:nvPr/>
        </p:nvSpPr>
        <p:spPr>
          <a:xfrm>
            <a:off x="0" y="259037"/>
            <a:ext cx="121920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Appendix – Evolution of the </a:t>
            </a:r>
            <a:r>
              <a:rPr lang="fr-FR" sz="2400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temperature</a:t>
            </a:r>
            <a:r>
              <a:rPr lang="fr-FR" sz="24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profile over a Pluto </a:t>
            </a:r>
            <a:r>
              <a:rPr lang="fr-FR" sz="2400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year</a:t>
            </a:r>
            <a:endParaRPr lang="fr-FR" sz="2400" dirty="0">
              <a:solidFill>
                <a:srgbClr val="D8CBB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6185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1146F-2B97-6097-AA3D-16D0720711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7F1C8E09-C558-9536-D77D-5FE4433BEC4E}"/>
              </a:ext>
            </a:extLst>
          </p:cNvPr>
          <p:cNvSpPr txBox="1"/>
          <p:nvPr/>
        </p:nvSpPr>
        <p:spPr>
          <a:xfrm>
            <a:off x="0" y="259038"/>
            <a:ext cx="121920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Appendix – </a:t>
            </a:r>
            <a:r>
              <a:rPr lang="fr-FR" sz="2400" dirty="0">
                <a:solidFill>
                  <a:srgbClr val="D8CBBB"/>
                </a:solidFill>
                <a:latin typeface="Times New Roman"/>
                <a:ea typeface="Times New Roman"/>
                <a:cs typeface="Times New Roman"/>
              </a:rPr>
              <a:t>Latitudinal distribution of </a:t>
            </a:r>
            <a:r>
              <a:rPr lang="fr-FR" sz="2400" dirty="0" err="1">
                <a:solidFill>
                  <a:srgbClr val="D8CBBB"/>
                </a:solidFill>
                <a:latin typeface="Times New Roman"/>
                <a:ea typeface="Times New Roman"/>
                <a:cs typeface="Times New Roman"/>
              </a:rPr>
              <a:t>Pluto’s</a:t>
            </a:r>
            <a:r>
              <a:rPr lang="fr-FR" sz="2400" dirty="0">
                <a:solidFill>
                  <a:srgbClr val="D8CBBB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dirty="0" err="1">
                <a:solidFill>
                  <a:srgbClr val="D8CBBB"/>
                </a:solidFill>
                <a:latin typeface="Times New Roman"/>
                <a:ea typeface="Times New Roman"/>
                <a:cs typeface="Times New Roman"/>
              </a:rPr>
              <a:t>haze</a:t>
            </a:r>
            <a:r>
              <a:rPr lang="fr-FR" sz="2400" dirty="0">
                <a:solidFill>
                  <a:srgbClr val="D8CBBB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 lang="fr-FR" sz="2400" dirty="0">
              <a:solidFill>
                <a:srgbClr val="D8CBB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A174909C-4577-C82A-A292-AB9D103E78A3}"/>
              </a:ext>
            </a:extLst>
          </p:cNvPr>
          <p:cNvGrpSpPr/>
          <p:nvPr/>
        </p:nvGrpSpPr>
        <p:grpSpPr>
          <a:xfrm>
            <a:off x="5517" y="1843288"/>
            <a:ext cx="8926707" cy="3738575"/>
            <a:chOff x="644979" y="1187631"/>
            <a:chExt cx="6482442" cy="271489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FCA3A52-3519-9EF8-52E7-0DFD120E8931}"/>
                </a:ext>
              </a:extLst>
            </p:cNvPr>
            <p:cNvSpPr/>
            <p:nvPr/>
          </p:nvSpPr>
          <p:spPr>
            <a:xfrm>
              <a:off x="644979" y="1187631"/>
              <a:ext cx="6482442" cy="271489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49544B27-65FC-EBA5-9FAA-11C90CC88CA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298" t="6338" r="8298" b="6338"/>
            <a:stretch>
              <a:fillRect/>
            </a:stretch>
          </p:blipFill>
          <p:spPr>
            <a:xfrm>
              <a:off x="644979" y="1187631"/>
              <a:ext cx="6482442" cy="2714898"/>
            </a:xfrm>
            <a:prstGeom prst="rect">
              <a:avLst/>
            </a:prstGeom>
          </p:spPr>
        </p:pic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D69D81B7-6041-2024-21DA-AF0584203B6D}"/>
              </a:ext>
            </a:extLst>
          </p:cNvPr>
          <p:cNvSpPr txBox="1"/>
          <p:nvPr/>
        </p:nvSpPr>
        <p:spPr bwMode="auto">
          <a:xfrm>
            <a:off x="8926707" y="1696638"/>
            <a:ext cx="3259776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US" sz="1600" b="1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Production:</a:t>
            </a:r>
            <a:r>
              <a:rPr lang="en-US" sz="16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Spherical aerosols in the upper atmosphere of the Northern Hemisphere (&gt; 350 km).</a:t>
            </a:r>
          </a:p>
          <a:p>
            <a:pPr>
              <a:defRPr/>
            </a:pPr>
            <a:r>
              <a:rPr lang="en-US" sz="16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600" b="1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Evolution: </a:t>
            </a:r>
            <a:r>
              <a:rPr lang="en-US" sz="16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Once formed, the spherical aerosols act as condensation nuclei for chemical species.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en-US" sz="16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Below 200 km, the increase in temperature allows a fraction of these spherical aerosols to persist.</a:t>
            </a:r>
          </a:p>
          <a:p>
            <a:pPr marL="285750" indent="-285750">
              <a:buFont typeface="Arial"/>
              <a:buChar char="•"/>
              <a:defRPr/>
            </a:pPr>
            <a:endParaRPr lang="en-US" sz="1600" dirty="0">
              <a:solidFill>
                <a:srgbClr val="2124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fr-FR" sz="1600" b="1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Transport:</a:t>
            </a:r>
            <a:r>
              <a:rPr lang="fr-FR" sz="16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Haze </a:t>
            </a:r>
            <a:r>
              <a:rPr lang="fr-FR" sz="1600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particles</a:t>
            </a:r>
            <a:r>
              <a:rPr lang="fr-FR" sz="16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follow the </a:t>
            </a:r>
            <a:r>
              <a:rPr lang="fr-FR" sz="1600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atmospheric</a:t>
            </a:r>
            <a:r>
              <a:rPr lang="fr-FR" sz="16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circulation and </a:t>
            </a:r>
            <a:r>
              <a:rPr lang="fr-FR" sz="1600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enrich</a:t>
            </a:r>
            <a:r>
              <a:rPr lang="fr-FR" sz="16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fr-FR" sz="1600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south</a:t>
            </a:r>
            <a:r>
              <a:rPr lang="fr-FR" sz="16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pole in </a:t>
            </a:r>
            <a:r>
              <a:rPr lang="fr-FR" sz="1600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aerosols</a:t>
            </a:r>
            <a:r>
              <a:rPr lang="fr-FR" sz="16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(&lt; 200 km).</a:t>
            </a:r>
          </a:p>
        </p:txBody>
      </p:sp>
      <p:sp>
        <p:nvSpPr>
          <p:cNvPr id="7" name="Arc 6">
            <a:extLst>
              <a:ext uri="{FF2B5EF4-FFF2-40B4-BE49-F238E27FC236}">
                <a16:creationId xmlns:a16="http://schemas.microsoft.com/office/drawing/2014/main" id="{6D125E35-F8A1-E2B0-9456-E67DDC38CFA3}"/>
              </a:ext>
            </a:extLst>
          </p:cNvPr>
          <p:cNvSpPr/>
          <p:nvPr/>
        </p:nvSpPr>
        <p:spPr bwMode="auto">
          <a:xfrm rot="16454536">
            <a:off x="2588187" y="2603545"/>
            <a:ext cx="2442181" cy="2119315"/>
          </a:xfrm>
          <a:prstGeom prst="arc">
            <a:avLst>
              <a:gd name="adj1" fmla="val 14618154"/>
              <a:gd name="adj2" fmla="val 452191"/>
            </a:avLst>
          </a:prstGeom>
          <a:ln w="38099" cap="flat" cmpd="sng" algn="ctr">
            <a:solidFill>
              <a:srgbClr val="C00000"/>
            </a:solidFill>
            <a:prstDash val="solid"/>
            <a:miter lim="800000"/>
            <a:headEnd type="triangle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8" name="Arc 7">
            <a:extLst>
              <a:ext uri="{FF2B5EF4-FFF2-40B4-BE49-F238E27FC236}">
                <a16:creationId xmlns:a16="http://schemas.microsoft.com/office/drawing/2014/main" id="{715CA651-D491-CF46-C723-0193D50B0854}"/>
              </a:ext>
            </a:extLst>
          </p:cNvPr>
          <p:cNvSpPr/>
          <p:nvPr/>
        </p:nvSpPr>
        <p:spPr bwMode="auto">
          <a:xfrm rot="16454536">
            <a:off x="4789824" y="2603546"/>
            <a:ext cx="2442181" cy="2119315"/>
          </a:xfrm>
          <a:prstGeom prst="arc">
            <a:avLst>
              <a:gd name="adj1" fmla="val 14618154"/>
              <a:gd name="adj2" fmla="val 452191"/>
            </a:avLst>
          </a:prstGeom>
          <a:ln w="38099" cap="flat" cmpd="sng" algn="ctr">
            <a:solidFill>
              <a:srgbClr val="C00000"/>
            </a:solidFill>
            <a:prstDash val="solid"/>
            <a:miter lim="800000"/>
            <a:headEnd type="triangle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  <p:sp>
        <p:nvSpPr>
          <p:cNvPr id="9" name="Arc 8">
            <a:extLst>
              <a:ext uri="{FF2B5EF4-FFF2-40B4-BE49-F238E27FC236}">
                <a16:creationId xmlns:a16="http://schemas.microsoft.com/office/drawing/2014/main" id="{FBD10B45-78EF-4A74-B4B6-E9C3E8A24518}"/>
              </a:ext>
            </a:extLst>
          </p:cNvPr>
          <p:cNvSpPr/>
          <p:nvPr/>
        </p:nvSpPr>
        <p:spPr bwMode="auto">
          <a:xfrm rot="16454536">
            <a:off x="6991460" y="2603542"/>
            <a:ext cx="2442181" cy="2119315"/>
          </a:xfrm>
          <a:prstGeom prst="arc">
            <a:avLst>
              <a:gd name="adj1" fmla="val 14618154"/>
              <a:gd name="adj2" fmla="val 452191"/>
            </a:avLst>
          </a:prstGeom>
          <a:ln w="38099" cap="flat" cmpd="sng" algn="ctr">
            <a:solidFill>
              <a:srgbClr val="C00000"/>
            </a:solidFill>
            <a:prstDash val="solid"/>
            <a:miter lim="800000"/>
            <a:headEnd type="triangle"/>
          </a:ln>
        </p:spPr>
        <p:style>
          <a:lnRef idx="1">
            <a:schemeClr val="accent1">
              <a:shade val="50000"/>
            </a:schemeClr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sp>
    </p:spTree>
    <p:extLst>
      <p:ext uri="{BB962C8B-B14F-4D97-AF65-F5344CB8AC3E}">
        <p14:creationId xmlns:p14="http://schemas.microsoft.com/office/powerpoint/2010/main" val="33100100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6207D47-7D14-7620-FC3B-6FCBB00FB365}"/>
              </a:ext>
            </a:extLst>
          </p:cNvPr>
          <p:cNvSpPr txBox="1"/>
          <p:nvPr/>
        </p:nvSpPr>
        <p:spPr>
          <a:xfrm>
            <a:off x="0" y="259037"/>
            <a:ext cx="121920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Appendix – </a:t>
            </a:r>
            <a:r>
              <a:rPr lang="fr-FR" sz="2400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Atmospheric</a:t>
            </a:r>
            <a:r>
              <a:rPr lang="fr-FR" sz="24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radiative balance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887A9DE8-C4FE-ABC9-799F-8B5DD70DDDA6}"/>
              </a:ext>
            </a:extLst>
          </p:cNvPr>
          <p:cNvGrpSpPr/>
          <p:nvPr/>
        </p:nvGrpSpPr>
        <p:grpSpPr>
          <a:xfrm>
            <a:off x="5169039" y="767364"/>
            <a:ext cx="6907954" cy="3982661"/>
            <a:chOff x="461157" y="1187531"/>
            <a:chExt cx="7117277" cy="4103343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2DD3DC05-0150-79DD-673E-B4E214687B94}"/>
                </a:ext>
              </a:extLst>
            </p:cNvPr>
            <p:cNvSpPr/>
            <p:nvPr/>
          </p:nvSpPr>
          <p:spPr>
            <a:xfrm>
              <a:off x="461157" y="1187531"/>
              <a:ext cx="7117277" cy="410334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F55D14A3-1FF8-AA7E-7B88-8D5F5140F3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84" t="9610" r="8099" b="11688"/>
            <a:stretch/>
          </p:blipFill>
          <p:spPr>
            <a:xfrm>
              <a:off x="461157" y="1187531"/>
              <a:ext cx="7117277" cy="4103343"/>
            </a:xfrm>
            <a:prstGeom prst="rect">
              <a:avLst/>
            </a:prstGeom>
          </p:spPr>
        </p:pic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10D32544-B43C-66EF-6075-E6C13F4A3224}"/>
              </a:ext>
            </a:extLst>
          </p:cNvPr>
          <p:cNvSpPr txBox="1"/>
          <p:nvPr/>
        </p:nvSpPr>
        <p:spPr bwMode="auto">
          <a:xfrm>
            <a:off x="5169039" y="4796687"/>
            <a:ext cx="6907954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fr-FR" sz="1600" dirty="0" err="1">
                <a:solidFill>
                  <a:srgbClr val="FF0000"/>
                </a:solidFill>
                <a:latin typeface="Times New Roman"/>
                <a:cs typeface="Times New Roman"/>
              </a:rPr>
              <a:t>Despite</a:t>
            </a:r>
            <a:r>
              <a:rPr lang="fr-FR" sz="1600" dirty="0">
                <a:solidFill>
                  <a:srgbClr val="FF0000"/>
                </a:solidFill>
                <a:latin typeface="Times New Roman"/>
                <a:cs typeface="Times New Roman"/>
              </a:rPr>
              <a:t> the </a:t>
            </a:r>
            <a:r>
              <a:rPr lang="fr-FR" sz="1600" dirty="0" err="1">
                <a:solidFill>
                  <a:srgbClr val="FF0000"/>
                </a:solidFill>
                <a:latin typeface="Times New Roman"/>
                <a:cs typeface="Times New Roman"/>
              </a:rPr>
              <a:t>asymmetry</a:t>
            </a:r>
            <a:r>
              <a:rPr lang="fr-FR" sz="1600" dirty="0">
                <a:solidFill>
                  <a:srgbClr val="FF0000"/>
                </a:solidFill>
                <a:latin typeface="Times New Roman"/>
                <a:cs typeface="Times New Roman"/>
              </a:rPr>
              <a:t> of the </a:t>
            </a:r>
            <a:r>
              <a:rPr lang="fr-FR" sz="1600" dirty="0" err="1">
                <a:solidFill>
                  <a:srgbClr val="FF0000"/>
                </a:solidFill>
                <a:latin typeface="Times New Roman"/>
                <a:cs typeface="Times New Roman"/>
              </a:rPr>
              <a:t>haze</a:t>
            </a:r>
            <a:r>
              <a:rPr lang="fr-FR" sz="1600" dirty="0">
                <a:solidFill>
                  <a:srgbClr val="FF0000"/>
                </a:solidFill>
                <a:latin typeface="Times New Roman"/>
                <a:cs typeface="Times New Roman"/>
              </a:rPr>
              <a:t>, the </a:t>
            </a:r>
            <a:r>
              <a:rPr lang="fr-FR" sz="1600" dirty="0" err="1">
                <a:solidFill>
                  <a:srgbClr val="FF0000"/>
                </a:solidFill>
                <a:latin typeface="Times New Roman"/>
                <a:cs typeface="Times New Roman"/>
              </a:rPr>
              <a:t>temperature</a:t>
            </a:r>
            <a:r>
              <a:rPr lang="fr-FR" sz="1600" dirty="0">
                <a:solidFill>
                  <a:srgbClr val="FF0000"/>
                </a:solidFill>
                <a:latin typeface="Times New Roman"/>
                <a:cs typeface="Times New Roman"/>
              </a:rPr>
              <a:t> shows no latitudinal variation.</a:t>
            </a:r>
          </a:p>
          <a:p>
            <a:pPr marL="285750" indent="-285750">
              <a:buFont typeface="Arial"/>
              <a:buChar char="•"/>
              <a:defRPr/>
            </a:pPr>
            <a:endParaRPr sz="1600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1600" b="1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Heating:</a:t>
            </a:r>
            <a:r>
              <a:rPr lang="en-US" sz="16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Shortwave absorption by haze in the Northern Hemisphere.</a:t>
            </a:r>
          </a:p>
          <a:p>
            <a:pPr marL="285750" indent="-285750">
              <a:buFont typeface="Arial"/>
              <a:buChar char="•"/>
              <a:defRPr/>
            </a:pPr>
            <a:endParaRPr lang="en-US" sz="1600" dirty="0">
              <a:solidFill>
                <a:srgbClr val="2124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1600" b="1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Cooling:</a:t>
            </a:r>
            <a:r>
              <a:rPr lang="en-US" sz="16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South polar night + Radiative cooling in the Southern Hemisphere.</a:t>
            </a:r>
            <a:endParaRPr lang="fr-FR" sz="1600" dirty="0">
              <a:solidFill>
                <a:srgbClr val="21242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/>
              <a:buChar char="•"/>
              <a:defRPr/>
            </a:pPr>
            <a:endParaRPr sz="1600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1600" dirty="0">
                <a:solidFill>
                  <a:srgbClr val="2A322E"/>
                </a:solidFill>
                <a:latin typeface="Times New Roman"/>
                <a:cs typeface="Times New Roman"/>
              </a:rPr>
              <a:t>Effective atmospheric mixing through dynamics.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EA0C0484-B887-2A8A-8EFA-48880B368A23}"/>
              </a:ext>
            </a:extLst>
          </p:cNvPr>
          <p:cNvGrpSpPr/>
          <p:nvPr/>
        </p:nvGrpSpPr>
        <p:grpSpPr>
          <a:xfrm>
            <a:off x="115007" y="1513208"/>
            <a:ext cx="4919958" cy="4919960"/>
            <a:chOff x="4672693" y="2005692"/>
            <a:chExt cx="2846614" cy="284661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EEE31DF0-61F3-E3D8-9FE5-3CB6BEB71BB1}"/>
                </a:ext>
              </a:extLst>
            </p:cNvPr>
            <p:cNvSpPr/>
            <p:nvPr/>
          </p:nvSpPr>
          <p:spPr>
            <a:xfrm>
              <a:off x="4672693" y="2005692"/>
              <a:ext cx="2846614" cy="284661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A357609B-E9CC-526D-9BAE-8832B3841BB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310" t="2310" r="2310" b="2310"/>
            <a:stretch>
              <a:fillRect/>
            </a:stretch>
          </p:blipFill>
          <p:spPr>
            <a:xfrm>
              <a:off x="4672693" y="2005693"/>
              <a:ext cx="2846614" cy="28466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6681680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274426"/>
            <a:ext cx="12192000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2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Appendix – Impact of haze on Pluto’s surface</a:t>
            </a:r>
            <a:endParaRPr lang="fr-FR" sz="2200" dirty="0">
              <a:solidFill>
                <a:srgbClr val="D8CBB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Image 1" descr="03_Olkin_02.jpg">
            <a:extLst>
              <a:ext uri="{FF2B5EF4-FFF2-40B4-BE49-F238E27FC236}">
                <a16:creationId xmlns:a16="http://schemas.microsoft.com/office/drawing/2014/main" id="{DF51AE81-5197-D949-8EB5-1768F07F6555}"/>
              </a:ext>
            </a:extLst>
          </p:cNvPr>
          <p:cNvPicPr>
            <a:picLocks noGrp="1" noChangeAspect="1"/>
          </p:cNvPicPr>
          <p:nvPr isPhoto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3454" y="701386"/>
            <a:ext cx="10945091" cy="6156614"/>
          </a:xfrm>
          <a:prstGeom prst="rect">
            <a:avLst/>
          </a:prstGeom>
          <a:noFill/>
          <a:ln w="19050">
            <a:noFill/>
            <a:miter lim="800000"/>
            <a:headEnd type="none" w="med" len="med"/>
            <a:tailEnd type="none" w="med" len="med"/>
          </a:ln>
        </p:spPr>
      </p:pic>
      <p:cxnSp>
        <p:nvCxnSpPr>
          <p:cNvPr id="10" name="Straight Arrow Connector 15">
            <a:extLst>
              <a:ext uri="{FF2B5EF4-FFF2-40B4-BE49-F238E27FC236}">
                <a16:creationId xmlns:a16="http://schemas.microsoft.com/office/drawing/2014/main" id="{2D4829F1-ABB8-4D4D-A69B-5FF6DF88FA9A}"/>
              </a:ext>
            </a:extLst>
          </p:cNvPr>
          <p:cNvCxnSpPr>
            <a:cxnSpLocks/>
          </p:cNvCxnSpPr>
          <p:nvPr/>
        </p:nvCxnSpPr>
        <p:spPr>
          <a:xfrm flipH="1" flipV="1">
            <a:off x="7717015" y="4344119"/>
            <a:ext cx="890814" cy="1442642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4">
            <a:extLst>
              <a:ext uri="{FF2B5EF4-FFF2-40B4-BE49-F238E27FC236}">
                <a16:creationId xmlns:a16="http://schemas.microsoft.com/office/drawing/2014/main" id="{8B4D61DF-72C7-EA42-8B30-20FE976A1051}"/>
              </a:ext>
            </a:extLst>
          </p:cNvPr>
          <p:cNvSpPr txBox="1"/>
          <p:nvPr/>
        </p:nvSpPr>
        <p:spPr>
          <a:xfrm>
            <a:off x="1369070" y="1949776"/>
            <a:ext cx="2137523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-rich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“gold terrains”</a:t>
            </a:r>
          </a:p>
        </p:txBody>
      </p:sp>
      <p:sp>
        <p:nvSpPr>
          <p:cNvPr id="12" name="TextBox 5">
            <a:extLst>
              <a:ext uri="{FF2B5EF4-FFF2-40B4-BE49-F238E27FC236}">
                <a16:creationId xmlns:a16="http://schemas.microsoft.com/office/drawing/2014/main" id="{2CC131CA-F13B-DA48-A09C-52E8FA3B251D}"/>
              </a:ext>
            </a:extLst>
          </p:cNvPr>
          <p:cNvSpPr txBox="1"/>
          <p:nvPr/>
        </p:nvSpPr>
        <p:spPr>
          <a:xfrm>
            <a:off x="702841" y="2775028"/>
            <a:ext cx="235824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Mixtures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N</a:t>
            </a:r>
            <a:r>
              <a:rPr lang="en-US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-rich ices</a:t>
            </a:r>
          </a:p>
        </p:txBody>
      </p:sp>
      <p:sp>
        <p:nvSpPr>
          <p:cNvPr id="13" name="TextBox 6">
            <a:extLst>
              <a:ext uri="{FF2B5EF4-FFF2-40B4-BE49-F238E27FC236}">
                <a16:creationId xmlns:a16="http://schemas.microsoft.com/office/drawing/2014/main" id="{5F821CEA-DE24-334B-976E-73F2A67FD132}"/>
              </a:ext>
            </a:extLst>
          </p:cNvPr>
          <p:cNvSpPr txBox="1"/>
          <p:nvPr/>
        </p:nvSpPr>
        <p:spPr>
          <a:xfrm>
            <a:off x="1232824" y="3863753"/>
            <a:ext cx="168507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Mixtures 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of CH</a:t>
            </a:r>
            <a:r>
              <a:rPr lang="en-US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-rich ices</a:t>
            </a:r>
          </a:p>
        </p:txBody>
      </p:sp>
      <p:sp>
        <p:nvSpPr>
          <p:cNvPr id="14" name="TextBox 7">
            <a:extLst>
              <a:ext uri="{FF2B5EF4-FFF2-40B4-BE49-F238E27FC236}">
                <a16:creationId xmlns:a16="http://schemas.microsoft.com/office/drawing/2014/main" id="{0273D6B8-1AE6-824F-B2DA-5FFED4141AB5}"/>
              </a:ext>
            </a:extLst>
          </p:cNvPr>
          <p:cNvSpPr txBox="1"/>
          <p:nvPr/>
        </p:nvSpPr>
        <p:spPr>
          <a:xfrm>
            <a:off x="928823" y="4968029"/>
            <a:ext cx="2441524" cy="646331"/>
          </a:xfrm>
          <a:prstGeom prst="rect">
            <a:avLst/>
          </a:prstGeom>
          <a:solidFill>
            <a:srgbClr val="7030A0"/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Tholins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-covered terrains “Cthulhu”</a:t>
            </a:r>
          </a:p>
        </p:txBody>
      </p:sp>
      <p:sp>
        <p:nvSpPr>
          <p:cNvPr id="15" name="TextBox 8">
            <a:extLst>
              <a:ext uri="{FF2B5EF4-FFF2-40B4-BE49-F238E27FC236}">
                <a16:creationId xmlns:a16="http://schemas.microsoft.com/office/drawing/2014/main" id="{02FB7684-F9E4-2C4A-9D17-A27C40437151}"/>
              </a:ext>
            </a:extLst>
          </p:cNvPr>
          <p:cNvSpPr txBox="1"/>
          <p:nvPr/>
        </p:nvSpPr>
        <p:spPr>
          <a:xfrm>
            <a:off x="2341649" y="6172040"/>
            <a:ext cx="2530243" cy="646331"/>
          </a:xfrm>
          <a:prstGeom prst="rect">
            <a:avLst/>
          </a:prstGeom>
          <a:solidFill>
            <a:srgbClr val="C00000"/>
          </a:solidFill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Sputnik </a:t>
            </a:r>
            <a:r>
              <a:rPr lang="en-US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Planitia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ice sheet</a:t>
            </a:r>
          </a:p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(+ CH</a:t>
            </a:r>
            <a:r>
              <a:rPr lang="en-US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+ CO)</a:t>
            </a:r>
          </a:p>
        </p:txBody>
      </p:sp>
      <p:sp>
        <p:nvSpPr>
          <p:cNvPr id="16" name="TextBox 9">
            <a:extLst>
              <a:ext uri="{FF2B5EF4-FFF2-40B4-BE49-F238E27FC236}">
                <a16:creationId xmlns:a16="http://schemas.microsoft.com/office/drawing/2014/main" id="{A37E4064-0405-5743-83C4-E3300F11F07A}"/>
              </a:ext>
            </a:extLst>
          </p:cNvPr>
          <p:cNvSpPr txBox="1"/>
          <p:nvPr/>
        </p:nvSpPr>
        <p:spPr>
          <a:xfrm>
            <a:off x="8483372" y="5740776"/>
            <a:ext cx="207781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</a:t>
            </a:r>
            <a:r>
              <a:rPr lang="en-US" baseline="-250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-rich Bladed Terrain</a:t>
            </a:r>
          </a:p>
        </p:txBody>
      </p:sp>
      <p:cxnSp>
        <p:nvCxnSpPr>
          <p:cNvPr id="17" name="Straight Arrow Connector 10">
            <a:extLst>
              <a:ext uri="{FF2B5EF4-FFF2-40B4-BE49-F238E27FC236}">
                <a16:creationId xmlns:a16="http://schemas.microsoft.com/office/drawing/2014/main" id="{69C00185-2A49-B34E-88E6-09A9349A14E9}"/>
              </a:ext>
            </a:extLst>
          </p:cNvPr>
          <p:cNvCxnSpPr/>
          <p:nvPr/>
        </p:nvCxnSpPr>
        <p:spPr>
          <a:xfrm>
            <a:off x="3554414" y="2272942"/>
            <a:ext cx="1454046" cy="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1">
            <a:extLst>
              <a:ext uri="{FF2B5EF4-FFF2-40B4-BE49-F238E27FC236}">
                <a16:creationId xmlns:a16="http://schemas.microsoft.com/office/drawing/2014/main" id="{99DA2CF7-BC45-154C-A4E7-8E7A8E04FECA}"/>
              </a:ext>
            </a:extLst>
          </p:cNvPr>
          <p:cNvCxnSpPr>
            <a:cxnSpLocks/>
          </p:cNvCxnSpPr>
          <p:nvPr/>
        </p:nvCxnSpPr>
        <p:spPr>
          <a:xfrm flipV="1">
            <a:off x="3140476" y="3096879"/>
            <a:ext cx="732234" cy="2631"/>
          </a:xfrm>
          <a:prstGeom prst="straightConnector1">
            <a:avLst/>
          </a:prstGeom>
          <a:ln w="57150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2">
            <a:extLst>
              <a:ext uri="{FF2B5EF4-FFF2-40B4-BE49-F238E27FC236}">
                <a16:creationId xmlns:a16="http://schemas.microsoft.com/office/drawing/2014/main" id="{448A909C-2270-FD4B-8313-F96731270A48}"/>
              </a:ext>
            </a:extLst>
          </p:cNvPr>
          <p:cNvCxnSpPr>
            <a:cxnSpLocks/>
          </p:cNvCxnSpPr>
          <p:nvPr/>
        </p:nvCxnSpPr>
        <p:spPr>
          <a:xfrm flipV="1">
            <a:off x="2960217" y="4186919"/>
            <a:ext cx="646553" cy="1"/>
          </a:xfrm>
          <a:prstGeom prst="straightConnector1">
            <a:avLst/>
          </a:prstGeom>
          <a:ln w="57150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3">
            <a:extLst>
              <a:ext uri="{FF2B5EF4-FFF2-40B4-BE49-F238E27FC236}">
                <a16:creationId xmlns:a16="http://schemas.microsoft.com/office/drawing/2014/main" id="{E441A98D-FF31-2F4C-822B-0685043C3296}"/>
              </a:ext>
            </a:extLst>
          </p:cNvPr>
          <p:cNvCxnSpPr>
            <a:cxnSpLocks/>
          </p:cNvCxnSpPr>
          <p:nvPr/>
        </p:nvCxnSpPr>
        <p:spPr>
          <a:xfrm flipV="1">
            <a:off x="3388501" y="5282628"/>
            <a:ext cx="844068" cy="4616"/>
          </a:xfrm>
          <a:prstGeom prst="straightConnector1">
            <a:avLst/>
          </a:prstGeom>
          <a:ln w="57150">
            <a:solidFill>
              <a:srgbClr val="AD0EAA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14">
            <a:extLst>
              <a:ext uri="{FF2B5EF4-FFF2-40B4-BE49-F238E27FC236}">
                <a16:creationId xmlns:a16="http://schemas.microsoft.com/office/drawing/2014/main" id="{DD4E1C15-E9D7-6544-AD16-7CF7EFE16E08}"/>
              </a:ext>
            </a:extLst>
          </p:cNvPr>
          <p:cNvCxnSpPr>
            <a:cxnSpLocks/>
          </p:cNvCxnSpPr>
          <p:nvPr/>
        </p:nvCxnSpPr>
        <p:spPr>
          <a:xfrm flipV="1">
            <a:off x="4773789" y="4978212"/>
            <a:ext cx="649165" cy="1408895"/>
          </a:xfrm>
          <a:prstGeom prst="straightConnector1">
            <a:avLst/>
          </a:prstGeom>
          <a:ln w="571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14449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/>
          <p:cNvSpPr txBox="1"/>
          <p:nvPr/>
        </p:nvSpPr>
        <p:spPr>
          <a:xfrm>
            <a:off x="0" y="274426"/>
            <a:ext cx="12192000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2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Understanding the radiative balance of Pluto’s atmosphere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F938259C-4751-4564-EE28-DCF6DBE60CB8}"/>
              </a:ext>
            </a:extLst>
          </p:cNvPr>
          <p:cNvGrpSpPr/>
          <p:nvPr/>
        </p:nvGrpSpPr>
        <p:grpSpPr>
          <a:xfrm>
            <a:off x="40719" y="1061432"/>
            <a:ext cx="7391708" cy="5388910"/>
            <a:chOff x="83583" y="1093516"/>
            <a:chExt cx="7391708" cy="538891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B4790198-93F0-B618-2179-1800F2E039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/>
          </p:blipFill>
          <p:spPr bwMode="auto">
            <a:xfrm>
              <a:off x="83583" y="1093516"/>
              <a:ext cx="7391708" cy="5388910"/>
            </a:xfrm>
            <a:prstGeom prst="rect">
              <a:avLst/>
            </a:prstGeom>
          </p:spPr>
        </p:pic>
        <p:sp>
          <p:nvSpPr>
            <p:cNvPr id="5" name="ZoneTexte 6">
              <a:extLst>
                <a:ext uri="{FF2B5EF4-FFF2-40B4-BE49-F238E27FC236}">
                  <a16:creationId xmlns:a16="http://schemas.microsoft.com/office/drawing/2014/main" id="{C2F2C5C0-A315-9094-61D5-752304227111}"/>
                </a:ext>
              </a:extLst>
            </p:cNvPr>
            <p:cNvSpPr txBox="1"/>
            <p:nvPr/>
          </p:nvSpPr>
          <p:spPr bwMode="auto">
            <a:xfrm>
              <a:off x="83583" y="6207747"/>
              <a:ext cx="1343985" cy="2746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fr-FR" sz="1200" i="1" dirty="0">
                  <a:solidFill>
                    <a:schemeClr val="tx1"/>
                  </a:solidFill>
                  <a:latin typeface="Times New Roman"/>
                  <a:cs typeface="Times New Roman"/>
                </a:rPr>
                <a:t>Zhang et al., 2017</a:t>
              </a:r>
              <a:endParaRPr sz="1200" i="1" dirty="0">
                <a:solidFill>
                  <a:schemeClr val="tx1"/>
                </a:solidFill>
              </a:endParaRPr>
            </a:p>
          </p:txBody>
        </p:sp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F24C2DDB-31D6-6910-7397-4686D419202A}"/>
              </a:ext>
            </a:extLst>
          </p:cNvPr>
          <p:cNvSpPr txBox="1"/>
          <p:nvPr/>
        </p:nvSpPr>
        <p:spPr>
          <a:xfrm>
            <a:off x="7432427" y="1632228"/>
            <a:ext cx="475957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r-FR" b="1" dirty="0">
                <a:solidFill>
                  <a:srgbClr val="2026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 long-standing </a:t>
            </a:r>
            <a:r>
              <a:rPr lang="fr-FR" b="1" dirty="0" err="1">
                <a:solidFill>
                  <a:srgbClr val="2026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mystery</a:t>
            </a:r>
            <a:r>
              <a:rPr lang="fr-FR" b="1" dirty="0">
                <a:solidFill>
                  <a:srgbClr val="2026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b="1" dirty="0" err="1">
                <a:solidFill>
                  <a:srgbClr val="2026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surrounding</a:t>
            </a:r>
            <a:r>
              <a:rPr lang="fr-FR" b="1" dirty="0">
                <a:solidFill>
                  <a:srgbClr val="2026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fr-FR" b="1" dirty="0" err="1">
                <a:solidFill>
                  <a:srgbClr val="2026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cooling</a:t>
            </a:r>
            <a:r>
              <a:rPr lang="fr-FR" b="1" dirty="0">
                <a:solidFill>
                  <a:srgbClr val="2026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of the </a:t>
            </a:r>
            <a:r>
              <a:rPr lang="fr-FR" b="1" dirty="0" err="1">
                <a:solidFill>
                  <a:srgbClr val="2026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atmosphere</a:t>
            </a:r>
            <a:r>
              <a:rPr lang="fr-FR" b="1" dirty="0">
                <a:solidFill>
                  <a:srgbClr val="2026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fr-FR" dirty="0">
              <a:solidFill>
                <a:srgbClr val="2026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rgbClr val="2026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Temperature</a:t>
            </a:r>
            <a:r>
              <a:rPr lang="fr-FR" dirty="0">
                <a:solidFill>
                  <a:srgbClr val="2026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profile </a:t>
            </a:r>
            <a:r>
              <a:rPr lang="fr-FR" dirty="0" err="1">
                <a:solidFill>
                  <a:srgbClr val="2026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derived</a:t>
            </a:r>
            <a:r>
              <a:rPr lang="fr-FR" dirty="0">
                <a:solidFill>
                  <a:srgbClr val="2026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the New Horizons </a:t>
            </a:r>
            <a:r>
              <a:rPr lang="fr-FR" dirty="0" err="1">
                <a:solidFill>
                  <a:srgbClr val="2026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spacecraft</a:t>
            </a:r>
            <a:r>
              <a:rPr lang="fr-FR" dirty="0">
                <a:solidFill>
                  <a:srgbClr val="2026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2026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2026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Strong </a:t>
            </a:r>
            <a:r>
              <a:rPr lang="fr-FR" b="1" dirty="0" err="1">
                <a:solidFill>
                  <a:srgbClr val="2026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negative</a:t>
            </a:r>
            <a:r>
              <a:rPr lang="fr-FR" b="1" dirty="0">
                <a:solidFill>
                  <a:srgbClr val="2026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gradient</a:t>
            </a:r>
            <a:r>
              <a:rPr lang="fr-FR" dirty="0">
                <a:solidFill>
                  <a:srgbClr val="2026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rgbClr val="2026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between</a:t>
            </a:r>
            <a:r>
              <a:rPr lang="fr-FR" dirty="0">
                <a:solidFill>
                  <a:srgbClr val="2026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fr-FR" dirty="0" err="1">
                <a:solidFill>
                  <a:srgbClr val="2026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stratosphere</a:t>
            </a:r>
            <a:r>
              <a:rPr lang="fr-FR" dirty="0">
                <a:solidFill>
                  <a:srgbClr val="2026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at 110 K and the </a:t>
            </a:r>
            <a:r>
              <a:rPr lang="fr-FR" dirty="0" err="1">
                <a:solidFill>
                  <a:srgbClr val="2026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upper</a:t>
            </a:r>
            <a:r>
              <a:rPr lang="fr-FR" dirty="0">
                <a:solidFill>
                  <a:srgbClr val="2026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rgbClr val="2026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atmosphere</a:t>
            </a:r>
            <a:r>
              <a:rPr lang="fr-FR" dirty="0">
                <a:solidFill>
                  <a:srgbClr val="2026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at 70 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2026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2026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Pre-</a:t>
            </a:r>
            <a:r>
              <a:rPr lang="fr-FR" dirty="0" err="1">
                <a:solidFill>
                  <a:srgbClr val="2026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encounter</a:t>
            </a:r>
            <a:r>
              <a:rPr lang="fr-FR" dirty="0">
                <a:solidFill>
                  <a:srgbClr val="2026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fr-FR" dirty="0" err="1">
                <a:solidFill>
                  <a:srgbClr val="2026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gas-only</a:t>
            </a:r>
            <a:r>
              <a:rPr lang="fr-FR" dirty="0">
                <a:solidFill>
                  <a:srgbClr val="2026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(HCN + C</a:t>
            </a:r>
            <a:r>
              <a:rPr lang="fr-FR" baseline="-25000" dirty="0">
                <a:solidFill>
                  <a:srgbClr val="2026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dirty="0">
                <a:solidFill>
                  <a:srgbClr val="2026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fr-FR" baseline="-25000" dirty="0">
                <a:solidFill>
                  <a:srgbClr val="2026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fr-FR" dirty="0">
                <a:solidFill>
                  <a:srgbClr val="2026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fr-FR" dirty="0" err="1">
                <a:solidFill>
                  <a:srgbClr val="2026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models</a:t>
            </a:r>
            <a:r>
              <a:rPr lang="fr-FR" dirty="0">
                <a:solidFill>
                  <a:srgbClr val="2026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fail to </a:t>
            </a:r>
            <a:r>
              <a:rPr lang="fr-FR" dirty="0" err="1">
                <a:solidFill>
                  <a:srgbClr val="2026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reproduce</a:t>
            </a:r>
            <a:r>
              <a:rPr lang="fr-FR" dirty="0">
                <a:solidFill>
                  <a:srgbClr val="2026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fr-FR" dirty="0" err="1">
                <a:solidFill>
                  <a:srgbClr val="2026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observed</a:t>
            </a:r>
            <a:r>
              <a:rPr lang="fr-FR" dirty="0">
                <a:solidFill>
                  <a:srgbClr val="202622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profile.</a:t>
            </a:r>
            <a:endParaRPr lang="fr-FR" dirty="0">
              <a:solidFill>
                <a:srgbClr val="2026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2026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 err="1">
                <a:solidFill>
                  <a:srgbClr val="2026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Zhang's</a:t>
            </a:r>
            <a:r>
              <a:rPr lang="fr-FR" dirty="0">
                <a:solidFill>
                  <a:srgbClr val="2026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model </a:t>
            </a:r>
            <a:r>
              <a:rPr lang="fr-FR" dirty="0" err="1">
                <a:solidFill>
                  <a:srgbClr val="2026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with</a:t>
            </a:r>
            <a:r>
              <a:rPr lang="fr-FR" dirty="0">
                <a:solidFill>
                  <a:srgbClr val="2026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fr-FR" dirty="0" err="1">
                <a:solidFill>
                  <a:srgbClr val="2026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prescribed</a:t>
            </a:r>
            <a:r>
              <a:rPr lang="fr-FR" dirty="0">
                <a:solidFill>
                  <a:srgbClr val="2026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dirty="0" err="1">
                <a:solidFill>
                  <a:srgbClr val="2026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haze</a:t>
            </a:r>
            <a:r>
              <a:rPr lang="fr-FR" dirty="0">
                <a:solidFill>
                  <a:srgbClr val="2026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distribution manages to </a:t>
            </a:r>
            <a:r>
              <a:rPr lang="fr-FR" dirty="0" err="1">
                <a:solidFill>
                  <a:srgbClr val="2026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reproduce</a:t>
            </a:r>
            <a:r>
              <a:rPr lang="fr-FR" dirty="0">
                <a:solidFill>
                  <a:srgbClr val="2026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</a:t>
            </a:r>
            <a:r>
              <a:rPr lang="fr-FR" dirty="0" err="1">
                <a:solidFill>
                  <a:srgbClr val="2026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cooling</a:t>
            </a:r>
            <a:r>
              <a:rPr lang="fr-FR" dirty="0">
                <a:solidFill>
                  <a:srgbClr val="2026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fr-FR" dirty="0">
              <a:solidFill>
                <a:srgbClr val="202622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2819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C7D909-DA45-A85E-6E9C-E4A75ABF49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6A3CE848-54CF-89AD-21C7-38D68124F06F}"/>
              </a:ext>
            </a:extLst>
          </p:cNvPr>
          <p:cNvSpPr txBox="1"/>
          <p:nvPr/>
        </p:nvSpPr>
        <p:spPr>
          <a:xfrm>
            <a:off x="10456549" y="707693"/>
            <a:ext cx="1735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i="1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Gladstone et al. 2016</a:t>
            </a:r>
          </a:p>
          <a:p>
            <a:r>
              <a:rPr lang="en-US" sz="1200" i="1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Horizons (LORRI)</a:t>
            </a:r>
          </a:p>
          <a:p>
            <a:r>
              <a:rPr lang="en-US" sz="1200" i="1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 angle of 169°.</a:t>
            </a:r>
            <a:endParaRPr lang="fr-FR" sz="1200" i="1" dirty="0">
              <a:solidFill>
                <a:srgbClr val="D8CBB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i="1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July 2015.</a:t>
            </a:r>
          </a:p>
        </p:txBody>
      </p:sp>
      <p:sp>
        <p:nvSpPr>
          <p:cNvPr id="9" name="ZoneTexte 24">
            <a:extLst>
              <a:ext uri="{FF2B5EF4-FFF2-40B4-BE49-F238E27FC236}">
                <a16:creationId xmlns:a16="http://schemas.microsoft.com/office/drawing/2014/main" id="{6CDFDE16-CF9C-FF68-77DC-DDC9A39771ED}"/>
              </a:ext>
            </a:extLst>
          </p:cNvPr>
          <p:cNvSpPr txBox="1"/>
          <p:nvPr/>
        </p:nvSpPr>
        <p:spPr bwMode="auto">
          <a:xfrm>
            <a:off x="120215" y="1046136"/>
            <a:ext cx="41791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b="1" dirty="0">
                <a:solidFill>
                  <a:srgbClr val="2A322E"/>
                </a:solidFill>
                <a:latin typeface="Times New Roman"/>
                <a:cs typeface="Times New Roman"/>
              </a:rPr>
              <a:t>A bimodal distribution of </a:t>
            </a:r>
            <a:r>
              <a:rPr lang="fr-FR" b="1" dirty="0" err="1">
                <a:solidFill>
                  <a:srgbClr val="2A322E"/>
                </a:solidFill>
                <a:latin typeface="Times New Roman"/>
                <a:cs typeface="Times New Roman"/>
              </a:rPr>
              <a:t>haze</a:t>
            </a:r>
            <a:endParaRPr lang="fr-FR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  <a:defRPr/>
            </a:pPr>
            <a:endParaRPr lang="fr-FR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fr-FR" sz="16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Rayleigh </a:t>
            </a:r>
            <a:r>
              <a:rPr lang="fr-FR" sz="1600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scattering</a:t>
            </a:r>
            <a:r>
              <a:rPr lang="fr-FR" sz="16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1600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suggests</a:t>
            </a:r>
            <a:r>
              <a:rPr lang="fr-FR" sz="16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1600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very</a:t>
            </a:r>
            <a:r>
              <a:rPr lang="fr-FR" sz="16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1600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small</a:t>
            </a:r>
            <a:r>
              <a:rPr lang="fr-FR" sz="16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1600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particles</a:t>
            </a:r>
            <a:r>
              <a:rPr lang="fr-FR" sz="16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(~ 10 nm).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fr-FR" sz="16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More visible at high phase angles (</a:t>
            </a:r>
            <a:r>
              <a:rPr lang="fr-FR" sz="1600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strongly</a:t>
            </a:r>
            <a:r>
              <a:rPr lang="fr-FR" sz="16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1600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forward</a:t>
            </a:r>
            <a:r>
              <a:rPr lang="fr-FR" sz="16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1600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scattering</a:t>
            </a:r>
            <a:r>
              <a:rPr lang="fr-FR" sz="16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).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fr-FR" sz="16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Large high- to </a:t>
            </a:r>
            <a:r>
              <a:rPr lang="fr-FR" sz="1600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low</a:t>
            </a:r>
            <a:r>
              <a:rPr lang="fr-FR" sz="16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-phase </a:t>
            </a:r>
            <a:r>
              <a:rPr lang="fr-FR" sz="1600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brightness</a:t>
            </a:r>
            <a:r>
              <a:rPr lang="fr-FR" sz="16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ratio </a:t>
            </a:r>
            <a:r>
              <a:rPr lang="fr-FR" sz="1600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suggests</a:t>
            </a:r>
            <a:r>
              <a:rPr lang="fr-FR" sz="16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1600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aggregate</a:t>
            </a:r>
            <a:r>
              <a:rPr lang="fr-FR" sz="16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1600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particles</a:t>
            </a:r>
            <a:r>
              <a:rPr lang="fr-FR" sz="16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(&gt; 100 nm).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1026C61F-BD22-C7B7-FE1E-957C0BF04E6A}"/>
              </a:ext>
            </a:extLst>
          </p:cNvPr>
          <p:cNvSpPr txBox="1"/>
          <p:nvPr/>
        </p:nvSpPr>
        <p:spPr>
          <a:xfrm>
            <a:off x="0" y="274426"/>
            <a:ext cx="12192000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2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Mechanisms of haze formation: 2 suggested scenarios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16D9DBC-6599-00E3-B99C-085EFF149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1046136"/>
            <a:ext cx="7772400" cy="5001321"/>
          </a:xfrm>
          <a:prstGeom prst="rect">
            <a:avLst/>
          </a:prstGeom>
        </p:spPr>
      </p:pic>
      <p:sp>
        <p:nvSpPr>
          <p:cNvPr id="10" name="ZoneTexte 6">
            <a:extLst>
              <a:ext uri="{FF2B5EF4-FFF2-40B4-BE49-F238E27FC236}">
                <a16:creationId xmlns:a16="http://schemas.microsoft.com/office/drawing/2014/main" id="{2F2E3D49-CF8D-478F-831A-AFD1EFDC7B30}"/>
              </a:ext>
            </a:extLst>
          </p:cNvPr>
          <p:cNvSpPr txBox="1"/>
          <p:nvPr/>
        </p:nvSpPr>
        <p:spPr bwMode="auto">
          <a:xfrm>
            <a:off x="11015662" y="985851"/>
            <a:ext cx="1176337" cy="2746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200" i="1" dirty="0">
                <a:solidFill>
                  <a:schemeClr val="tx1"/>
                </a:solidFill>
                <a:latin typeface="Times New Roman"/>
                <a:cs typeface="Times New Roman"/>
              </a:rPr>
              <a:t>Fan et al., 2022</a:t>
            </a:r>
            <a:endParaRPr sz="1200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557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652D71-9AE6-5483-7267-C41CD32FC6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18CB2C4B-73A0-8FB2-5278-0E92C43A7A6A}"/>
              </a:ext>
            </a:extLst>
          </p:cNvPr>
          <p:cNvSpPr txBox="1"/>
          <p:nvPr/>
        </p:nvSpPr>
        <p:spPr>
          <a:xfrm>
            <a:off x="10456549" y="707693"/>
            <a:ext cx="1735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i="1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Gladstone et al. 2016</a:t>
            </a:r>
          </a:p>
          <a:p>
            <a:r>
              <a:rPr lang="en-US" sz="1200" i="1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Horizons (LORRI)</a:t>
            </a:r>
          </a:p>
          <a:p>
            <a:r>
              <a:rPr lang="en-US" sz="1200" i="1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 angle of 169°.</a:t>
            </a:r>
            <a:endParaRPr lang="fr-FR" sz="1200" i="1" dirty="0">
              <a:solidFill>
                <a:srgbClr val="D8CBB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i="1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July 2015.</a:t>
            </a:r>
          </a:p>
        </p:txBody>
      </p:sp>
      <p:sp>
        <p:nvSpPr>
          <p:cNvPr id="9" name="ZoneTexte 24">
            <a:extLst>
              <a:ext uri="{FF2B5EF4-FFF2-40B4-BE49-F238E27FC236}">
                <a16:creationId xmlns:a16="http://schemas.microsoft.com/office/drawing/2014/main" id="{C3006D6B-B42B-1B93-0C7B-147BA95E3646}"/>
              </a:ext>
            </a:extLst>
          </p:cNvPr>
          <p:cNvSpPr txBox="1"/>
          <p:nvPr/>
        </p:nvSpPr>
        <p:spPr bwMode="auto">
          <a:xfrm>
            <a:off x="120215" y="1046136"/>
            <a:ext cx="41791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b="1" dirty="0">
                <a:solidFill>
                  <a:srgbClr val="2A322E"/>
                </a:solidFill>
                <a:latin typeface="Times New Roman"/>
                <a:cs typeface="Times New Roman"/>
              </a:rPr>
              <a:t>A bimodal distribution of </a:t>
            </a:r>
            <a:r>
              <a:rPr lang="fr-FR" b="1" dirty="0" err="1">
                <a:solidFill>
                  <a:srgbClr val="2A322E"/>
                </a:solidFill>
                <a:latin typeface="Times New Roman"/>
                <a:cs typeface="Times New Roman"/>
              </a:rPr>
              <a:t>haze</a:t>
            </a:r>
            <a:endParaRPr lang="fr-FR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  <a:defRPr/>
            </a:pPr>
            <a:endParaRPr lang="fr-FR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fr-FR" sz="16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Rayleigh </a:t>
            </a:r>
            <a:r>
              <a:rPr lang="fr-FR" sz="1600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scattering</a:t>
            </a:r>
            <a:r>
              <a:rPr lang="fr-FR" sz="16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1600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suggests</a:t>
            </a:r>
            <a:r>
              <a:rPr lang="fr-FR" sz="16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1600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very</a:t>
            </a:r>
            <a:r>
              <a:rPr lang="fr-FR" sz="16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1600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small</a:t>
            </a:r>
            <a:r>
              <a:rPr lang="fr-FR" sz="16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1600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particles</a:t>
            </a:r>
            <a:r>
              <a:rPr lang="fr-FR" sz="16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(~ 10 nm).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fr-FR" sz="16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More visible at high phase angles (</a:t>
            </a:r>
            <a:r>
              <a:rPr lang="fr-FR" sz="1600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strongly</a:t>
            </a:r>
            <a:r>
              <a:rPr lang="fr-FR" sz="16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1600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forward</a:t>
            </a:r>
            <a:r>
              <a:rPr lang="fr-FR" sz="16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1600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scattering</a:t>
            </a:r>
            <a:r>
              <a:rPr lang="fr-FR" sz="16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).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fr-FR" sz="16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Large high- to </a:t>
            </a:r>
            <a:r>
              <a:rPr lang="fr-FR" sz="1600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low</a:t>
            </a:r>
            <a:r>
              <a:rPr lang="fr-FR" sz="16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-phase </a:t>
            </a:r>
            <a:r>
              <a:rPr lang="fr-FR" sz="1600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brightness</a:t>
            </a:r>
            <a:r>
              <a:rPr lang="fr-FR" sz="16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ratio </a:t>
            </a:r>
            <a:r>
              <a:rPr lang="fr-FR" sz="1600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suggests</a:t>
            </a:r>
            <a:r>
              <a:rPr lang="fr-FR" sz="16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1600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aggregate</a:t>
            </a:r>
            <a:r>
              <a:rPr lang="fr-FR" sz="16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1600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particles</a:t>
            </a:r>
            <a:r>
              <a:rPr lang="fr-FR" sz="16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(&gt; 100 nm).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C558F56-81E9-8F16-4C0B-0A6B3ACF4DAA}"/>
              </a:ext>
            </a:extLst>
          </p:cNvPr>
          <p:cNvSpPr txBox="1"/>
          <p:nvPr/>
        </p:nvSpPr>
        <p:spPr>
          <a:xfrm>
            <a:off x="0" y="274426"/>
            <a:ext cx="12192000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2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Mechanisms of haze formation: 2 suggested scenarios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4848033C-0B43-2207-1040-FDF055BC03FB}"/>
              </a:ext>
            </a:extLst>
          </p:cNvPr>
          <p:cNvSpPr txBox="1"/>
          <p:nvPr/>
        </p:nvSpPr>
        <p:spPr>
          <a:xfrm>
            <a:off x="120214" y="3422537"/>
            <a:ext cx="41791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2A32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Photochemical haze?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2A322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rgbClr val="2A32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Pluto’s</a:t>
            </a:r>
            <a:r>
              <a:rPr lang="fr-FR" sz="1600" dirty="0">
                <a:solidFill>
                  <a:srgbClr val="2A32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atmosphere</a:t>
            </a:r>
            <a:r>
              <a:rPr lang="fr-FR" sz="1600" dirty="0">
                <a:solidFill>
                  <a:srgbClr val="2A32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fr-FR" sz="1600" dirty="0" err="1">
                <a:solidFill>
                  <a:srgbClr val="2A32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Titan’s</a:t>
            </a:r>
            <a:r>
              <a:rPr lang="fr-FR" sz="1600" dirty="0">
                <a:solidFill>
                  <a:srgbClr val="2A32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atmosphere</a:t>
            </a:r>
            <a:r>
              <a:rPr lang="fr-FR" sz="1600" dirty="0">
                <a:solidFill>
                  <a:srgbClr val="2A32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&gt; 400 km.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A32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Atmosphere of N</a:t>
            </a:r>
            <a:r>
              <a:rPr lang="en-US" sz="1600" baseline="-25000" dirty="0">
                <a:solidFill>
                  <a:srgbClr val="2A32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solidFill>
                  <a:srgbClr val="2A32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CH</a:t>
            </a:r>
            <a:r>
              <a:rPr lang="en-US" sz="1600" baseline="-25000" dirty="0">
                <a:solidFill>
                  <a:srgbClr val="2A32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fr-FR" sz="1600" dirty="0">
                <a:solidFill>
                  <a:srgbClr val="2A32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A32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Blue color of the haze.</a:t>
            </a:r>
            <a:endParaRPr lang="fr-FR" sz="1600" dirty="0">
              <a:solidFill>
                <a:srgbClr val="2A322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2C8B959-2CFB-693F-9A5B-B6CEB3C940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27"/>
          <a:stretch>
            <a:fillRect/>
          </a:stretch>
        </p:blipFill>
        <p:spPr>
          <a:xfrm>
            <a:off x="9184074" y="1711455"/>
            <a:ext cx="2842675" cy="3554406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5B926C3-DA64-8A73-6C58-1313BA91CD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1" t="9272" r="16491" b="9272"/>
          <a:stretch>
            <a:fillRect/>
          </a:stretch>
        </p:blipFill>
        <p:spPr>
          <a:xfrm>
            <a:off x="4634396" y="1711455"/>
            <a:ext cx="4379917" cy="3549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1640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8719EE-9DFE-AF12-74BB-19990F04C3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35654A2E-CF6B-D4CB-FECE-4E5A28E78793}"/>
              </a:ext>
            </a:extLst>
          </p:cNvPr>
          <p:cNvSpPr txBox="1"/>
          <p:nvPr/>
        </p:nvSpPr>
        <p:spPr>
          <a:xfrm>
            <a:off x="10456549" y="707693"/>
            <a:ext cx="1735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i="1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Gladstone et al. 2016</a:t>
            </a:r>
          </a:p>
          <a:p>
            <a:r>
              <a:rPr lang="en-US" sz="1200" i="1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New Horizons (LORRI)</a:t>
            </a:r>
          </a:p>
          <a:p>
            <a:r>
              <a:rPr lang="en-US" sz="1200" i="1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Phase angle of 169°.</a:t>
            </a:r>
            <a:endParaRPr lang="fr-FR" sz="1200" i="1" dirty="0">
              <a:solidFill>
                <a:srgbClr val="D8CBB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1200" i="1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 July 2015.</a:t>
            </a:r>
          </a:p>
        </p:txBody>
      </p:sp>
      <p:sp>
        <p:nvSpPr>
          <p:cNvPr id="9" name="ZoneTexte 24">
            <a:extLst>
              <a:ext uri="{FF2B5EF4-FFF2-40B4-BE49-F238E27FC236}">
                <a16:creationId xmlns:a16="http://schemas.microsoft.com/office/drawing/2014/main" id="{5F947EED-8C83-EE37-E71E-EF5F40CC5896}"/>
              </a:ext>
            </a:extLst>
          </p:cNvPr>
          <p:cNvSpPr txBox="1"/>
          <p:nvPr/>
        </p:nvSpPr>
        <p:spPr bwMode="auto">
          <a:xfrm>
            <a:off x="120215" y="1046136"/>
            <a:ext cx="417917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b="1" dirty="0">
                <a:solidFill>
                  <a:srgbClr val="2A322E"/>
                </a:solidFill>
                <a:latin typeface="Times New Roman"/>
                <a:cs typeface="Times New Roman"/>
              </a:rPr>
              <a:t>A bimodal distribution of </a:t>
            </a:r>
            <a:r>
              <a:rPr lang="fr-FR" b="1" dirty="0" err="1">
                <a:solidFill>
                  <a:srgbClr val="2A322E"/>
                </a:solidFill>
                <a:latin typeface="Times New Roman"/>
                <a:cs typeface="Times New Roman"/>
              </a:rPr>
              <a:t>haze</a:t>
            </a:r>
            <a:endParaRPr lang="fr-FR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  <a:defRPr/>
            </a:pPr>
            <a:endParaRPr lang="fr-FR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fr-FR" sz="16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Rayleigh </a:t>
            </a:r>
            <a:r>
              <a:rPr lang="fr-FR" sz="1600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scattering</a:t>
            </a:r>
            <a:r>
              <a:rPr lang="fr-FR" sz="16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1600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suggests</a:t>
            </a:r>
            <a:r>
              <a:rPr lang="fr-FR" sz="16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1600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very</a:t>
            </a:r>
            <a:r>
              <a:rPr lang="fr-FR" sz="16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1600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small</a:t>
            </a:r>
            <a:r>
              <a:rPr lang="fr-FR" sz="16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1600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particles</a:t>
            </a:r>
            <a:r>
              <a:rPr lang="fr-FR" sz="16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(~ 10 nm).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fr-FR" sz="16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More visible at high phase angles (</a:t>
            </a:r>
            <a:r>
              <a:rPr lang="fr-FR" sz="1600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strongly</a:t>
            </a:r>
            <a:r>
              <a:rPr lang="fr-FR" sz="16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1600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forward</a:t>
            </a:r>
            <a:r>
              <a:rPr lang="fr-FR" sz="16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1600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scattering</a:t>
            </a:r>
            <a:r>
              <a:rPr lang="fr-FR" sz="16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).</a:t>
            </a:r>
          </a:p>
          <a:p>
            <a:pPr marL="285750" indent="-285750">
              <a:buFont typeface="Arial"/>
              <a:buChar char="•"/>
              <a:defRPr/>
            </a:pPr>
            <a:r>
              <a:rPr lang="fr-FR" sz="16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Large high- to </a:t>
            </a:r>
            <a:r>
              <a:rPr lang="fr-FR" sz="1600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low</a:t>
            </a:r>
            <a:r>
              <a:rPr lang="fr-FR" sz="16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-phase </a:t>
            </a:r>
            <a:r>
              <a:rPr lang="fr-FR" sz="1600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brightness</a:t>
            </a:r>
            <a:r>
              <a:rPr lang="fr-FR" sz="16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ratio </a:t>
            </a:r>
            <a:r>
              <a:rPr lang="fr-FR" sz="1600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suggests</a:t>
            </a:r>
            <a:r>
              <a:rPr lang="fr-FR" sz="16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1600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aggregate</a:t>
            </a:r>
            <a:r>
              <a:rPr lang="fr-FR" sz="16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fr-FR" sz="1600" dirty="0" err="1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particles</a:t>
            </a:r>
            <a:r>
              <a:rPr lang="fr-FR" sz="1600" dirty="0">
                <a:solidFill>
                  <a:srgbClr val="212427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(&gt; 100 nm).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D89F0869-45D3-4092-E1A1-99B1892BFA2D}"/>
              </a:ext>
            </a:extLst>
          </p:cNvPr>
          <p:cNvSpPr txBox="1"/>
          <p:nvPr/>
        </p:nvSpPr>
        <p:spPr>
          <a:xfrm>
            <a:off x="0" y="274426"/>
            <a:ext cx="12192000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2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Mechanisms of haze formation: 2 suggested scenarios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46CFF10-F12C-C2A0-323E-38616DECFDEA}"/>
              </a:ext>
            </a:extLst>
          </p:cNvPr>
          <p:cNvSpPr txBox="1"/>
          <p:nvPr/>
        </p:nvSpPr>
        <p:spPr>
          <a:xfrm>
            <a:off x="120214" y="3422537"/>
            <a:ext cx="41791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2A32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Photochemical haze?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2A322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1600" dirty="0" err="1">
                <a:solidFill>
                  <a:srgbClr val="2A32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Pluto’s</a:t>
            </a:r>
            <a:r>
              <a:rPr lang="fr-FR" sz="1600" dirty="0">
                <a:solidFill>
                  <a:srgbClr val="2A32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atmosphere</a:t>
            </a:r>
            <a:r>
              <a:rPr lang="fr-FR" sz="1600" dirty="0">
                <a:solidFill>
                  <a:srgbClr val="2A32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~ </a:t>
            </a:r>
            <a:r>
              <a:rPr lang="fr-FR" sz="1600" dirty="0" err="1">
                <a:solidFill>
                  <a:srgbClr val="2A32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Titan’s</a:t>
            </a:r>
            <a:r>
              <a:rPr lang="fr-FR" sz="1600" dirty="0">
                <a:solidFill>
                  <a:srgbClr val="2A32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atmosphere</a:t>
            </a:r>
            <a:r>
              <a:rPr lang="fr-FR" sz="1600" dirty="0">
                <a:solidFill>
                  <a:srgbClr val="2A32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at &gt; 400 km.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A32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Atmosphere of N</a:t>
            </a:r>
            <a:r>
              <a:rPr lang="en-US" sz="1600" baseline="-25000" dirty="0">
                <a:solidFill>
                  <a:srgbClr val="2A32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1600" dirty="0">
                <a:solidFill>
                  <a:srgbClr val="2A32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CH</a:t>
            </a:r>
            <a:r>
              <a:rPr lang="en-US" sz="1600" baseline="-25000" dirty="0">
                <a:solidFill>
                  <a:srgbClr val="2A32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fr-FR" sz="1600" dirty="0">
                <a:solidFill>
                  <a:srgbClr val="2A32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A32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Blue color of the haze.</a:t>
            </a:r>
            <a:endParaRPr lang="fr-FR" sz="1600" dirty="0">
              <a:solidFill>
                <a:srgbClr val="2A322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79DEDAD-BC95-6208-D266-72F924DE17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27"/>
          <a:stretch>
            <a:fillRect/>
          </a:stretch>
        </p:blipFill>
        <p:spPr>
          <a:xfrm>
            <a:off x="9184074" y="1711455"/>
            <a:ext cx="2842675" cy="3554406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4C041A4-BF41-AF89-1128-FFD7C5C6941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1" t="9272" r="16491" b="9272"/>
          <a:stretch>
            <a:fillRect/>
          </a:stretch>
        </p:blipFill>
        <p:spPr>
          <a:xfrm>
            <a:off x="4634396" y="1711455"/>
            <a:ext cx="4379917" cy="354901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711A1C4-7F8C-853A-1AF8-7B9D50C71059}"/>
              </a:ext>
            </a:extLst>
          </p:cNvPr>
          <p:cNvSpPr txBox="1"/>
          <p:nvPr/>
        </p:nvSpPr>
        <p:spPr>
          <a:xfrm>
            <a:off x="120214" y="5244939"/>
            <a:ext cx="417917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2A32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Icy haze?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solidFill>
                <a:srgbClr val="2A322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2A322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Pluto’s upper atmosphere is much colder than Titan’s (~ 70 K compared to ~150 K).</a:t>
            </a:r>
            <a:endParaRPr lang="fr-FR" sz="1600" dirty="0">
              <a:solidFill>
                <a:srgbClr val="2A322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7458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57">
            <a:extLst>
              <a:ext uri="{FF2B5EF4-FFF2-40B4-BE49-F238E27FC236}">
                <a16:creationId xmlns:a16="http://schemas.microsoft.com/office/drawing/2014/main" id="{B49016A0-A626-8F1B-2279-B73685663CEA}"/>
              </a:ext>
            </a:extLst>
          </p:cNvPr>
          <p:cNvSpPr/>
          <p:nvPr/>
        </p:nvSpPr>
        <p:spPr>
          <a:xfrm>
            <a:off x="519025" y="3865569"/>
            <a:ext cx="7315158" cy="2906020"/>
          </a:xfrm>
          <a:prstGeom prst="rect">
            <a:avLst/>
          </a:prstGeom>
          <a:solidFill>
            <a:schemeClr val="accent5">
              <a:lumMod val="20000"/>
              <a:lumOff val="80000"/>
              <a:alpha val="4705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7" name="Ellipse 136">
            <a:extLst>
              <a:ext uri="{FF2B5EF4-FFF2-40B4-BE49-F238E27FC236}">
                <a16:creationId xmlns:a16="http://schemas.microsoft.com/office/drawing/2014/main" id="{D96ECC38-9D60-4C94-A30F-D145B800FB13}"/>
              </a:ext>
            </a:extLst>
          </p:cNvPr>
          <p:cNvSpPr/>
          <p:nvPr/>
        </p:nvSpPr>
        <p:spPr>
          <a:xfrm>
            <a:off x="6413976" y="5483373"/>
            <a:ext cx="245822" cy="245822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i="1"/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8A8B3083-CCBA-A139-59CD-E448983B12D7}"/>
              </a:ext>
            </a:extLst>
          </p:cNvPr>
          <p:cNvSpPr/>
          <p:nvPr/>
        </p:nvSpPr>
        <p:spPr>
          <a:xfrm>
            <a:off x="7066590" y="5525676"/>
            <a:ext cx="245822" cy="245822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i="1"/>
          </a:p>
        </p:txBody>
      </p:sp>
      <p:sp>
        <p:nvSpPr>
          <p:cNvPr id="139" name="Ellipse 138">
            <a:extLst>
              <a:ext uri="{FF2B5EF4-FFF2-40B4-BE49-F238E27FC236}">
                <a16:creationId xmlns:a16="http://schemas.microsoft.com/office/drawing/2014/main" id="{6B0AC504-3EC5-881D-2982-765BB84E30B2}"/>
              </a:ext>
            </a:extLst>
          </p:cNvPr>
          <p:cNvSpPr/>
          <p:nvPr/>
        </p:nvSpPr>
        <p:spPr>
          <a:xfrm>
            <a:off x="7147344" y="5375858"/>
            <a:ext cx="245822" cy="245822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i="1"/>
          </a:p>
        </p:txBody>
      </p:sp>
      <p:sp>
        <p:nvSpPr>
          <p:cNvPr id="136" name="Ellipse 135">
            <a:extLst>
              <a:ext uri="{FF2B5EF4-FFF2-40B4-BE49-F238E27FC236}">
                <a16:creationId xmlns:a16="http://schemas.microsoft.com/office/drawing/2014/main" id="{4E336789-88E6-7194-7230-970E866C31A3}"/>
              </a:ext>
            </a:extLst>
          </p:cNvPr>
          <p:cNvSpPr/>
          <p:nvPr/>
        </p:nvSpPr>
        <p:spPr>
          <a:xfrm>
            <a:off x="6523278" y="5115044"/>
            <a:ext cx="245822" cy="245822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i="1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BE33384-1FAD-F5C5-C4B7-64B592524051}"/>
              </a:ext>
            </a:extLst>
          </p:cNvPr>
          <p:cNvSpPr/>
          <p:nvPr/>
        </p:nvSpPr>
        <p:spPr>
          <a:xfrm>
            <a:off x="505309" y="829214"/>
            <a:ext cx="7315158" cy="2891651"/>
          </a:xfrm>
          <a:prstGeom prst="rect">
            <a:avLst/>
          </a:prstGeom>
          <a:solidFill>
            <a:schemeClr val="accent2">
              <a:lumMod val="20000"/>
              <a:lumOff val="80000"/>
              <a:alpha val="47059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124823A-F5B5-A19A-06EC-A06E89D2B907}"/>
              </a:ext>
            </a:extLst>
          </p:cNvPr>
          <p:cNvSpPr txBox="1"/>
          <p:nvPr/>
        </p:nvSpPr>
        <p:spPr>
          <a:xfrm>
            <a:off x="1078043" y="967740"/>
            <a:ext cx="6095997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600" b="1" dirty="0" err="1">
                <a:solidFill>
                  <a:srgbClr val="212427"/>
                </a:solidFill>
                <a:latin typeface="Times New Roman"/>
                <a:cs typeface="Times New Roman"/>
              </a:rPr>
              <a:t>Photochemical</a:t>
            </a:r>
            <a:r>
              <a:rPr lang="fr-FR" sz="1600" b="1" dirty="0">
                <a:solidFill>
                  <a:srgbClr val="212427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>
                <a:solidFill>
                  <a:srgbClr val="212427"/>
                </a:solidFill>
                <a:latin typeface="Times New Roman"/>
                <a:cs typeface="Times New Roman"/>
              </a:rPr>
              <a:t>haze</a:t>
            </a:r>
            <a:r>
              <a:rPr lang="fr-FR" sz="1600" b="1" dirty="0">
                <a:solidFill>
                  <a:srgbClr val="212427"/>
                </a:solidFill>
                <a:latin typeface="Times New Roman"/>
                <a:cs typeface="Times New Roman"/>
              </a:rPr>
              <a:t>:</a:t>
            </a:r>
          </a:p>
          <a:p>
            <a:pPr algn="ctr"/>
            <a:r>
              <a:rPr lang="fr-FR" sz="1600" dirty="0">
                <a:solidFill>
                  <a:srgbClr val="212427"/>
                </a:solidFill>
                <a:latin typeface="Times New Roman"/>
                <a:cs typeface="Times New Roman"/>
              </a:rPr>
              <a:t>Evolution of a bimodal </a:t>
            </a:r>
            <a:r>
              <a:rPr lang="fr-FR" sz="1600" dirty="0" err="1">
                <a:solidFill>
                  <a:srgbClr val="212427"/>
                </a:solidFill>
                <a:latin typeface="Times New Roman"/>
                <a:cs typeface="Times New Roman"/>
              </a:rPr>
              <a:t>aerosol</a:t>
            </a:r>
            <a:r>
              <a:rPr lang="fr-FR" sz="1600" dirty="0">
                <a:solidFill>
                  <a:srgbClr val="212427"/>
                </a:solidFill>
                <a:latin typeface="Times New Roman"/>
                <a:cs typeface="Times New Roman"/>
              </a:rPr>
              <a:t> population (</a:t>
            </a:r>
            <a:r>
              <a:rPr lang="fr-FR" sz="1600" dirty="0" err="1">
                <a:solidFill>
                  <a:srgbClr val="212427"/>
                </a:solidFill>
                <a:latin typeface="Times New Roman"/>
                <a:cs typeface="Times New Roman"/>
              </a:rPr>
              <a:t>spherical</a:t>
            </a:r>
            <a:r>
              <a:rPr lang="fr-FR" sz="1600" dirty="0">
                <a:solidFill>
                  <a:srgbClr val="212427"/>
                </a:solidFill>
                <a:latin typeface="Times New Roman"/>
                <a:cs typeface="Times New Roman"/>
              </a:rPr>
              <a:t> &amp; fractal)</a:t>
            </a:r>
          </a:p>
        </p:txBody>
      </p:sp>
      <p:grpSp>
        <p:nvGrpSpPr>
          <p:cNvPr id="228" name="Groupe 227">
            <a:extLst>
              <a:ext uri="{FF2B5EF4-FFF2-40B4-BE49-F238E27FC236}">
                <a16:creationId xmlns:a16="http://schemas.microsoft.com/office/drawing/2014/main" id="{40B8D2C8-62E0-35D0-3D39-174803259478}"/>
              </a:ext>
            </a:extLst>
          </p:cNvPr>
          <p:cNvGrpSpPr/>
          <p:nvPr/>
        </p:nvGrpSpPr>
        <p:grpSpPr>
          <a:xfrm>
            <a:off x="3284860" y="1957520"/>
            <a:ext cx="1301505" cy="1495897"/>
            <a:chOff x="1620600" y="2079888"/>
            <a:chExt cx="1301505" cy="1495897"/>
          </a:xfrm>
        </p:grpSpPr>
        <p:grpSp>
          <p:nvGrpSpPr>
            <p:cNvPr id="5" name="Groupe 4">
              <a:extLst>
                <a:ext uri="{FF2B5EF4-FFF2-40B4-BE49-F238E27FC236}">
                  <a16:creationId xmlns:a16="http://schemas.microsoft.com/office/drawing/2014/main" id="{D80F7D7A-6459-87E9-0FD6-5DDCAF9C396C}"/>
                </a:ext>
              </a:extLst>
            </p:cNvPr>
            <p:cNvGrpSpPr/>
            <p:nvPr/>
          </p:nvGrpSpPr>
          <p:grpSpPr>
            <a:xfrm>
              <a:off x="1718844" y="2079888"/>
              <a:ext cx="1083902" cy="1083902"/>
              <a:chOff x="5558869" y="4560984"/>
              <a:chExt cx="1243568" cy="1243568"/>
            </a:xfrm>
          </p:grpSpPr>
          <p:sp>
            <p:nvSpPr>
              <p:cNvPr id="6" name="Ellipse 5">
                <a:extLst>
                  <a:ext uri="{FF2B5EF4-FFF2-40B4-BE49-F238E27FC236}">
                    <a16:creationId xmlns:a16="http://schemas.microsoft.com/office/drawing/2014/main" id="{5DD4CF27-475A-315B-0737-5AC6E027F019}"/>
                  </a:ext>
                </a:extLst>
              </p:cNvPr>
              <p:cNvSpPr/>
              <p:nvPr/>
            </p:nvSpPr>
            <p:spPr>
              <a:xfrm>
                <a:off x="5558869" y="4560984"/>
                <a:ext cx="1243568" cy="1243568"/>
              </a:xfrm>
              <a:prstGeom prst="ellipse">
                <a:avLst/>
              </a:prstGeom>
              <a:noFill/>
              <a:ln w="57150">
                <a:solidFill>
                  <a:srgbClr val="0425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i="1"/>
              </a:p>
            </p:txBody>
          </p:sp>
          <p:grpSp>
            <p:nvGrpSpPr>
              <p:cNvPr id="7" name="Groupe 6">
                <a:extLst>
                  <a:ext uri="{FF2B5EF4-FFF2-40B4-BE49-F238E27FC236}">
                    <a16:creationId xmlns:a16="http://schemas.microsoft.com/office/drawing/2014/main" id="{ADCD53A6-A84A-EC64-386D-CBFC9F5137CA}"/>
                  </a:ext>
                </a:extLst>
              </p:cNvPr>
              <p:cNvGrpSpPr/>
              <p:nvPr/>
            </p:nvGrpSpPr>
            <p:grpSpPr>
              <a:xfrm>
                <a:off x="5789877" y="4820805"/>
                <a:ext cx="781551" cy="793814"/>
                <a:chOff x="5356570" y="4663273"/>
                <a:chExt cx="781551" cy="793814"/>
              </a:xfrm>
            </p:grpSpPr>
            <p:grpSp>
              <p:nvGrpSpPr>
                <p:cNvPr id="8" name="Groupe 7">
                  <a:extLst>
                    <a:ext uri="{FF2B5EF4-FFF2-40B4-BE49-F238E27FC236}">
                      <a16:creationId xmlns:a16="http://schemas.microsoft.com/office/drawing/2014/main" id="{14E69A45-0DC5-2531-C468-D6750F46BFA6}"/>
                    </a:ext>
                  </a:extLst>
                </p:cNvPr>
                <p:cNvGrpSpPr/>
                <p:nvPr/>
              </p:nvGrpSpPr>
              <p:grpSpPr>
                <a:xfrm>
                  <a:off x="5640011" y="4908291"/>
                  <a:ext cx="214669" cy="548796"/>
                  <a:chOff x="5592062" y="2487868"/>
                  <a:chExt cx="407142" cy="1040848"/>
                </a:xfrm>
              </p:grpSpPr>
              <p:sp>
                <p:nvSpPr>
                  <p:cNvPr id="20" name="Ellipse 19">
                    <a:extLst>
                      <a:ext uri="{FF2B5EF4-FFF2-40B4-BE49-F238E27FC236}">
                        <a16:creationId xmlns:a16="http://schemas.microsoft.com/office/drawing/2014/main" id="{9A512DE5-6017-221F-B030-39B20A3A4D7A}"/>
                      </a:ext>
                    </a:extLst>
                  </p:cNvPr>
                  <p:cNvSpPr/>
                  <p:nvPr/>
                </p:nvSpPr>
                <p:spPr>
                  <a:xfrm>
                    <a:off x="5592062" y="2487868"/>
                    <a:ext cx="407142" cy="407142"/>
                  </a:xfrm>
                  <a:prstGeom prst="ellipse">
                    <a:avLst/>
                  </a:prstGeom>
                  <a:gradFill flip="none" rotWithShape="1">
                    <a:gsLst>
                      <a:gs pos="84000">
                        <a:schemeClr val="accent4">
                          <a:lumMod val="64000"/>
                        </a:schemeClr>
                      </a:gs>
                      <a:gs pos="0">
                        <a:schemeClr val="accent4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i="1"/>
                  </a:p>
                </p:txBody>
              </p:sp>
              <p:sp>
                <p:nvSpPr>
                  <p:cNvPr id="21" name="Chevron 20">
                    <a:extLst>
                      <a:ext uri="{FF2B5EF4-FFF2-40B4-BE49-F238E27FC236}">
                        <a16:creationId xmlns:a16="http://schemas.microsoft.com/office/drawing/2014/main" id="{F6B786BF-FC69-3AA5-9D57-3B2DFC894732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722829" y="2946273"/>
                    <a:ext cx="145608" cy="240346"/>
                  </a:xfrm>
                  <a:prstGeom prst="chevron">
                    <a:avLst>
                      <a:gd name="adj" fmla="val 52547"/>
                    </a:avLst>
                  </a:prstGeom>
                  <a:solidFill>
                    <a:schemeClr val="bg2">
                      <a:lumMod val="5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i="1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2" name="Chevron 21">
                    <a:extLst>
                      <a:ext uri="{FF2B5EF4-FFF2-40B4-BE49-F238E27FC236}">
                        <a16:creationId xmlns:a16="http://schemas.microsoft.com/office/drawing/2014/main" id="{1DE66CA6-B91B-688A-B91B-8018C5A5C140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722829" y="3141006"/>
                    <a:ext cx="145608" cy="240346"/>
                  </a:xfrm>
                  <a:prstGeom prst="chevron">
                    <a:avLst>
                      <a:gd name="adj" fmla="val 52547"/>
                    </a:avLst>
                  </a:prstGeom>
                  <a:solidFill>
                    <a:schemeClr val="bg2">
                      <a:lumMod val="5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i="1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3" name="Chevron 22">
                    <a:extLst>
                      <a:ext uri="{FF2B5EF4-FFF2-40B4-BE49-F238E27FC236}">
                        <a16:creationId xmlns:a16="http://schemas.microsoft.com/office/drawing/2014/main" id="{93A7AE94-C6E5-E2ED-C1A1-69D0DA5D5C2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722829" y="3335739"/>
                    <a:ext cx="145608" cy="240346"/>
                  </a:xfrm>
                  <a:prstGeom prst="chevron">
                    <a:avLst>
                      <a:gd name="adj" fmla="val 52547"/>
                    </a:avLst>
                  </a:prstGeom>
                  <a:solidFill>
                    <a:schemeClr val="bg2">
                      <a:lumMod val="5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i="1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9" name="Groupe 8">
                  <a:extLst>
                    <a:ext uri="{FF2B5EF4-FFF2-40B4-BE49-F238E27FC236}">
                      <a16:creationId xmlns:a16="http://schemas.microsoft.com/office/drawing/2014/main" id="{AD548950-A774-DE27-7D57-6D82A839056D}"/>
                    </a:ext>
                  </a:extLst>
                </p:cNvPr>
                <p:cNvGrpSpPr/>
                <p:nvPr/>
              </p:nvGrpSpPr>
              <p:grpSpPr>
                <a:xfrm>
                  <a:off x="5923452" y="4663273"/>
                  <a:ext cx="214669" cy="548796"/>
                  <a:chOff x="5592062" y="2487868"/>
                  <a:chExt cx="407142" cy="1040848"/>
                </a:xfrm>
              </p:grpSpPr>
              <p:sp>
                <p:nvSpPr>
                  <p:cNvPr id="16" name="Ellipse 15">
                    <a:extLst>
                      <a:ext uri="{FF2B5EF4-FFF2-40B4-BE49-F238E27FC236}">
                        <a16:creationId xmlns:a16="http://schemas.microsoft.com/office/drawing/2014/main" id="{581A4DE4-177B-E927-94DE-53CAC5156E91}"/>
                      </a:ext>
                    </a:extLst>
                  </p:cNvPr>
                  <p:cNvSpPr/>
                  <p:nvPr/>
                </p:nvSpPr>
                <p:spPr>
                  <a:xfrm>
                    <a:off x="5592062" y="2487868"/>
                    <a:ext cx="407142" cy="407142"/>
                  </a:xfrm>
                  <a:prstGeom prst="ellipse">
                    <a:avLst/>
                  </a:prstGeom>
                  <a:gradFill flip="none" rotWithShape="1">
                    <a:gsLst>
                      <a:gs pos="84000">
                        <a:schemeClr val="accent4">
                          <a:lumMod val="64000"/>
                        </a:schemeClr>
                      </a:gs>
                      <a:gs pos="0">
                        <a:schemeClr val="accent4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i="1"/>
                  </a:p>
                </p:txBody>
              </p:sp>
              <p:sp>
                <p:nvSpPr>
                  <p:cNvPr id="17" name="Chevron 16">
                    <a:extLst>
                      <a:ext uri="{FF2B5EF4-FFF2-40B4-BE49-F238E27FC236}">
                        <a16:creationId xmlns:a16="http://schemas.microsoft.com/office/drawing/2014/main" id="{5C47485E-3C05-6886-676D-BF212B558F7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722829" y="2946273"/>
                    <a:ext cx="145608" cy="240346"/>
                  </a:xfrm>
                  <a:prstGeom prst="chevron">
                    <a:avLst>
                      <a:gd name="adj" fmla="val 52547"/>
                    </a:avLst>
                  </a:prstGeom>
                  <a:solidFill>
                    <a:schemeClr val="bg2">
                      <a:lumMod val="5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i="1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8" name="Chevron 17">
                    <a:extLst>
                      <a:ext uri="{FF2B5EF4-FFF2-40B4-BE49-F238E27FC236}">
                        <a16:creationId xmlns:a16="http://schemas.microsoft.com/office/drawing/2014/main" id="{F4131DC3-BD75-4233-1A51-19A2843B36D5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722829" y="3141006"/>
                    <a:ext cx="145608" cy="240346"/>
                  </a:xfrm>
                  <a:prstGeom prst="chevron">
                    <a:avLst>
                      <a:gd name="adj" fmla="val 52547"/>
                    </a:avLst>
                  </a:prstGeom>
                  <a:solidFill>
                    <a:schemeClr val="bg2">
                      <a:lumMod val="5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i="1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9" name="Chevron 18">
                    <a:extLst>
                      <a:ext uri="{FF2B5EF4-FFF2-40B4-BE49-F238E27FC236}">
                        <a16:creationId xmlns:a16="http://schemas.microsoft.com/office/drawing/2014/main" id="{B70C0FFC-A0AE-8E96-72F2-B5FDED59CE7E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722829" y="3335739"/>
                    <a:ext cx="145608" cy="240346"/>
                  </a:xfrm>
                  <a:prstGeom prst="chevron">
                    <a:avLst>
                      <a:gd name="adj" fmla="val 52547"/>
                    </a:avLst>
                  </a:prstGeom>
                  <a:solidFill>
                    <a:schemeClr val="bg2">
                      <a:lumMod val="5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i="1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10" name="Groupe 9">
                  <a:extLst>
                    <a:ext uri="{FF2B5EF4-FFF2-40B4-BE49-F238E27FC236}">
                      <a16:creationId xmlns:a16="http://schemas.microsoft.com/office/drawing/2014/main" id="{9819BDB5-DE5A-B323-2AC1-1F965523A120}"/>
                    </a:ext>
                  </a:extLst>
                </p:cNvPr>
                <p:cNvGrpSpPr/>
                <p:nvPr/>
              </p:nvGrpSpPr>
              <p:grpSpPr>
                <a:xfrm>
                  <a:off x="5356570" y="4678267"/>
                  <a:ext cx="214669" cy="548796"/>
                  <a:chOff x="5592062" y="2487868"/>
                  <a:chExt cx="407142" cy="1040848"/>
                </a:xfrm>
              </p:grpSpPr>
              <p:sp>
                <p:nvSpPr>
                  <p:cNvPr id="11" name="Ellipse 10">
                    <a:extLst>
                      <a:ext uri="{FF2B5EF4-FFF2-40B4-BE49-F238E27FC236}">
                        <a16:creationId xmlns:a16="http://schemas.microsoft.com/office/drawing/2014/main" id="{DC201360-048C-A748-AC17-E95CF64F9E05}"/>
                      </a:ext>
                    </a:extLst>
                  </p:cNvPr>
                  <p:cNvSpPr/>
                  <p:nvPr/>
                </p:nvSpPr>
                <p:spPr>
                  <a:xfrm>
                    <a:off x="5592062" y="2487868"/>
                    <a:ext cx="407142" cy="407142"/>
                  </a:xfrm>
                  <a:prstGeom prst="ellipse">
                    <a:avLst/>
                  </a:prstGeom>
                  <a:gradFill flip="none" rotWithShape="1">
                    <a:gsLst>
                      <a:gs pos="84000">
                        <a:schemeClr val="accent4">
                          <a:lumMod val="64000"/>
                        </a:schemeClr>
                      </a:gs>
                      <a:gs pos="0">
                        <a:schemeClr val="accent4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i="1"/>
                  </a:p>
                </p:txBody>
              </p:sp>
              <p:sp>
                <p:nvSpPr>
                  <p:cNvPr id="12" name="Chevron 11">
                    <a:extLst>
                      <a:ext uri="{FF2B5EF4-FFF2-40B4-BE49-F238E27FC236}">
                        <a16:creationId xmlns:a16="http://schemas.microsoft.com/office/drawing/2014/main" id="{56327F9B-D9F9-1B4F-8FD6-DF3E08F75327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722829" y="2946273"/>
                    <a:ext cx="145608" cy="240346"/>
                  </a:xfrm>
                  <a:prstGeom prst="chevron">
                    <a:avLst>
                      <a:gd name="adj" fmla="val 52547"/>
                    </a:avLst>
                  </a:prstGeom>
                  <a:solidFill>
                    <a:schemeClr val="bg2">
                      <a:lumMod val="5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i="1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3" name="Chevron 12">
                    <a:extLst>
                      <a:ext uri="{FF2B5EF4-FFF2-40B4-BE49-F238E27FC236}">
                        <a16:creationId xmlns:a16="http://schemas.microsoft.com/office/drawing/2014/main" id="{B36C7FE0-8EA8-C643-A460-6F1FC92CEAD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722829" y="3141006"/>
                    <a:ext cx="145608" cy="240346"/>
                  </a:xfrm>
                  <a:prstGeom prst="chevron">
                    <a:avLst>
                      <a:gd name="adj" fmla="val 52547"/>
                    </a:avLst>
                  </a:prstGeom>
                  <a:solidFill>
                    <a:schemeClr val="bg2">
                      <a:lumMod val="5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i="1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14" name="Chevron 13">
                    <a:extLst>
                      <a:ext uri="{FF2B5EF4-FFF2-40B4-BE49-F238E27FC236}">
                        <a16:creationId xmlns:a16="http://schemas.microsoft.com/office/drawing/2014/main" id="{3C2C5E4C-9116-6549-7B82-9EACAF37AE7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5722829" y="3335739"/>
                    <a:ext cx="145608" cy="240346"/>
                  </a:xfrm>
                  <a:prstGeom prst="chevron">
                    <a:avLst>
                      <a:gd name="adj" fmla="val 52547"/>
                    </a:avLst>
                  </a:prstGeom>
                  <a:solidFill>
                    <a:schemeClr val="bg2">
                      <a:lumMod val="5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i="1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</p:grp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3E250643-7BB1-F961-935F-F9B7C95EBC31}"/>
                </a:ext>
              </a:extLst>
            </p:cNvPr>
            <p:cNvSpPr txBox="1"/>
            <p:nvPr/>
          </p:nvSpPr>
          <p:spPr>
            <a:xfrm>
              <a:off x="1620600" y="3268008"/>
              <a:ext cx="130150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i="1" dirty="0" err="1">
                  <a:solidFill>
                    <a:srgbClr val="0425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Sedimentation</a:t>
              </a:r>
              <a:endParaRPr lang="fr-FR" sz="1400" i="1" dirty="0">
                <a:solidFill>
                  <a:srgbClr val="04253A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29" name="Groupe 228">
            <a:extLst>
              <a:ext uri="{FF2B5EF4-FFF2-40B4-BE49-F238E27FC236}">
                <a16:creationId xmlns:a16="http://schemas.microsoft.com/office/drawing/2014/main" id="{DCE9E63A-B9DD-4B27-B3F2-5FF6CE2A5203}"/>
              </a:ext>
            </a:extLst>
          </p:cNvPr>
          <p:cNvGrpSpPr/>
          <p:nvPr/>
        </p:nvGrpSpPr>
        <p:grpSpPr>
          <a:xfrm>
            <a:off x="1334806" y="1954737"/>
            <a:ext cx="1243568" cy="1492747"/>
            <a:chOff x="256513" y="2077105"/>
            <a:chExt cx="1243568" cy="1492747"/>
          </a:xfrm>
        </p:grpSpPr>
        <p:sp>
          <p:nvSpPr>
            <p:cNvPr id="25" name="ZoneTexte 24">
              <a:extLst>
                <a:ext uri="{FF2B5EF4-FFF2-40B4-BE49-F238E27FC236}">
                  <a16:creationId xmlns:a16="http://schemas.microsoft.com/office/drawing/2014/main" id="{88DFD7EA-4053-50DC-835A-73ECE2645B9B}"/>
                </a:ext>
              </a:extLst>
            </p:cNvPr>
            <p:cNvSpPr txBox="1"/>
            <p:nvPr/>
          </p:nvSpPr>
          <p:spPr>
            <a:xfrm>
              <a:off x="256513" y="3262075"/>
              <a:ext cx="124356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i="1" dirty="0">
                  <a:solidFill>
                    <a:srgbClr val="0425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Production</a:t>
              </a:r>
            </a:p>
          </p:txBody>
        </p:sp>
        <p:grpSp>
          <p:nvGrpSpPr>
            <p:cNvPr id="28" name="Groupe 27">
              <a:extLst>
                <a:ext uri="{FF2B5EF4-FFF2-40B4-BE49-F238E27FC236}">
                  <a16:creationId xmlns:a16="http://schemas.microsoft.com/office/drawing/2014/main" id="{8FCA09FA-5493-7266-6BA4-9DFFC271B243}"/>
                </a:ext>
              </a:extLst>
            </p:cNvPr>
            <p:cNvGrpSpPr/>
            <p:nvPr/>
          </p:nvGrpSpPr>
          <p:grpSpPr>
            <a:xfrm>
              <a:off x="333563" y="2077105"/>
              <a:ext cx="1089469" cy="1089469"/>
              <a:chOff x="358558" y="1953849"/>
              <a:chExt cx="1243568" cy="1243568"/>
            </a:xfrm>
          </p:grpSpPr>
          <p:sp>
            <p:nvSpPr>
              <p:cNvPr id="29" name="Ellipse 28">
                <a:extLst>
                  <a:ext uri="{FF2B5EF4-FFF2-40B4-BE49-F238E27FC236}">
                    <a16:creationId xmlns:a16="http://schemas.microsoft.com/office/drawing/2014/main" id="{A66AD5A8-D4D9-8C99-6307-C7C93E2561B3}"/>
                  </a:ext>
                </a:extLst>
              </p:cNvPr>
              <p:cNvSpPr/>
              <p:nvPr/>
            </p:nvSpPr>
            <p:spPr>
              <a:xfrm>
                <a:off x="358558" y="1953849"/>
                <a:ext cx="1243568" cy="1243568"/>
              </a:xfrm>
              <a:prstGeom prst="ellipse">
                <a:avLst/>
              </a:prstGeom>
              <a:noFill/>
              <a:ln w="57150">
                <a:solidFill>
                  <a:srgbClr val="0425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i="1"/>
              </a:p>
            </p:txBody>
          </p:sp>
          <p:sp>
            <p:nvSpPr>
              <p:cNvPr id="30" name="Ellipse 29">
                <a:extLst>
                  <a:ext uri="{FF2B5EF4-FFF2-40B4-BE49-F238E27FC236}">
                    <a16:creationId xmlns:a16="http://schemas.microsoft.com/office/drawing/2014/main" id="{9B30C3AC-7A69-07D5-8712-2D3A2110906F}"/>
                  </a:ext>
                </a:extLst>
              </p:cNvPr>
              <p:cNvSpPr/>
              <p:nvPr/>
            </p:nvSpPr>
            <p:spPr>
              <a:xfrm>
                <a:off x="556731" y="2299727"/>
                <a:ext cx="99691" cy="99691"/>
              </a:xfrm>
              <a:prstGeom prst="ellipse">
                <a:avLst/>
              </a:prstGeom>
              <a:gradFill flip="none" rotWithShape="1">
                <a:gsLst>
                  <a:gs pos="84000">
                    <a:schemeClr val="accent4">
                      <a:lumMod val="64000"/>
                    </a:schemeClr>
                  </a:gs>
                  <a:gs pos="0">
                    <a:schemeClr val="accent4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i="1"/>
              </a:p>
            </p:txBody>
          </p:sp>
          <p:sp>
            <p:nvSpPr>
              <p:cNvPr id="31" name="Ellipse 30">
                <a:extLst>
                  <a:ext uri="{FF2B5EF4-FFF2-40B4-BE49-F238E27FC236}">
                    <a16:creationId xmlns:a16="http://schemas.microsoft.com/office/drawing/2014/main" id="{C1B263F4-B15C-7578-B99A-1D7C276EDA23}"/>
                  </a:ext>
                </a:extLst>
              </p:cNvPr>
              <p:cNvSpPr/>
              <p:nvPr/>
            </p:nvSpPr>
            <p:spPr>
              <a:xfrm>
                <a:off x="840249" y="2102842"/>
                <a:ext cx="99691" cy="99691"/>
              </a:xfrm>
              <a:prstGeom prst="ellipse">
                <a:avLst/>
              </a:prstGeom>
              <a:gradFill flip="none" rotWithShape="1">
                <a:gsLst>
                  <a:gs pos="84000">
                    <a:schemeClr val="accent4">
                      <a:lumMod val="64000"/>
                    </a:schemeClr>
                  </a:gs>
                  <a:gs pos="0">
                    <a:schemeClr val="accent4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i="1"/>
              </a:p>
            </p:txBody>
          </p:sp>
          <p:sp>
            <p:nvSpPr>
              <p:cNvPr id="32" name="Ellipse 31">
                <a:extLst>
                  <a:ext uri="{FF2B5EF4-FFF2-40B4-BE49-F238E27FC236}">
                    <a16:creationId xmlns:a16="http://schemas.microsoft.com/office/drawing/2014/main" id="{ECA553B5-D5F8-EB38-E166-4A26CE9DB707}"/>
                  </a:ext>
                </a:extLst>
              </p:cNvPr>
              <p:cNvSpPr/>
              <p:nvPr/>
            </p:nvSpPr>
            <p:spPr>
              <a:xfrm>
                <a:off x="1100877" y="2251643"/>
                <a:ext cx="99691" cy="99691"/>
              </a:xfrm>
              <a:prstGeom prst="ellipse">
                <a:avLst/>
              </a:prstGeom>
              <a:gradFill flip="none" rotWithShape="1">
                <a:gsLst>
                  <a:gs pos="84000">
                    <a:schemeClr val="accent4">
                      <a:lumMod val="64000"/>
                    </a:schemeClr>
                  </a:gs>
                  <a:gs pos="0">
                    <a:schemeClr val="accent4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i="1"/>
              </a:p>
            </p:txBody>
          </p:sp>
          <p:sp>
            <p:nvSpPr>
              <p:cNvPr id="33" name="Ellipse 32">
                <a:extLst>
                  <a:ext uri="{FF2B5EF4-FFF2-40B4-BE49-F238E27FC236}">
                    <a16:creationId xmlns:a16="http://schemas.microsoft.com/office/drawing/2014/main" id="{F82D5AEF-94C4-E864-42CC-92742D7E784A}"/>
                  </a:ext>
                </a:extLst>
              </p:cNvPr>
              <p:cNvSpPr/>
              <p:nvPr/>
            </p:nvSpPr>
            <p:spPr>
              <a:xfrm>
                <a:off x="1337175" y="2299727"/>
                <a:ext cx="99691" cy="99691"/>
              </a:xfrm>
              <a:prstGeom prst="ellipse">
                <a:avLst/>
              </a:prstGeom>
              <a:gradFill flip="none" rotWithShape="1">
                <a:gsLst>
                  <a:gs pos="84000">
                    <a:schemeClr val="accent4">
                      <a:lumMod val="64000"/>
                    </a:schemeClr>
                  </a:gs>
                  <a:gs pos="0">
                    <a:schemeClr val="accent4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i="1"/>
              </a:p>
            </p:txBody>
          </p:sp>
          <p:sp>
            <p:nvSpPr>
              <p:cNvPr id="34" name="Ellipse 33">
                <a:extLst>
                  <a:ext uri="{FF2B5EF4-FFF2-40B4-BE49-F238E27FC236}">
                    <a16:creationId xmlns:a16="http://schemas.microsoft.com/office/drawing/2014/main" id="{9D62230F-43DF-46C4-21E3-A1BBC983FE3C}"/>
                  </a:ext>
                </a:extLst>
              </p:cNvPr>
              <p:cNvSpPr/>
              <p:nvPr/>
            </p:nvSpPr>
            <p:spPr>
              <a:xfrm>
                <a:off x="1300562" y="2633420"/>
                <a:ext cx="99691" cy="99691"/>
              </a:xfrm>
              <a:prstGeom prst="ellipse">
                <a:avLst/>
              </a:prstGeom>
              <a:gradFill flip="none" rotWithShape="1">
                <a:gsLst>
                  <a:gs pos="84000">
                    <a:schemeClr val="accent4">
                      <a:lumMod val="64000"/>
                    </a:schemeClr>
                  </a:gs>
                  <a:gs pos="0">
                    <a:schemeClr val="accent4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i="1"/>
              </a:p>
            </p:txBody>
          </p:sp>
          <p:sp>
            <p:nvSpPr>
              <p:cNvPr id="35" name="Ellipse 34">
                <a:extLst>
                  <a:ext uri="{FF2B5EF4-FFF2-40B4-BE49-F238E27FC236}">
                    <a16:creationId xmlns:a16="http://schemas.microsoft.com/office/drawing/2014/main" id="{46071903-945B-A7E8-D5F3-855147C92147}"/>
                  </a:ext>
                </a:extLst>
              </p:cNvPr>
              <p:cNvSpPr/>
              <p:nvPr/>
            </p:nvSpPr>
            <p:spPr>
              <a:xfrm>
                <a:off x="798741" y="2914017"/>
                <a:ext cx="99691" cy="99691"/>
              </a:xfrm>
              <a:prstGeom prst="ellipse">
                <a:avLst/>
              </a:prstGeom>
              <a:gradFill flip="none" rotWithShape="1">
                <a:gsLst>
                  <a:gs pos="84000">
                    <a:schemeClr val="accent4">
                      <a:lumMod val="64000"/>
                    </a:schemeClr>
                  </a:gs>
                  <a:gs pos="0">
                    <a:schemeClr val="accent4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i="1"/>
              </a:p>
            </p:txBody>
          </p:sp>
          <p:sp>
            <p:nvSpPr>
              <p:cNvPr id="36" name="Ellipse 35">
                <a:extLst>
                  <a:ext uri="{FF2B5EF4-FFF2-40B4-BE49-F238E27FC236}">
                    <a16:creationId xmlns:a16="http://schemas.microsoft.com/office/drawing/2014/main" id="{775E89F7-CF0D-FA2B-C44A-2531A72BD5FF}"/>
                  </a:ext>
                </a:extLst>
              </p:cNvPr>
              <p:cNvSpPr/>
              <p:nvPr/>
            </p:nvSpPr>
            <p:spPr>
              <a:xfrm>
                <a:off x="1100877" y="2901828"/>
                <a:ext cx="99691" cy="99691"/>
              </a:xfrm>
              <a:prstGeom prst="ellipse">
                <a:avLst/>
              </a:prstGeom>
              <a:gradFill flip="none" rotWithShape="1">
                <a:gsLst>
                  <a:gs pos="84000">
                    <a:schemeClr val="accent4">
                      <a:lumMod val="64000"/>
                    </a:schemeClr>
                  </a:gs>
                  <a:gs pos="0">
                    <a:schemeClr val="accent4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i="1"/>
              </a:p>
            </p:txBody>
          </p:sp>
          <p:sp>
            <p:nvSpPr>
              <p:cNvPr id="37" name="Ellipse 36">
                <a:extLst>
                  <a:ext uri="{FF2B5EF4-FFF2-40B4-BE49-F238E27FC236}">
                    <a16:creationId xmlns:a16="http://schemas.microsoft.com/office/drawing/2014/main" id="{34AEBE4D-EBAD-9102-1A16-46362F88DD8B}"/>
                  </a:ext>
                </a:extLst>
              </p:cNvPr>
              <p:cNvSpPr/>
              <p:nvPr/>
            </p:nvSpPr>
            <p:spPr>
              <a:xfrm>
                <a:off x="556224" y="2591245"/>
                <a:ext cx="99691" cy="99691"/>
              </a:xfrm>
              <a:prstGeom prst="ellipse">
                <a:avLst/>
              </a:prstGeom>
              <a:gradFill flip="none" rotWithShape="1">
                <a:gsLst>
                  <a:gs pos="84000">
                    <a:schemeClr val="accent4">
                      <a:lumMod val="64000"/>
                    </a:schemeClr>
                  </a:gs>
                  <a:gs pos="0">
                    <a:schemeClr val="accent4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i="1"/>
              </a:p>
            </p:txBody>
          </p:sp>
          <p:sp>
            <p:nvSpPr>
              <p:cNvPr id="38" name="Ellipse 37">
                <a:extLst>
                  <a:ext uri="{FF2B5EF4-FFF2-40B4-BE49-F238E27FC236}">
                    <a16:creationId xmlns:a16="http://schemas.microsoft.com/office/drawing/2014/main" id="{697ACC4F-DB7C-E3AD-0695-81A78211CE82}"/>
                  </a:ext>
                </a:extLst>
              </p:cNvPr>
              <p:cNvSpPr/>
              <p:nvPr/>
            </p:nvSpPr>
            <p:spPr>
              <a:xfrm>
                <a:off x="1036750" y="2557886"/>
                <a:ext cx="99691" cy="99691"/>
              </a:xfrm>
              <a:prstGeom prst="ellipse">
                <a:avLst/>
              </a:prstGeom>
              <a:gradFill flip="none" rotWithShape="1">
                <a:gsLst>
                  <a:gs pos="84000">
                    <a:schemeClr val="accent4">
                      <a:lumMod val="64000"/>
                    </a:schemeClr>
                  </a:gs>
                  <a:gs pos="0">
                    <a:schemeClr val="accent4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i="1"/>
              </a:p>
            </p:txBody>
          </p:sp>
          <p:sp>
            <p:nvSpPr>
              <p:cNvPr id="39" name="Ellipse 38">
                <a:extLst>
                  <a:ext uri="{FF2B5EF4-FFF2-40B4-BE49-F238E27FC236}">
                    <a16:creationId xmlns:a16="http://schemas.microsoft.com/office/drawing/2014/main" id="{FCD295E5-D891-8C48-BEF7-5244705E3A17}"/>
                  </a:ext>
                </a:extLst>
              </p:cNvPr>
              <p:cNvSpPr/>
              <p:nvPr/>
            </p:nvSpPr>
            <p:spPr>
              <a:xfrm>
                <a:off x="811116" y="2711657"/>
                <a:ext cx="99691" cy="99691"/>
              </a:xfrm>
              <a:prstGeom prst="ellipse">
                <a:avLst/>
              </a:prstGeom>
              <a:gradFill flip="none" rotWithShape="1">
                <a:gsLst>
                  <a:gs pos="84000">
                    <a:schemeClr val="accent4">
                      <a:lumMod val="64000"/>
                    </a:schemeClr>
                  </a:gs>
                  <a:gs pos="0">
                    <a:schemeClr val="accent4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i="1"/>
              </a:p>
            </p:txBody>
          </p:sp>
          <p:sp>
            <p:nvSpPr>
              <p:cNvPr id="40" name="Ellipse 39">
                <a:extLst>
                  <a:ext uri="{FF2B5EF4-FFF2-40B4-BE49-F238E27FC236}">
                    <a16:creationId xmlns:a16="http://schemas.microsoft.com/office/drawing/2014/main" id="{FF6396F9-FFEF-6B54-E4A6-8B262A971EE2}"/>
                  </a:ext>
                </a:extLst>
              </p:cNvPr>
              <p:cNvSpPr/>
              <p:nvPr/>
            </p:nvSpPr>
            <p:spPr>
              <a:xfrm>
                <a:off x="815537" y="2390718"/>
                <a:ext cx="99691" cy="99691"/>
              </a:xfrm>
              <a:prstGeom prst="ellipse">
                <a:avLst/>
              </a:prstGeom>
              <a:gradFill flip="none" rotWithShape="1">
                <a:gsLst>
                  <a:gs pos="84000">
                    <a:schemeClr val="accent4">
                      <a:lumMod val="64000"/>
                    </a:schemeClr>
                  </a:gs>
                  <a:gs pos="0">
                    <a:schemeClr val="accent4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i="1"/>
              </a:p>
            </p:txBody>
          </p:sp>
        </p:grpSp>
      </p:grpSp>
      <p:grpSp>
        <p:nvGrpSpPr>
          <p:cNvPr id="226" name="Groupe 225">
            <a:extLst>
              <a:ext uri="{FF2B5EF4-FFF2-40B4-BE49-F238E27FC236}">
                <a16:creationId xmlns:a16="http://schemas.microsoft.com/office/drawing/2014/main" id="{1C7A9CC2-9B0F-3CF3-A7C0-D31BF118F1B3}"/>
              </a:ext>
            </a:extLst>
          </p:cNvPr>
          <p:cNvGrpSpPr/>
          <p:nvPr/>
        </p:nvGrpSpPr>
        <p:grpSpPr>
          <a:xfrm>
            <a:off x="5292851" y="1952343"/>
            <a:ext cx="1243568" cy="1720783"/>
            <a:chOff x="3113702" y="2074711"/>
            <a:chExt cx="1243568" cy="1720783"/>
          </a:xfrm>
        </p:grpSpPr>
        <p:sp>
          <p:nvSpPr>
            <p:cNvPr id="24" name="ZoneTexte 23">
              <a:extLst>
                <a:ext uri="{FF2B5EF4-FFF2-40B4-BE49-F238E27FC236}">
                  <a16:creationId xmlns:a16="http://schemas.microsoft.com/office/drawing/2014/main" id="{FE6E182C-2D32-5235-1F84-7345EAF6D589}"/>
                </a:ext>
              </a:extLst>
            </p:cNvPr>
            <p:cNvSpPr txBox="1"/>
            <p:nvPr/>
          </p:nvSpPr>
          <p:spPr>
            <a:xfrm>
              <a:off x="3113702" y="3272274"/>
              <a:ext cx="12435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i="1" dirty="0" err="1">
                  <a:solidFill>
                    <a:srgbClr val="0425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Brownian</a:t>
              </a:r>
              <a:r>
                <a:rPr lang="fr-FR" sz="1400" i="1" dirty="0">
                  <a:solidFill>
                    <a:srgbClr val="0425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coagulation</a:t>
              </a:r>
            </a:p>
          </p:txBody>
        </p:sp>
        <p:grpSp>
          <p:nvGrpSpPr>
            <p:cNvPr id="41" name="Groupe 40">
              <a:extLst>
                <a:ext uri="{FF2B5EF4-FFF2-40B4-BE49-F238E27FC236}">
                  <a16:creationId xmlns:a16="http://schemas.microsoft.com/office/drawing/2014/main" id="{CE2C494F-E637-C5E8-C924-995E81D52CEA}"/>
                </a:ext>
              </a:extLst>
            </p:cNvPr>
            <p:cNvGrpSpPr/>
            <p:nvPr/>
          </p:nvGrpSpPr>
          <p:grpSpPr>
            <a:xfrm>
              <a:off x="3176076" y="2074711"/>
              <a:ext cx="1118820" cy="1094256"/>
              <a:chOff x="5982336" y="2784474"/>
              <a:chExt cx="1243568" cy="1243568"/>
            </a:xfrm>
          </p:grpSpPr>
          <p:sp>
            <p:nvSpPr>
              <p:cNvPr id="42" name="Ellipse 41">
                <a:extLst>
                  <a:ext uri="{FF2B5EF4-FFF2-40B4-BE49-F238E27FC236}">
                    <a16:creationId xmlns:a16="http://schemas.microsoft.com/office/drawing/2014/main" id="{78F14B9B-648B-9237-15AC-37512A2201B4}"/>
                  </a:ext>
                </a:extLst>
              </p:cNvPr>
              <p:cNvSpPr/>
              <p:nvPr/>
            </p:nvSpPr>
            <p:spPr>
              <a:xfrm>
                <a:off x="6094915" y="3435060"/>
                <a:ext cx="204786" cy="202376"/>
              </a:xfrm>
              <a:prstGeom prst="ellipse">
                <a:avLst/>
              </a:prstGeom>
              <a:gradFill flip="none" rotWithShape="1">
                <a:gsLst>
                  <a:gs pos="84000">
                    <a:schemeClr val="accent4">
                      <a:lumMod val="64000"/>
                    </a:schemeClr>
                  </a:gs>
                  <a:gs pos="0">
                    <a:schemeClr val="accent4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i="1"/>
              </a:p>
            </p:txBody>
          </p:sp>
          <p:cxnSp>
            <p:nvCxnSpPr>
              <p:cNvPr id="43" name="Connecteur droit avec flèche 42">
                <a:extLst>
                  <a:ext uri="{FF2B5EF4-FFF2-40B4-BE49-F238E27FC236}">
                    <a16:creationId xmlns:a16="http://schemas.microsoft.com/office/drawing/2014/main" id="{FEA054A2-9424-5875-07A6-25ABC9980759}"/>
                  </a:ext>
                </a:extLst>
              </p:cNvPr>
              <p:cNvCxnSpPr/>
              <p:nvPr/>
            </p:nvCxnSpPr>
            <p:spPr>
              <a:xfrm>
                <a:off x="6374597" y="3536247"/>
                <a:ext cx="385548" cy="0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4" name="Arc 43">
                <a:extLst>
                  <a:ext uri="{FF2B5EF4-FFF2-40B4-BE49-F238E27FC236}">
                    <a16:creationId xmlns:a16="http://schemas.microsoft.com/office/drawing/2014/main" id="{5B218E43-374F-5F0B-0930-BC16BF042E41}"/>
                  </a:ext>
                </a:extLst>
              </p:cNvPr>
              <p:cNvSpPr/>
              <p:nvPr/>
            </p:nvSpPr>
            <p:spPr>
              <a:xfrm rot="10800000">
                <a:off x="6337101" y="3079651"/>
                <a:ext cx="521598" cy="456596"/>
              </a:xfrm>
              <a:prstGeom prst="arc">
                <a:avLst/>
              </a:prstGeom>
              <a:noFill/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i="1"/>
              </a:p>
            </p:txBody>
          </p:sp>
          <p:sp>
            <p:nvSpPr>
              <p:cNvPr id="45" name="Ellipse 44">
                <a:extLst>
                  <a:ext uri="{FF2B5EF4-FFF2-40B4-BE49-F238E27FC236}">
                    <a16:creationId xmlns:a16="http://schemas.microsoft.com/office/drawing/2014/main" id="{3A4AFEE0-E050-8551-8FBB-8D8371ACEF9A}"/>
                  </a:ext>
                </a:extLst>
              </p:cNvPr>
              <p:cNvSpPr/>
              <p:nvPr/>
            </p:nvSpPr>
            <p:spPr>
              <a:xfrm>
                <a:off x="5982336" y="2784474"/>
                <a:ext cx="1243568" cy="1243568"/>
              </a:xfrm>
              <a:prstGeom prst="ellipse">
                <a:avLst/>
              </a:prstGeom>
              <a:noFill/>
              <a:ln w="57150">
                <a:solidFill>
                  <a:srgbClr val="0425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i="1"/>
              </a:p>
            </p:txBody>
          </p:sp>
          <p:sp>
            <p:nvSpPr>
              <p:cNvPr id="46" name="Ellipse 45">
                <a:extLst>
                  <a:ext uri="{FF2B5EF4-FFF2-40B4-BE49-F238E27FC236}">
                    <a16:creationId xmlns:a16="http://schemas.microsoft.com/office/drawing/2014/main" id="{83C5EBDF-B00A-37CD-A25E-DC41BB17D77C}"/>
                  </a:ext>
                </a:extLst>
              </p:cNvPr>
              <p:cNvSpPr/>
              <p:nvPr/>
            </p:nvSpPr>
            <p:spPr>
              <a:xfrm>
                <a:off x="6216581" y="3017481"/>
                <a:ext cx="204786" cy="202376"/>
              </a:xfrm>
              <a:prstGeom prst="ellipse">
                <a:avLst/>
              </a:prstGeom>
              <a:gradFill flip="none" rotWithShape="1">
                <a:gsLst>
                  <a:gs pos="84000">
                    <a:schemeClr val="accent4">
                      <a:lumMod val="64000"/>
                    </a:schemeClr>
                  </a:gs>
                  <a:gs pos="0">
                    <a:schemeClr val="accent4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i="1"/>
              </a:p>
            </p:txBody>
          </p:sp>
          <p:sp>
            <p:nvSpPr>
              <p:cNvPr id="47" name="Ellipse 46">
                <a:extLst>
                  <a:ext uri="{FF2B5EF4-FFF2-40B4-BE49-F238E27FC236}">
                    <a16:creationId xmlns:a16="http://schemas.microsoft.com/office/drawing/2014/main" id="{51721BB0-A069-A9A7-E957-939A3A62DA3D}"/>
                  </a:ext>
                </a:extLst>
              </p:cNvPr>
              <p:cNvSpPr/>
              <p:nvPr/>
            </p:nvSpPr>
            <p:spPr>
              <a:xfrm>
                <a:off x="6912165" y="3312833"/>
                <a:ext cx="204786" cy="202376"/>
              </a:xfrm>
              <a:prstGeom prst="ellipse">
                <a:avLst/>
              </a:prstGeom>
              <a:gradFill flip="none" rotWithShape="1">
                <a:gsLst>
                  <a:gs pos="84000">
                    <a:schemeClr val="accent4">
                      <a:lumMod val="64000"/>
                    </a:schemeClr>
                  </a:gs>
                  <a:gs pos="0">
                    <a:schemeClr val="accent4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i="1"/>
              </a:p>
            </p:txBody>
          </p:sp>
          <p:sp>
            <p:nvSpPr>
              <p:cNvPr id="48" name="Ellipse 47">
                <a:extLst>
                  <a:ext uri="{FF2B5EF4-FFF2-40B4-BE49-F238E27FC236}">
                    <a16:creationId xmlns:a16="http://schemas.microsoft.com/office/drawing/2014/main" id="{6D63DD8A-9CB3-5A1A-97F5-FA54EAE14B7F}"/>
                  </a:ext>
                </a:extLst>
              </p:cNvPr>
              <p:cNvSpPr/>
              <p:nvPr/>
            </p:nvSpPr>
            <p:spPr>
              <a:xfrm>
                <a:off x="6821640" y="3479251"/>
                <a:ext cx="204786" cy="202376"/>
              </a:xfrm>
              <a:prstGeom prst="ellipse">
                <a:avLst/>
              </a:prstGeom>
              <a:gradFill flip="none" rotWithShape="1">
                <a:gsLst>
                  <a:gs pos="84000">
                    <a:schemeClr val="accent4">
                      <a:lumMod val="64000"/>
                    </a:schemeClr>
                  </a:gs>
                  <a:gs pos="0">
                    <a:schemeClr val="accent4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i="1"/>
              </a:p>
            </p:txBody>
          </p:sp>
        </p:grpSp>
      </p:grpSp>
      <p:sp>
        <p:nvSpPr>
          <p:cNvPr id="49" name="ZoneTexte 48">
            <a:extLst>
              <a:ext uri="{FF2B5EF4-FFF2-40B4-BE49-F238E27FC236}">
                <a16:creationId xmlns:a16="http://schemas.microsoft.com/office/drawing/2014/main" id="{ACB49668-6C5F-85BE-1EFF-5A882A26E1C5}"/>
              </a:ext>
            </a:extLst>
          </p:cNvPr>
          <p:cNvSpPr txBox="1"/>
          <p:nvPr/>
        </p:nvSpPr>
        <p:spPr>
          <a:xfrm>
            <a:off x="1078040" y="4023958"/>
            <a:ext cx="6096000" cy="4924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fr-FR" sz="1600" b="1" dirty="0">
                <a:solidFill>
                  <a:srgbClr val="212427"/>
                </a:solidFill>
                <a:latin typeface="Times New Roman"/>
                <a:cs typeface="Times New Roman"/>
              </a:rPr>
              <a:t>Icy </a:t>
            </a:r>
            <a:r>
              <a:rPr lang="fr-FR" sz="1600" b="1" dirty="0" err="1">
                <a:solidFill>
                  <a:srgbClr val="212427"/>
                </a:solidFill>
                <a:latin typeface="Times New Roman"/>
                <a:cs typeface="Times New Roman"/>
              </a:rPr>
              <a:t>haze</a:t>
            </a:r>
            <a:r>
              <a:rPr lang="fr-FR" sz="1600" b="1" dirty="0">
                <a:solidFill>
                  <a:srgbClr val="212427"/>
                </a:solidFill>
                <a:latin typeface="Times New Roman"/>
                <a:cs typeface="Times New Roman"/>
              </a:rPr>
              <a:t>:</a:t>
            </a:r>
          </a:p>
          <a:p>
            <a:pPr algn="ctr"/>
            <a:r>
              <a:rPr lang="fr-FR" sz="1600" dirty="0">
                <a:solidFill>
                  <a:srgbClr val="212427"/>
                </a:solidFill>
                <a:latin typeface="Times New Roman"/>
                <a:cs typeface="Times New Roman"/>
              </a:rPr>
              <a:t>Icy </a:t>
            </a:r>
            <a:r>
              <a:rPr lang="fr-FR" sz="1600" dirty="0" err="1">
                <a:solidFill>
                  <a:srgbClr val="212427"/>
                </a:solidFill>
                <a:latin typeface="Times New Roman"/>
                <a:cs typeface="Times New Roman"/>
              </a:rPr>
              <a:t>particles</a:t>
            </a:r>
            <a:r>
              <a:rPr lang="fr-FR" sz="1600" dirty="0">
                <a:solidFill>
                  <a:srgbClr val="212427"/>
                </a:solidFill>
                <a:latin typeface="Times New Roman"/>
                <a:cs typeface="Times New Roman"/>
              </a:rPr>
              <a:t> = </a:t>
            </a:r>
            <a:r>
              <a:rPr lang="fr-FR" sz="1600" dirty="0" err="1">
                <a:solidFill>
                  <a:srgbClr val="212427"/>
                </a:solidFill>
                <a:latin typeface="Times New Roman"/>
                <a:cs typeface="Times New Roman"/>
              </a:rPr>
              <a:t>photochemical</a:t>
            </a:r>
            <a:r>
              <a:rPr lang="fr-FR" sz="1600" dirty="0">
                <a:solidFill>
                  <a:srgbClr val="212427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12427"/>
                </a:solidFill>
                <a:latin typeface="Times New Roman"/>
                <a:cs typeface="Times New Roman"/>
              </a:rPr>
              <a:t>core</a:t>
            </a:r>
            <a:r>
              <a:rPr lang="fr-FR" sz="1600" dirty="0">
                <a:solidFill>
                  <a:srgbClr val="212427"/>
                </a:solidFill>
                <a:latin typeface="Times New Roman"/>
                <a:cs typeface="Times New Roman"/>
              </a:rPr>
              <a:t> + C</a:t>
            </a:r>
            <a:r>
              <a:rPr lang="fr-FR" sz="1600" baseline="-25000" dirty="0">
                <a:solidFill>
                  <a:srgbClr val="212427"/>
                </a:solidFill>
                <a:latin typeface="Times New Roman"/>
                <a:cs typeface="Times New Roman"/>
              </a:rPr>
              <a:t>2</a:t>
            </a:r>
            <a:r>
              <a:rPr lang="fr-FR" sz="1600" dirty="0">
                <a:solidFill>
                  <a:srgbClr val="212427"/>
                </a:solidFill>
                <a:latin typeface="Times New Roman"/>
                <a:cs typeface="Times New Roman"/>
              </a:rPr>
              <a:t>H</a:t>
            </a:r>
            <a:r>
              <a:rPr lang="fr-FR" sz="1600" baseline="-25000" dirty="0">
                <a:solidFill>
                  <a:srgbClr val="212427"/>
                </a:solidFill>
                <a:latin typeface="Times New Roman"/>
                <a:cs typeface="Times New Roman"/>
              </a:rPr>
              <a:t>2</a:t>
            </a:r>
            <a:r>
              <a:rPr lang="fr-FR" sz="1600" dirty="0">
                <a:solidFill>
                  <a:srgbClr val="212427"/>
                </a:solidFill>
                <a:latin typeface="Times New Roman"/>
                <a:cs typeface="Times New Roman"/>
              </a:rPr>
              <a:t>/C</a:t>
            </a:r>
            <a:r>
              <a:rPr lang="fr-FR" sz="1600" baseline="-25000" dirty="0">
                <a:solidFill>
                  <a:srgbClr val="212427"/>
                </a:solidFill>
                <a:latin typeface="Times New Roman"/>
                <a:cs typeface="Times New Roman"/>
              </a:rPr>
              <a:t>2</a:t>
            </a:r>
            <a:r>
              <a:rPr lang="fr-FR" sz="1600" dirty="0">
                <a:solidFill>
                  <a:srgbClr val="212427"/>
                </a:solidFill>
                <a:latin typeface="Times New Roman"/>
                <a:cs typeface="Times New Roman"/>
              </a:rPr>
              <a:t>H</a:t>
            </a:r>
            <a:r>
              <a:rPr lang="fr-FR" sz="1600" baseline="-25000" dirty="0">
                <a:solidFill>
                  <a:srgbClr val="212427"/>
                </a:solidFill>
                <a:latin typeface="Times New Roman"/>
                <a:cs typeface="Times New Roman"/>
              </a:rPr>
              <a:t>6</a:t>
            </a:r>
            <a:r>
              <a:rPr lang="fr-FR" sz="1600" dirty="0">
                <a:solidFill>
                  <a:srgbClr val="212427"/>
                </a:solidFill>
                <a:latin typeface="Times New Roman"/>
                <a:cs typeface="Times New Roman"/>
              </a:rPr>
              <a:t>/C</a:t>
            </a:r>
            <a:r>
              <a:rPr lang="fr-FR" sz="1600" baseline="-25000" dirty="0">
                <a:solidFill>
                  <a:srgbClr val="212427"/>
                </a:solidFill>
                <a:latin typeface="Times New Roman"/>
                <a:cs typeface="Times New Roman"/>
              </a:rPr>
              <a:t>4</a:t>
            </a:r>
            <a:r>
              <a:rPr lang="fr-FR" sz="1600" dirty="0">
                <a:solidFill>
                  <a:srgbClr val="212427"/>
                </a:solidFill>
                <a:latin typeface="Times New Roman"/>
                <a:cs typeface="Times New Roman"/>
              </a:rPr>
              <a:t>H</a:t>
            </a:r>
            <a:r>
              <a:rPr lang="fr-FR" sz="1600" baseline="-25000" dirty="0">
                <a:solidFill>
                  <a:srgbClr val="212427"/>
                </a:solidFill>
                <a:latin typeface="Times New Roman"/>
                <a:cs typeface="Times New Roman"/>
              </a:rPr>
              <a:t>2</a:t>
            </a:r>
            <a:r>
              <a:rPr lang="fr-FR" sz="1600" dirty="0">
                <a:solidFill>
                  <a:srgbClr val="212427"/>
                </a:solidFill>
                <a:latin typeface="Times New Roman"/>
                <a:cs typeface="Times New Roman"/>
              </a:rPr>
              <a:t>/C</a:t>
            </a:r>
            <a:r>
              <a:rPr lang="fr-FR" sz="1600" baseline="-25000" dirty="0">
                <a:solidFill>
                  <a:srgbClr val="212427"/>
                </a:solidFill>
                <a:latin typeface="Times New Roman"/>
                <a:cs typeface="Times New Roman"/>
              </a:rPr>
              <a:t>6</a:t>
            </a:r>
            <a:r>
              <a:rPr lang="fr-FR" sz="1600" dirty="0">
                <a:solidFill>
                  <a:srgbClr val="212427"/>
                </a:solidFill>
                <a:latin typeface="Times New Roman"/>
                <a:cs typeface="Times New Roman"/>
              </a:rPr>
              <a:t>H</a:t>
            </a:r>
            <a:r>
              <a:rPr lang="fr-FR" sz="1600" baseline="-25000" dirty="0">
                <a:solidFill>
                  <a:srgbClr val="212427"/>
                </a:solidFill>
                <a:latin typeface="Times New Roman"/>
                <a:cs typeface="Times New Roman"/>
              </a:rPr>
              <a:t>6</a:t>
            </a:r>
            <a:r>
              <a:rPr lang="fr-FR" sz="1600" dirty="0">
                <a:solidFill>
                  <a:srgbClr val="212427"/>
                </a:solidFill>
                <a:latin typeface="Times New Roman"/>
                <a:cs typeface="Times New Roman"/>
              </a:rPr>
              <a:t>/HCN </a:t>
            </a:r>
            <a:r>
              <a:rPr lang="fr-FR" sz="1600" dirty="0" err="1">
                <a:solidFill>
                  <a:srgbClr val="212427"/>
                </a:solidFill>
                <a:latin typeface="Times New Roman"/>
                <a:cs typeface="Times New Roman"/>
              </a:rPr>
              <a:t>ices</a:t>
            </a:r>
            <a:endParaRPr lang="fr-FR" sz="1600" dirty="0">
              <a:solidFill>
                <a:srgbClr val="212427"/>
              </a:solidFill>
              <a:latin typeface="Times New Roman"/>
              <a:cs typeface="Times New Roman"/>
            </a:endParaRPr>
          </a:p>
        </p:txBody>
      </p:sp>
      <p:grpSp>
        <p:nvGrpSpPr>
          <p:cNvPr id="227" name="Groupe 226">
            <a:extLst>
              <a:ext uri="{FF2B5EF4-FFF2-40B4-BE49-F238E27FC236}">
                <a16:creationId xmlns:a16="http://schemas.microsoft.com/office/drawing/2014/main" id="{8A4ACAB9-B98C-6211-4C68-1A24569C5FE5}"/>
              </a:ext>
            </a:extLst>
          </p:cNvPr>
          <p:cNvGrpSpPr/>
          <p:nvPr/>
        </p:nvGrpSpPr>
        <p:grpSpPr>
          <a:xfrm>
            <a:off x="850098" y="4945068"/>
            <a:ext cx="1664068" cy="1716890"/>
            <a:chOff x="4431929" y="2078604"/>
            <a:chExt cx="1664068" cy="1716890"/>
          </a:xfrm>
        </p:grpSpPr>
        <p:sp>
          <p:nvSpPr>
            <p:cNvPr id="26" name="ZoneTexte 25">
              <a:extLst>
                <a:ext uri="{FF2B5EF4-FFF2-40B4-BE49-F238E27FC236}">
                  <a16:creationId xmlns:a16="http://schemas.microsoft.com/office/drawing/2014/main" id="{301728D9-771B-E563-21EB-E84ED19FDBC3}"/>
                </a:ext>
              </a:extLst>
            </p:cNvPr>
            <p:cNvSpPr txBox="1"/>
            <p:nvPr/>
          </p:nvSpPr>
          <p:spPr>
            <a:xfrm>
              <a:off x="4431929" y="3272274"/>
              <a:ext cx="16640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i="1" dirty="0" err="1">
                  <a:solidFill>
                    <a:srgbClr val="0425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Heterogenous</a:t>
              </a:r>
              <a:r>
                <a:rPr lang="fr-FR" sz="1400" i="1" dirty="0">
                  <a:solidFill>
                    <a:srgbClr val="0425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fr-FR" sz="1400" i="1" dirty="0" err="1">
                  <a:solidFill>
                    <a:srgbClr val="0425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nucleation</a:t>
              </a:r>
              <a:endParaRPr lang="fr-FR" sz="1400" i="1" dirty="0">
                <a:solidFill>
                  <a:srgbClr val="04253A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57" name="Groupe 56">
              <a:extLst>
                <a:ext uri="{FF2B5EF4-FFF2-40B4-BE49-F238E27FC236}">
                  <a16:creationId xmlns:a16="http://schemas.microsoft.com/office/drawing/2014/main" id="{6C787D0D-A065-3004-053F-FFB155047638}"/>
                </a:ext>
              </a:extLst>
            </p:cNvPr>
            <p:cNvGrpSpPr/>
            <p:nvPr/>
          </p:nvGrpSpPr>
          <p:grpSpPr>
            <a:xfrm>
              <a:off x="4720728" y="2078604"/>
              <a:ext cx="1086470" cy="1086470"/>
              <a:chOff x="4145121" y="273548"/>
              <a:chExt cx="1243568" cy="1243568"/>
            </a:xfrm>
          </p:grpSpPr>
          <p:sp>
            <p:nvSpPr>
              <p:cNvPr id="61" name="Ellipse 60">
                <a:extLst>
                  <a:ext uri="{FF2B5EF4-FFF2-40B4-BE49-F238E27FC236}">
                    <a16:creationId xmlns:a16="http://schemas.microsoft.com/office/drawing/2014/main" id="{B4F53F41-7294-6F69-BC4B-695DB1CED364}"/>
                  </a:ext>
                </a:extLst>
              </p:cNvPr>
              <p:cNvSpPr/>
              <p:nvPr/>
            </p:nvSpPr>
            <p:spPr>
              <a:xfrm>
                <a:off x="4222396" y="836549"/>
                <a:ext cx="275395" cy="272158"/>
              </a:xfrm>
              <a:prstGeom prst="ellipse">
                <a:avLst/>
              </a:prstGeom>
              <a:gradFill flip="none" rotWithShape="1">
                <a:gsLst>
                  <a:gs pos="84000">
                    <a:schemeClr val="accent4">
                      <a:lumMod val="64000"/>
                    </a:schemeClr>
                  </a:gs>
                  <a:gs pos="0">
                    <a:schemeClr val="accent4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i="1"/>
              </a:p>
            </p:txBody>
          </p:sp>
          <p:sp>
            <p:nvSpPr>
              <p:cNvPr id="161" name="Ellipse 160">
                <a:extLst>
                  <a:ext uri="{FF2B5EF4-FFF2-40B4-BE49-F238E27FC236}">
                    <a16:creationId xmlns:a16="http://schemas.microsoft.com/office/drawing/2014/main" id="{B17027CD-EB3E-F541-FBAF-A4ECBD21BE66}"/>
                  </a:ext>
                </a:extLst>
              </p:cNvPr>
              <p:cNvSpPr/>
              <p:nvPr/>
            </p:nvSpPr>
            <p:spPr>
              <a:xfrm flipH="1">
                <a:off x="4477027" y="614949"/>
                <a:ext cx="45720" cy="4572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i="1"/>
              </a:p>
            </p:txBody>
          </p:sp>
          <p:cxnSp>
            <p:nvCxnSpPr>
              <p:cNvPr id="163" name="Connecteur droit avec flèche 162">
                <a:extLst>
                  <a:ext uri="{FF2B5EF4-FFF2-40B4-BE49-F238E27FC236}">
                    <a16:creationId xmlns:a16="http://schemas.microsoft.com/office/drawing/2014/main" id="{75774936-739D-E242-AD04-90C4ADDDC7E2}"/>
                  </a:ext>
                </a:extLst>
              </p:cNvPr>
              <p:cNvCxnSpPr/>
              <p:nvPr/>
            </p:nvCxnSpPr>
            <p:spPr>
              <a:xfrm>
                <a:off x="4537383" y="972628"/>
                <a:ext cx="385548" cy="0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64" name="Arc 163">
                <a:extLst>
                  <a:ext uri="{FF2B5EF4-FFF2-40B4-BE49-F238E27FC236}">
                    <a16:creationId xmlns:a16="http://schemas.microsoft.com/office/drawing/2014/main" id="{E3774BA9-5E92-1256-69FB-B90D4E30BA6C}"/>
                  </a:ext>
                </a:extLst>
              </p:cNvPr>
              <p:cNvSpPr/>
              <p:nvPr/>
            </p:nvSpPr>
            <p:spPr>
              <a:xfrm rot="10800000">
                <a:off x="4499887" y="516031"/>
                <a:ext cx="521598" cy="456596"/>
              </a:xfrm>
              <a:prstGeom prst="arc">
                <a:avLst/>
              </a:prstGeom>
              <a:noFill/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i="1"/>
              </a:p>
            </p:txBody>
          </p:sp>
          <p:sp>
            <p:nvSpPr>
              <p:cNvPr id="165" name="Ellipse 164">
                <a:extLst>
                  <a:ext uri="{FF2B5EF4-FFF2-40B4-BE49-F238E27FC236}">
                    <a16:creationId xmlns:a16="http://schemas.microsoft.com/office/drawing/2014/main" id="{0E8A61C6-03AF-3643-7143-9FA747D49814}"/>
                  </a:ext>
                </a:extLst>
              </p:cNvPr>
              <p:cNvSpPr/>
              <p:nvPr/>
            </p:nvSpPr>
            <p:spPr>
              <a:xfrm>
                <a:off x="4145121" y="273548"/>
                <a:ext cx="1243568" cy="1243568"/>
              </a:xfrm>
              <a:prstGeom prst="ellipse">
                <a:avLst/>
              </a:prstGeom>
              <a:noFill/>
              <a:ln w="57150">
                <a:solidFill>
                  <a:srgbClr val="0425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i="1"/>
              </a:p>
            </p:txBody>
          </p:sp>
          <p:sp>
            <p:nvSpPr>
              <p:cNvPr id="166" name="Ellipse 165">
                <a:extLst>
                  <a:ext uri="{FF2B5EF4-FFF2-40B4-BE49-F238E27FC236}">
                    <a16:creationId xmlns:a16="http://schemas.microsoft.com/office/drawing/2014/main" id="{8359801A-B5EB-DB13-0958-438A77CB1851}"/>
                  </a:ext>
                </a:extLst>
              </p:cNvPr>
              <p:cNvSpPr/>
              <p:nvPr/>
            </p:nvSpPr>
            <p:spPr>
              <a:xfrm flipH="1">
                <a:off x="5195058" y="803345"/>
                <a:ext cx="45720" cy="45720"/>
              </a:xfrm>
              <a:prstGeom prst="ellipse">
                <a:avLst/>
              </a:prstGeom>
              <a:solidFill>
                <a:schemeClr val="bg1"/>
              </a:solidFill>
              <a:ln w="38100">
                <a:solidFill>
                  <a:schemeClr val="bg2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i="1"/>
              </a:p>
            </p:txBody>
          </p:sp>
          <p:sp>
            <p:nvSpPr>
              <p:cNvPr id="167" name="Ellipse 166">
                <a:extLst>
                  <a:ext uri="{FF2B5EF4-FFF2-40B4-BE49-F238E27FC236}">
                    <a16:creationId xmlns:a16="http://schemas.microsoft.com/office/drawing/2014/main" id="{396808BC-FE3F-CC38-A38A-A66BA007717A}"/>
                  </a:ext>
                </a:extLst>
              </p:cNvPr>
              <p:cNvSpPr/>
              <p:nvPr/>
            </p:nvSpPr>
            <p:spPr>
              <a:xfrm>
                <a:off x="4992166" y="836549"/>
                <a:ext cx="275395" cy="272158"/>
              </a:xfrm>
              <a:prstGeom prst="ellipse">
                <a:avLst/>
              </a:prstGeom>
              <a:gradFill flip="none" rotWithShape="1">
                <a:gsLst>
                  <a:gs pos="84000">
                    <a:schemeClr val="accent4">
                      <a:lumMod val="64000"/>
                    </a:schemeClr>
                  </a:gs>
                  <a:gs pos="0">
                    <a:schemeClr val="accent4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i="1"/>
              </a:p>
            </p:txBody>
          </p:sp>
        </p:grpSp>
      </p:grpSp>
      <p:pic>
        <p:nvPicPr>
          <p:cNvPr id="232" name="Image 231">
            <a:extLst>
              <a:ext uri="{FF2B5EF4-FFF2-40B4-BE49-F238E27FC236}">
                <a16:creationId xmlns:a16="http://schemas.microsoft.com/office/drawing/2014/main" id="{28B87FB4-82DB-3DDA-B0BC-B20601F0DA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2"/>
          <a:stretch/>
        </p:blipFill>
        <p:spPr>
          <a:xfrm>
            <a:off x="8679279" y="2240604"/>
            <a:ext cx="3010073" cy="3127100"/>
          </a:xfrm>
          <a:prstGeom prst="rect">
            <a:avLst/>
          </a:prstGeom>
        </p:spPr>
      </p:pic>
      <p:sp>
        <p:nvSpPr>
          <p:cNvPr id="233" name="Accolade ouvrante 5">
            <a:extLst>
              <a:ext uri="{FF2B5EF4-FFF2-40B4-BE49-F238E27FC236}">
                <a16:creationId xmlns:a16="http://schemas.microsoft.com/office/drawing/2014/main" id="{DD007402-BBBB-129E-5E90-900AB2523070}"/>
              </a:ext>
            </a:extLst>
          </p:cNvPr>
          <p:cNvSpPr/>
          <p:nvPr/>
        </p:nvSpPr>
        <p:spPr bwMode="auto">
          <a:xfrm flipH="1">
            <a:off x="8091824" y="836721"/>
            <a:ext cx="319338" cy="5934868"/>
          </a:xfrm>
          <a:prstGeom prst="leftBrace">
            <a:avLst>
              <a:gd name="adj1" fmla="val 117635"/>
              <a:gd name="adj2" fmla="val 50000"/>
            </a:avLst>
          </a:prstGeom>
          <a:ln w="19050">
            <a:solidFill>
              <a:srgbClr val="212427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fr-FR"/>
          </a:p>
        </p:txBody>
      </p:sp>
      <p:sp>
        <p:nvSpPr>
          <p:cNvPr id="236" name="ZoneTexte 235">
            <a:extLst>
              <a:ext uri="{FF2B5EF4-FFF2-40B4-BE49-F238E27FC236}">
                <a16:creationId xmlns:a16="http://schemas.microsoft.com/office/drawing/2014/main" id="{506DA231-AC49-8608-0FEB-C0A0C6677648}"/>
              </a:ext>
            </a:extLst>
          </p:cNvPr>
          <p:cNvSpPr txBox="1"/>
          <p:nvPr/>
        </p:nvSpPr>
        <p:spPr>
          <a:xfrm>
            <a:off x="0" y="274426"/>
            <a:ext cx="12192000" cy="43088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22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Adaptation of a haze and cloud microphysical model in moments for GCM</a:t>
            </a:r>
            <a:endParaRPr lang="fr-FR" sz="2200" dirty="0">
              <a:solidFill>
                <a:srgbClr val="D8CBB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7" name="ZoneTexte 24">
            <a:extLst>
              <a:ext uri="{FF2B5EF4-FFF2-40B4-BE49-F238E27FC236}">
                <a16:creationId xmlns:a16="http://schemas.microsoft.com/office/drawing/2014/main" id="{5D400253-FEF3-D23A-554D-953310EC8EAF}"/>
              </a:ext>
            </a:extLst>
          </p:cNvPr>
          <p:cNvSpPr txBox="1"/>
          <p:nvPr/>
        </p:nvSpPr>
        <p:spPr bwMode="auto">
          <a:xfrm>
            <a:off x="8497088" y="5331133"/>
            <a:ext cx="33744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200" b="1" i="0" u="none" strike="noStrike" cap="none" spc="0" dirty="0">
                <a:solidFill>
                  <a:srgbClr val="2A322E"/>
                </a:solidFill>
                <a:latin typeface="Times New Roman"/>
                <a:ea typeface="Times New Roman"/>
                <a:cs typeface="Times New Roman"/>
              </a:rPr>
              <a:t>Pluto/Triton PCM</a:t>
            </a:r>
            <a:endParaRPr lang="fr-FR" sz="1200" b="1" dirty="0">
              <a:solidFill>
                <a:srgbClr val="2A322E"/>
              </a:solidFill>
              <a:latin typeface="Times New Roman"/>
              <a:ea typeface="Times New Roman"/>
              <a:cs typeface="Times New Roman"/>
            </a:endParaRPr>
          </a:p>
          <a:p>
            <a:pPr algn="ctr">
              <a:defRPr/>
            </a:pPr>
            <a:r>
              <a:rPr lang="fr-FR" sz="1200" i="1" u="none" strike="noStrike" cap="none" spc="0" dirty="0">
                <a:solidFill>
                  <a:srgbClr val="2A322E"/>
                </a:solidFill>
                <a:latin typeface="Times New Roman"/>
                <a:ea typeface="Times New Roman"/>
                <a:cs typeface="Times New Roman"/>
              </a:rPr>
              <a:t>(</a:t>
            </a:r>
            <a:r>
              <a:rPr lang="fr-FR" sz="1200" b="0" i="1" u="none" strike="noStrike" cap="none" spc="0" dirty="0">
                <a:solidFill>
                  <a:srgbClr val="2A322E"/>
                </a:solidFill>
                <a:latin typeface="Times New Roman"/>
                <a:ea typeface="Times New Roman"/>
                <a:cs typeface="Times New Roman"/>
              </a:rPr>
              <a:t>Forget et al. 2017 ; Bertrand et al. 2017,2020)</a:t>
            </a:r>
            <a:endParaRPr sz="1200" b="1" i="1" u="none" strike="noStrike" cap="none" spc="0" dirty="0">
              <a:solidFill>
                <a:srgbClr val="2A322E"/>
              </a:solidFill>
              <a:latin typeface="Times New Roman"/>
              <a:ea typeface="Times New Roman"/>
              <a:cs typeface="Times New Roman"/>
            </a:endParaRPr>
          </a:p>
        </p:txBody>
      </p: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17500F7D-9440-AA4C-5704-96C8F6745A7B}"/>
              </a:ext>
            </a:extLst>
          </p:cNvPr>
          <p:cNvGrpSpPr/>
          <p:nvPr/>
        </p:nvGrpSpPr>
        <p:grpSpPr>
          <a:xfrm>
            <a:off x="2728188" y="4945068"/>
            <a:ext cx="1410491" cy="1477591"/>
            <a:chOff x="3420797" y="5011170"/>
            <a:chExt cx="1410491" cy="1477591"/>
          </a:xfrm>
        </p:grpSpPr>
        <p:grpSp>
          <p:nvGrpSpPr>
            <p:cNvPr id="230" name="Groupe 229">
              <a:extLst>
                <a:ext uri="{FF2B5EF4-FFF2-40B4-BE49-F238E27FC236}">
                  <a16:creationId xmlns:a16="http://schemas.microsoft.com/office/drawing/2014/main" id="{D1A2E5F2-C8DB-BF08-8471-23DBAC07F3C0}"/>
                </a:ext>
              </a:extLst>
            </p:cNvPr>
            <p:cNvGrpSpPr/>
            <p:nvPr/>
          </p:nvGrpSpPr>
          <p:grpSpPr>
            <a:xfrm>
              <a:off x="3420797" y="5011170"/>
              <a:ext cx="1410491" cy="1477591"/>
              <a:chOff x="2607695" y="5011170"/>
              <a:chExt cx="1410491" cy="1477591"/>
            </a:xfrm>
          </p:grpSpPr>
          <p:sp>
            <p:nvSpPr>
              <p:cNvPr id="50" name="ZoneTexte 49">
                <a:extLst>
                  <a:ext uri="{FF2B5EF4-FFF2-40B4-BE49-F238E27FC236}">
                    <a16:creationId xmlns:a16="http://schemas.microsoft.com/office/drawing/2014/main" id="{88E2EC68-14AA-4D52-3412-8BFF5055CAFB}"/>
                  </a:ext>
                </a:extLst>
              </p:cNvPr>
              <p:cNvSpPr txBox="1"/>
              <p:nvPr/>
            </p:nvSpPr>
            <p:spPr>
              <a:xfrm>
                <a:off x="2607695" y="6180984"/>
                <a:ext cx="141049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i="1" dirty="0" err="1">
                    <a:solidFill>
                      <a:srgbClr val="04253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Sedimentation</a:t>
                </a:r>
                <a:endParaRPr lang="fr-FR" sz="1400" i="1" dirty="0">
                  <a:solidFill>
                    <a:srgbClr val="0425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grpSp>
            <p:nvGrpSpPr>
              <p:cNvPr id="207" name="Groupe 206">
                <a:extLst>
                  <a:ext uri="{FF2B5EF4-FFF2-40B4-BE49-F238E27FC236}">
                    <a16:creationId xmlns:a16="http://schemas.microsoft.com/office/drawing/2014/main" id="{F35AA163-4F49-7426-9777-AD02702F8B4F}"/>
                  </a:ext>
                </a:extLst>
              </p:cNvPr>
              <p:cNvGrpSpPr/>
              <p:nvPr/>
            </p:nvGrpSpPr>
            <p:grpSpPr>
              <a:xfrm>
                <a:off x="2773788" y="5011170"/>
                <a:ext cx="1078304" cy="1078304"/>
                <a:chOff x="2243216" y="1886932"/>
                <a:chExt cx="1243568" cy="1243568"/>
              </a:xfrm>
            </p:grpSpPr>
            <p:sp>
              <p:nvSpPr>
                <p:cNvPr id="208" name="Ellipse 207">
                  <a:extLst>
                    <a:ext uri="{FF2B5EF4-FFF2-40B4-BE49-F238E27FC236}">
                      <a16:creationId xmlns:a16="http://schemas.microsoft.com/office/drawing/2014/main" id="{5C7BA115-3497-62F2-4F2A-1D8CEE8D0E5B}"/>
                    </a:ext>
                  </a:extLst>
                </p:cNvPr>
                <p:cNvSpPr/>
                <p:nvPr/>
              </p:nvSpPr>
              <p:spPr>
                <a:xfrm>
                  <a:off x="2243216" y="1886932"/>
                  <a:ext cx="1243568" cy="1243568"/>
                </a:xfrm>
                <a:prstGeom prst="ellipse">
                  <a:avLst/>
                </a:prstGeom>
                <a:noFill/>
                <a:ln w="57150">
                  <a:solidFill>
                    <a:srgbClr val="04253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i="1"/>
                </a:p>
              </p:txBody>
            </p:sp>
            <p:grpSp>
              <p:nvGrpSpPr>
                <p:cNvPr id="209" name="Groupe 208">
                  <a:extLst>
                    <a:ext uri="{FF2B5EF4-FFF2-40B4-BE49-F238E27FC236}">
                      <a16:creationId xmlns:a16="http://schemas.microsoft.com/office/drawing/2014/main" id="{E1982A90-4EC6-48D3-F67D-F099DC67DF4A}"/>
                    </a:ext>
                  </a:extLst>
                </p:cNvPr>
                <p:cNvGrpSpPr/>
                <p:nvPr/>
              </p:nvGrpSpPr>
              <p:grpSpPr>
                <a:xfrm>
                  <a:off x="2402582" y="2133458"/>
                  <a:ext cx="330989" cy="668218"/>
                  <a:chOff x="4154764" y="3293565"/>
                  <a:chExt cx="330989" cy="668218"/>
                </a:xfrm>
              </p:grpSpPr>
              <p:sp>
                <p:nvSpPr>
                  <p:cNvPr id="222" name="Ellipse 221">
                    <a:extLst>
                      <a:ext uri="{FF2B5EF4-FFF2-40B4-BE49-F238E27FC236}">
                        <a16:creationId xmlns:a16="http://schemas.microsoft.com/office/drawing/2014/main" id="{9EE6FBE0-8B14-2A4F-AFF3-937B62360D92}"/>
                      </a:ext>
                    </a:extLst>
                  </p:cNvPr>
                  <p:cNvSpPr/>
                  <p:nvPr/>
                </p:nvSpPr>
                <p:spPr>
                  <a:xfrm>
                    <a:off x="4154764" y="3293565"/>
                    <a:ext cx="330989" cy="330989"/>
                  </a:xfrm>
                  <a:prstGeom prst="ellipse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i="1"/>
                  </a:p>
                </p:txBody>
              </p:sp>
              <p:sp>
                <p:nvSpPr>
                  <p:cNvPr id="223" name="Chevron 222">
                    <a:extLst>
                      <a:ext uri="{FF2B5EF4-FFF2-40B4-BE49-F238E27FC236}">
                        <a16:creationId xmlns:a16="http://schemas.microsoft.com/office/drawing/2014/main" id="{01809F29-B030-400D-8ECC-AFFBE4E77093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281873" y="3654686"/>
                    <a:ext cx="76773" cy="126724"/>
                  </a:xfrm>
                  <a:prstGeom prst="chevron">
                    <a:avLst>
                      <a:gd name="adj" fmla="val 52547"/>
                    </a:avLst>
                  </a:prstGeom>
                  <a:solidFill>
                    <a:schemeClr val="bg2">
                      <a:lumMod val="5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i="1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24" name="Chevron 223">
                    <a:extLst>
                      <a:ext uri="{FF2B5EF4-FFF2-40B4-BE49-F238E27FC236}">
                        <a16:creationId xmlns:a16="http://schemas.microsoft.com/office/drawing/2014/main" id="{53217ABE-9A7A-6E23-A56F-873FA8EC3AC1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281873" y="3757361"/>
                    <a:ext cx="76773" cy="126724"/>
                  </a:xfrm>
                  <a:prstGeom prst="chevron">
                    <a:avLst>
                      <a:gd name="adj" fmla="val 52547"/>
                    </a:avLst>
                  </a:prstGeom>
                  <a:solidFill>
                    <a:schemeClr val="bg2">
                      <a:lumMod val="5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i="1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25" name="Chevron 224">
                    <a:extLst>
                      <a:ext uri="{FF2B5EF4-FFF2-40B4-BE49-F238E27FC236}">
                        <a16:creationId xmlns:a16="http://schemas.microsoft.com/office/drawing/2014/main" id="{2C651673-9146-96CE-0DE8-6B18BA891B58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281873" y="3860035"/>
                    <a:ext cx="76773" cy="126724"/>
                  </a:xfrm>
                  <a:prstGeom prst="chevron">
                    <a:avLst>
                      <a:gd name="adj" fmla="val 52547"/>
                    </a:avLst>
                  </a:prstGeom>
                  <a:solidFill>
                    <a:schemeClr val="bg2">
                      <a:lumMod val="5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i="1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210" name="Groupe 209">
                  <a:extLst>
                    <a:ext uri="{FF2B5EF4-FFF2-40B4-BE49-F238E27FC236}">
                      <a16:creationId xmlns:a16="http://schemas.microsoft.com/office/drawing/2014/main" id="{C46E709E-9925-E865-0EA6-B9029AD79294}"/>
                    </a:ext>
                  </a:extLst>
                </p:cNvPr>
                <p:cNvGrpSpPr/>
                <p:nvPr/>
              </p:nvGrpSpPr>
              <p:grpSpPr>
                <a:xfrm>
                  <a:off x="3014177" y="2107575"/>
                  <a:ext cx="330989" cy="668218"/>
                  <a:chOff x="4154764" y="3293565"/>
                  <a:chExt cx="330989" cy="668218"/>
                </a:xfrm>
              </p:grpSpPr>
              <p:sp>
                <p:nvSpPr>
                  <p:cNvPr id="217" name="Ellipse 216">
                    <a:extLst>
                      <a:ext uri="{FF2B5EF4-FFF2-40B4-BE49-F238E27FC236}">
                        <a16:creationId xmlns:a16="http://schemas.microsoft.com/office/drawing/2014/main" id="{CF8ED3E9-F9BC-81DB-CFD7-5C90FC3A55CC}"/>
                      </a:ext>
                    </a:extLst>
                  </p:cNvPr>
                  <p:cNvSpPr/>
                  <p:nvPr/>
                </p:nvSpPr>
                <p:spPr>
                  <a:xfrm>
                    <a:off x="4154764" y="3293565"/>
                    <a:ext cx="330989" cy="330989"/>
                  </a:xfrm>
                  <a:prstGeom prst="ellipse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i="1"/>
                  </a:p>
                </p:txBody>
              </p:sp>
              <p:sp>
                <p:nvSpPr>
                  <p:cNvPr id="218" name="Ellipse 217">
                    <a:extLst>
                      <a:ext uri="{FF2B5EF4-FFF2-40B4-BE49-F238E27FC236}">
                        <a16:creationId xmlns:a16="http://schemas.microsoft.com/office/drawing/2014/main" id="{90E0C430-9E88-3278-1413-ADCC35AC1F25}"/>
                      </a:ext>
                    </a:extLst>
                  </p:cNvPr>
                  <p:cNvSpPr/>
                  <p:nvPr/>
                </p:nvSpPr>
                <p:spPr>
                  <a:xfrm>
                    <a:off x="4212924" y="3351725"/>
                    <a:ext cx="214669" cy="214669"/>
                  </a:xfrm>
                  <a:prstGeom prst="ellipse">
                    <a:avLst/>
                  </a:prstGeom>
                  <a:gradFill flip="none" rotWithShape="1">
                    <a:gsLst>
                      <a:gs pos="84000">
                        <a:schemeClr val="accent4">
                          <a:lumMod val="64000"/>
                        </a:schemeClr>
                      </a:gs>
                      <a:gs pos="0">
                        <a:schemeClr val="accent4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i="1"/>
                  </a:p>
                </p:txBody>
              </p:sp>
              <p:sp>
                <p:nvSpPr>
                  <p:cNvPr id="219" name="Chevron 218">
                    <a:extLst>
                      <a:ext uri="{FF2B5EF4-FFF2-40B4-BE49-F238E27FC236}">
                        <a16:creationId xmlns:a16="http://schemas.microsoft.com/office/drawing/2014/main" id="{547C9D2F-B273-A4D2-B6B9-A088111C46B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281873" y="3654686"/>
                    <a:ext cx="76773" cy="126724"/>
                  </a:xfrm>
                  <a:prstGeom prst="chevron">
                    <a:avLst>
                      <a:gd name="adj" fmla="val 52547"/>
                    </a:avLst>
                  </a:prstGeom>
                  <a:solidFill>
                    <a:schemeClr val="bg2">
                      <a:lumMod val="5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i="1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20" name="Chevron 219">
                    <a:extLst>
                      <a:ext uri="{FF2B5EF4-FFF2-40B4-BE49-F238E27FC236}">
                        <a16:creationId xmlns:a16="http://schemas.microsoft.com/office/drawing/2014/main" id="{F1FB1421-F209-73EA-382E-1C0894FAAD4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281873" y="3757361"/>
                    <a:ext cx="76773" cy="126724"/>
                  </a:xfrm>
                  <a:prstGeom prst="chevron">
                    <a:avLst>
                      <a:gd name="adj" fmla="val 52547"/>
                    </a:avLst>
                  </a:prstGeom>
                  <a:solidFill>
                    <a:schemeClr val="bg2">
                      <a:lumMod val="5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i="1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21" name="Chevron 220">
                    <a:extLst>
                      <a:ext uri="{FF2B5EF4-FFF2-40B4-BE49-F238E27FC236}">
                        <a16:creationId xmlns:a16="http://schemas.microsoft.com/office/drawing/2014/main" id="{51856474-671C-BE12-93D5-2B1A01919A6C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281873" y="3860035"/>
                    <a:ext cx="76773" cy="126724"/>
                  </a:xfrm>
                  <a:prstGeom prst="chevron">
                    <a:avLst>
                      <a:gd name="adj" fmla="val 52547"/>
                    </a:avLst>
                  </a:prstGeom>
                  <a:solidFill>
                    <a:schemeClr val="bg2">
                      <a:lumMod val="5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i="1">
                      <a:solidFill>
                        <a:schemeClr val="tx1"/>
                      </a:solidFill>
                    </a:endParaRPr>
                  </a:p>
                </p:txBody>
              </p:sp>
            </p:grpSp>
            <p:grpSp>
              <p:nvGrpSpPr>
                <p:cNvPr id="211" name="Groupe 210">
                  <a:extLst>
                    <a:ext uri="{FF2B5EF4-FFF2-40B4-BE49-F238E27FC236}">
                      <a16:creationId xmlns:a16="http://schemas.microsoft.com/office/drawing/2014/main" id="{FF1FD02D-B277-C897-B6DF-87E41EFF8A9B}"/>
                    </a:ext>
                  </a:extLst>
                </p:cNvPr>
                <p:cNvGrpSpPr/>
                <p:nvPr/>
              </p:nvGrpSpPr>
              <p:grpSpPr>
                <a:xfrm>
                  <a:off x="2702821" y="2391050"/>
                  <a:ext cx="330989" cy="668218"/>
                  <a:chOff x="4154764" y="3293565"/>
                  <a:chExt cx="330989" cy="668218"/>
                </a:xfrm>
              </p:grpSpPr>
              <p:sp>
                <p:nvSpPr>
                  <p:cNvPr id="212" name="Ellipse 211">
                    <a:extLst>
                      <a:ext uri="{FF2B5EF4-FFF2-40B4-BE49-F238E27FC236}">
                        <a16:creationId xmlns:a16="http://schemas.microsoft.com/office/drawing/2014/main" id="{AD662648-CD80-0D16-56BF-BFBB17C477A9}"/>
                      </a:ext>
                    </a:extLst>
                  </p:cNvPr>
                  <p:cNvSpPr/>
                  <p:nvPr/>
                </p:nvSpPr>
                <p:spPr>
                  <a:xfrm>
                    <a:off x="4154764" y="3293565"/>
                    <a:ext cx="330989" cy="330989"/>
                  </a:xfrm>
                  <a:prstGeom prst="ellipse">
                    <a:avLst/>
                  </a:prstGeom>
                  <a:solidFill>
                    <a:schemeClr val="bg2">
                      <a:lumMod val="5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i="1"/>
                  </a:p>
                </p:txBody>
              </p:sp>
              <p:sp>
                <p:nvSpPr>
                  <p:cNvPr id="213" name="Ellipse 212">
                    <a:extLst>
                      <a:ext uri="{FF2B5EF4-FFF2-40B4-BE49-F238E27FC236}">
                        <a16:creationId xmlns:a16="http://schemas.microsoft.com/office/drawing/2014/main" id="{5A9B1CBE-04C3-CA7F-443E-C36339A3CCE1}"/>
                      </a:ext>
                    </a:extLst>
                  </p:cNvPr>
                  <p:cNvSpPr/>
                  <p:nvPr/>
                </p:nvSpPr>
                <p:spPr>
                  <a:xfrm>
                    <a:off x="4239018" y="3377819"/>
                    <a:ext cx="162481" cy="162483"/>
                  </a:xfrm>
                  <a:prstGeom prst="ellipse">
                    <a:avLst/>
                  </a:prstGeom>
                  <a:gradFill flip="none" rotWithShape="1">
                    <a:gsLst>
                      <a:gs pos="84000">
                        <a:schemeClr val="accent4">
                          <a:lumMod val="64000"/>
                        </a:schemeClr>
                      </a:gs>
                      <a:gs pos="0">
                        <a:schemeClr val="accent4">
                          <a:lumMod val="60000"/>
                          <a:lumOff val="40000"/>
                        </a:schemeClr>
                      </a:gs>
                    </a:gsLst>
                    <a:path path="circle">
                      <a:fillToRect l="50000" t="50000" r="50000" b="50000"/>
                    </a:path>
                    <a:tileRect/>
                  </a:gra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i="1"/>
                  </a:p>
                </p:txBody>
              </p:sp>
              <p:sp>
                <p:nvSpPr>
                  <p:cNvPr id="214" name="Chevron 213">
                    <a:extLst>
                      <a:ext uri="{FF2B5EF4-FFF2-40B4-BE49-F238E27FC236}">
                        <a16:creationId xmlns:a16="http://schemas.microsoft.com/office/drawing/2014/main" id="{EE3FB24E-AAD1-6A89-E173-C69750099FB4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281873" y="3654686"/>
                    <a:ext cx="76773" cy="126724"/>
                  </a:xfrm>
                  <a:prstGeom prst="chevron">
                    <a:avLst>
                      <a:gd name="adj" fmla="val 52547"/>
                    </a:avLst>
                  </a:prstGeom>
                  <a:solidFill>
                    <a:schemeClr val="bg2">
                      <a:lumMod val="5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i="1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5" name="Chevron 214">
                    <a:extLst>
                      <a:ext uri="{FF2B5EF4-FFF2-40B4-BE49-F238E27FC236}">
                        <a16:creationId xmlns:a16="http://schemas.microsoft.com/office/drawing/2014/main" id="{A35D3E94-9095-F931-1604-A554B668A70F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281873" y="3757361"/>
                    <a:ext cx="76773" cy="126724"/>
                  </a:xfrm>
                  <a:prstGeom prst="chevron">
                    <a:avLst>
                      <a:gd name="adj" fmla="val 52547"/>
                    </a:avLst>
                  </a:prstGeom>
                  <a:solidFill>
                    <a:schemeClr val="bg2">
                      <a:lumMod val="5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i="1">
                      <a:solidFill>
                        <a:schemeClr val="tx1"/>
                      </a:solidFill>
                    </a:endParaRPr>
                  </a:p>
                </p:txBody>
              </p:sp>
              <p:sp>
                <p:nvSpPr>
                  <p:cNvPr id="216" name="Chevron 215">
                    <a:extLst>
                      <a:ext uri="{FF2B5EF4-FFF2-40B4-BE49-F238E27FC236}">
                        <a16:creationId xmlns:a16="http://schemas.microsoft.com/office/drawing/2014/main" id="{CF8C6898-0275-ABC2-4E76-98066945934B}"/>
                      </a:ext>
                    </a:extLst>
                  </p:cNvPr>
                  <p:cNvSpPr/>
                  <p:nvPr/>
                </p:nvSpPr>
                <p:spPr>
                  <a:xfrm rot="5400000">
                    <a:off x="4281873" y="3860035"/>
                    <a:ext cx="76773" cy="126724"/>
                  </a:xfrm>
                  <a:prstGeom prst="chevron">
                    <a:avLst>
                      <a:gd name="adj" fmla="val 52547"/>
                    </a:avLst>
                  </a:prstGeom>
                  <a:solidFill>
                    <a:schemeClr val="bg2">
                      <a:lumMod val="50000"/>
                    </a:schemeClr>
                  </a:solidFill>
                  <a:ln>
                    <a:solidFill>
                      <a:schemeClr val="bg2">
                        <a:lumMod val="25000"/>
                      </a:schemeClr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i="1">
                      <a:solidFill>
                        <a:schemeClr val="tx1"/>
                      </a:solidFill>
                    </a:endParaRPr>
                  </a:p>
                </p:txBody>
              </p:sp>
            </p:grpSp>
          </p:grpSp>
        </p:grpSp>
        <p:sp>
          <p:nvSpPr>
            <p:cNvPr id="54" name="Ellipse 53">
              <a:extLst>
                <a:ext uri="{FF2B5EF4-FFF2-40B4-BE49-F238E27FC236}">
                  <a16:creationId xmlns:a16="http://schemas.microsoft.com/office/drawing/2014/main" id="{5DC752A4-8A17-E704-1A73-674CEF082CC3}"/>
                </a:ext>
              </a:extLst>
            </p:cNvPr>
            <p:cNvSpPr/>
            <p:nvPr/>
          </p:nvSpPr>
          <p:spPr>
            <a:xfrm>
              <a:off x="3772092" y="5275483"/>
              <a:ext cx="186140" cy="186141"/>
            </a:xfrm>
            <a:prstGeom prst="ellipse">
              <a:avLst/>
            </a:prstGeom>
            <a:gradFill flip="none" rotWithShape="1">
              <a:gsLst>
                <a:gs pos="84000">
                  <a:schemeClr val="accent4">
                    <a:lumMod val="64000"/>
                  </a:schemeClr>
                </a:gs>
                <a:gs pos="0">
                  <a:schemeClr val="accent4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i="1"/>
            </a:p>
          </p:txBody>
        </p:sp>
      </p:grpSp>
      <p:grpSp>
        <p:nvGrpSpPr>
          <p:cNvPr id="60" name="Groupe 59">
            <a:extLst>
              <a:ext uri="{FF2B5EF4-FFF2-40B4-BE49-F238E27FC236}">
                <a16:creationId xmlns:a16="http://schemas.microsoft.com/office/drawing/2014/main" id="{F94C0DC9-2C4E-EE14-F324-CB6ECDA460AA}"/>
              </a:ext>
            </a:extLst>
          </p:cNvPr>
          <p:cNvGrpSpPr/>
          <p:nvPr/>
        </p:nvGrpSpPr>
        <p:grpSpPr>
          <a:xfrm>
            <a:off x="4352701" y="4945068"/>
            <a:ext cx="1712438" cy="1695535"/>
            <a:chOff x="5103854" y="4980132"/>
            <a:chExt cx="1712438" cy="1695535"/>
          </a:xfrm>
        </p:grpSpPr>
        <p:grpSp>
          <p:nvGrpSpPr>
            <p:cNvPr id="231" name="Groupe 230">
              <a:extLst>
                <a:ext uri="{FF2B5EF4-FFF2-40B4-BE49-F238E27FC236}">
                  <a16:creationId xmlns:a16="http://schemas.microsoft.com/office/drawing/2014/main" id="{9E88CA29-B91C-64E2-B10F-1771B0396013}"/>
                </a:ext>
              </a:extLst>
            </p:cNvPr>
            <p:cNvGrpSpPr/>
            <p:nvPr/>
          </p:nvGrpSpPr>
          <p:grpSpPr>
            <a:xfrm>
              <a:off x="5103854" y="4980132"/>
              <a:ext cx="1712438" cy="1695535"/>
              <a:chOff x="4188057" y="5011538"/>
              <a:chExt cx="1712438" cy="1695535"/>
            </a:xfrm>
          </p:grpSpPr>
          <p:sp>
            <p:nvSpPr>
              <p:cNvPr id="52" name="ZoneTexte 51">
                <a:extLst>
                  <a:ext uri="{FF2B5EF4-FFF2-40B4-BE49-F238E27FC236}">
                    <a16:creationId xmlns:a16="http://schemas.microsoft.com/office/drawing/2014/main" id="{BC2C3AF8-C9DF-6C52-F22B-89689824065A}"/>
                  </a:ext>
                </a:extLst>
              </p:cNvPr>
              <p:cNvSpPr txBox="1"/>
              <p:nvPr/>
            </p:nvSpPr>
            <p:spPr>
              <a:xfrm>
                <a:off x="4188057" y="6183853"/>
                <a:ext cx="1712438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fr-FR" sz="1400" i="1" dirty="0">
                    <a:solidFill>
                      <a:srgbClr val="04253A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Condensation / Evaporation</a:t>
                </a:r>
              </a:p>
            </p:txBody>
          </p:sp>
          <p:grpSp>
            <p:nvGrpSpPr>
              <p:cNvPr id="186" name="Groupe 185">
                <a:extLst>
                  <a:ext uri="{FF2B5EF4-FFF2-40B4-BE49-F238E27FC236}">
                    <a16:creationId xmlns:a16="http://schemas.microsoft.com/office/drawing/2014/main" id="{48F7A8E3-855E-3AF6-6FEA-E443B9C5A8BF}"/>
                  </a:ext>
                </a:extLst>
              </p:cNvPr>
              <p:cNvGrpSpPr/>
              <p:nvPr/>
            </p:nvGrpSpPr>
            <p:grpSpPr>
              <a:xfrm>
                <a:off x="4502114" y="5011538"/>
                <a:ext cx="1084325" cy="1084325"/>
                <a:chOff x="7840033" y="702939"/>
                <a:chExt cx="1298930" cy="1298930"/>
              </a:xfrm>
            </p:grpSpPr>
            <p:sp>
              <p:nvSpPr>
                <p:cNvPr id="187" name="Ellipse 186">
                  <a:extLst>
                    <a:ext uri="{FF2B5EF4-FFF2-40B4-BE49-F238E27FC236}">
                      <a16:creationId xmlns:a16="http://schemas.microsoft.com/office/drawing/2014/main" id="{B2A08C4D-8C4B-9BDB-B6BC-0E47BBEF46A5}"/>
                    </a:ext>
                  </a:extLst>
                </p:cNvPr>
                <p:cNvSpPr/>
                <p:nvPr/>
              </p:nvSpPr>
              <p:spPr>
                <a:xfrm>
                  <a:off x="7919261" y="1089898"/>
                  <a:ext cx="240812" cy="240812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i="1"/>
                </a:p>
              </p:txBody>
            </p:sp>
            <p:sp>
              <p:nvSpPr>
                <p:cNvPr id="188" name="Ellipse 187">
                  <a:extLst>
                    <a:ext uri="{FF2B5EF4-FFF2-40B4-BE49-F238E27FC236}">
                      <a16:creationId xmlns:a16="http://schemas.microsoft.com/office/drawing/2014/main" id="{D7ADB8E9-10D7-5E0A-B286-C9187AC88448}"/>
                    </a:ext>
                  </a:extLst>
                </p:cNvPr>
                <p:cNvSpPr/>
                <p:nvPr/>
              </p:nvSpPr>
              <p:spPr>
                <a:xfrm>
                  <a:off x="8550678" y="840860"/>
                  <a:ext cx="218735" cy="218735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i="1"/>
                </a:p>
              </p:txBody>
            </p:sp>
            <p:sp>
              <p:nvSpPr>
                <p:cNvPr id="189" name="Ellipse 188">
                  <a:extLst>
                    <a:ext uri="{FF2B5EF4-FFF2-40B4-BE49-F238E27FC236}">
                      <a16:creationId xmlns:a16="http://schemas.microsoft.com/office/drawing/2014/main" id="{2417CC3E-F87C-E9D3-A8E4-29AE94E20F04}"/>
                    </a:ext>
                  </a:extLst>
                </p:cNvPr>
                <p:cNvSpPr/>
                <p:nvPr/>
              </p:nvSpPr>
              <p:spPr>
                <a:xfrm>
                  <a:off x="7967588" y="1138224"/>
                  <a:ext cx="144159" cy="144159"/>
                </a:xfrm>
                <a:prstGeom prst="ellipse">
                  <a:avLst/>
                </a:prstGeom>
                <a:gradFill flip="none" rotWithShape="1">
                  <a:gsLst>
                    <a:gs pos="84000">
                      <a:schemeClr val="accent4">
                        <a:lumMod val="64000"/>
                      </a:schemeClr>
                    </a:gs>
                    <a:gs pos="0">
                      <a:schemeClr val="accent4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i="1"/>
                </a:p>
              </p:txBody>
            </p:sp>
            <p:sp>
              <p:nvSpPr>
                <p:cNvPr id="190" name="Ellipse 189">
                  <a:extLst>
                    <a:ext uri="{FF2B5EF4-FFF2-40B4-BE49-F238E27FC236}">
                      <a16:creationId xmlns:a16="http://schemas.microsoft.com/office/drawing/2014/main" id="{4ED94140-C66A-23CC-F597-BCA8204CC6F3}"/>
                    </a:ext>
                  </a:extLst>
                </p:cNvPr>
                <p:cNvSpPr/>
                <p:nvPr/>
              </p:nvSpPr>
              <p:spPr>
                <a:xfrm>
                  <a:off x="8014837" y="1624950"/>
                  <a:ext cx="50923" cy="47754"/>
                </a:xfrm>
                <a:prstGeom prst="ellipse">
                  <a:avLst/>
                </a:prstGeom>
                <a:noFill/>
                <a:ln w="381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i="1"/>
                </a:p>
              </p:txBody>
            </p:sp>
            <p:sp>
              <p:nvSpPr>
                <p:cNvPr id="191" name="Ellipse 190">
                  <a:extLst>
                    <a:ext uri="{FF2B5EF4-FFF2-40B4-BE49-F238E27FC236}">
                      <a16:creationId xmlns:a16="http://schemas.microsoft.com/office/drawing/2014/main" id="{853728B4-83D2-A54D-B61B-0B9657DA89AB}"/>
                    </a:ext>
                  </a:extLst>
                </p:cNvPr>
                <p:cNvSpPr/>
                <p:nvPr/>
              </p:nvSpPr>
              <p:spPr>
                <a:xfrm>
                  <a:off x="8224578" y="832144"/>
                  <a:ext cx="50923" cy="47754"/>
                </a:xfrm>
                <a:prstGeom prst="ellipse">
                  <a:avLst/>
                </a:prstGeom>
                <a:noFill/>
                <a:ln w="381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i="1"/>
                </a:p>
              </p:txBody>
            </p:sp>
            <p:sp>
              <p:nvSpPr>
                <p:cNvPr id="192" name="Ellipse 191">
                  <a:extLst>
                    <a:ext uri="{FF2B5EF4-FFF2-40B4-BE49-F238E27FC236}">
                      <a16:creationId xmlns:a16="http://schemas.microsoft.com/office/drawing/2014/main" id="{5B27FC7B-4996-B285-6FD1-DE44823777D0}"/>
                    </a:ext>
                  </a:extLst>
                </p:cNvPr>
                <p:cNvSpPr/>
                <p:nvPr/>
              </p:nvSpPr>
              <p:spPr>
                <a:xfrm>
                  <a:off x="7840033" y="702939"/>
                  <a:ext cx="1298930" cy="1298930"/>
                </a:xfrm>
                <a:prstGeom prst="ellipse">
                  <a:avLst/>
                </a:prstGeom>
                <a:noFill/>
                <a:ln w="57150">
                  <a:solidFill>
                    <a:srgbClr val="04253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i="1"/>
                </a:p>
              </p:txBody>
            </p:sp>
            <p:cxnSp>
              <p:nvCxnSpPr>
                <p:cNvPr id="193" name="Connecteur droit avec flèche 192">
                  <a:extLst>
                    <a:ext uri="{FF2B5EF4-FFF2-40B4-BE49-F238E27FC236}">
                      <a16:creationId xmlns:a16="http://schemas.microsoft.com/office/drawing/2014/main" id="{AF7D636C-1B2B-6FCC-CB90-84DC09AB792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320571" y="876284"/>
                  <a:ext cx="212625" cy="41360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4" name="Connecteur droit avec flèche 193">
                  <a:extLst>
                    <a:ext uri="{FF2B5EF4-FFF2-40B4-BE49-F238E27FC236}">
                      <a16:creationId xmlns:a16="http://schemas.microsoft.com/office/drawing/2014/main" id="{D95455E9-C717-B837-4EB0-FF02C173728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 flipV="1">
                  <a:off x="8039667" y="1352404"/>
                  <a:ext cx="1" cy="228292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95" name="Connecteur droit 194">
                  <a:extLst>
                    <a:ext uri="{FF2B5EF4-FFF2-40B4-BE49-F238E27FC236}">
                      <a16:creationId xmlns:a16="http://schemas.microsoft.com/office/drawing/2014/main" id="{20F575B7-0F07-B689-ED0D-6F801E2DA4A7}"/>
                    </a:ext>
                  </a:extLst>
                </p:cNvPr>
                <p:cNvCxnSpPr>
                  <a:stCxn id="192" idx="3"/>
                  <a:endCxn id="192" idx="7"/>
                </p:cNvCxnSpPr>
                <p:nvPr/>
              </p:nvCxnSpPr>
              <p:spPr>
                <a:xfrm flipV="1">
                  <a:off x="8030257" y="893163"/>
                  <a:ext cx="918483" cy="918483"/>
                </a:xfrm>
                <a:prstGeom prst="line">
                  <a:avLst/>
                </a:prstGeom>
                <a:ln w="38100">
                  <a:solidFill>
                    <a:srgbClr val="04253A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6" name="Ellipse 195">
                  <a:extLst>
                    <a:ext uri="{FF2B5EF4-FFF2-40B4-BE49-F238E27FC236}">
                      <a16:creationId xmlns:a16="http://schemas.microsoft.com/office/drawing/2014/main" id="{37606648-29F4-AB20-EC9E-8D5F86EEF880}"/>
                    </a:ext>
                  </a:extLst>
                </p:cNvPr>
                <p:cNvSpPr/>
                <p:nvPr/>
              </p:nvSpPr>
              <p:spPr>
                <a:xfrm>
                  <a:off x="8341580" y="1688727"/>
                  <a:ext cx="180286" cy="180286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i="1"/>
                </a:p>
              </p:txBody>
            </p:sp>
            <p:sp>
              <p:nvSpPr>
                <p:cNvPr id="197" name="Ellipse 196">
                  <a:extLst>
                    <a:ext uri="{FF2B5EF4-FFF2-40B4-BE49-F238E27FC236}">
                      <a16:creationId xmlns:a16="http://schemas.microsoft.com/office/drawing/2014/main" id="{F9976E83-DCA1-47BD-892A-1FEC1F71EBDD}"/>
                    </a:ext>
                  </a:extLst>
                </p:cNvPr>
                <p:cNvSpPr/>
                <p:nvPr/>
              </p:nvSpPr>
              <p:spPr>
                <a:xfrm>
                  <a:off x="8898169" y="1216885"/>
                  <a:ext cx="187166" cy="187166"/>
                </a:xfrm>
                <a:prstGeom prst="ellipse">
                  <a:avLst/>
                </a:prstGeom>
                <a:solidFill>
                  <a:schemeClr val="bg2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i="1"/>
                </a:p>
              </p:txBody>
            </p:sp>
            <p:sp>
              <p:nvSpPr>
                <p:cNvPr id="198" name="Ellipse 197">
                  <a:extLst>
                    <a:ext uri="{FF2B5EF4-FFF2-40B4-BE49-F238E27FC236}">
                      <a16:creationId xmlns:a16="http://schemas.microsoft.com/office/drawing/2014/main" id="{E6E42A51-8299-DA67-14B5-1474BF3022F6}"/>
                    </a:ext>
                  </a:extLst>
                </p:cNvPr>
                <p:cNvSpPr/>
                <p:nvPr/>
              </p:nvSpPr>
              <p:spPr>
                <a:xfrm>
                  <a:off x="8359644" y="1706791"/>
                  <a:ext cx="144159" cy="144159"/>
                </a:xfrm>
                <a:prstGeom prst="ellipse">
                  <a:avLst/>
                </a:prstGeom>
                <a:gradFill flip="none" rotWithShape="1">
                  <a:gsLst>
                    <a:gs pos="84000">
                      <a:schemeClr val="accent4">
                        <a:lumMod val="64000"/>
                      </a:schemeClr>
                    </a:gs>
                    <a:gs pos="0">
                      <a:schemeClr val="accent4">
                        <a:lumMod val="60000"/>
                        <a:lumOff val="40000"/>
                      </a:schemeClr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i="1"/>
                </a:p>
              </p:txBody>
            </p:sp>
            <p:sp>
              <p:nvSpPr>
                <p:cNvPr id="199" name="Ellipse 198">
                  <a:extLst>
                    <a:ext uri="{FF2B5EF4-FFF2-40B4-BE49-F238E27FC236}">
                      <a16:creationId xmlns:a16="http://schemas.microsoft.com/office/drawing/2014/main" id="{EC724838-E829-5426-2B66-72AD3D892733}"/>
                    </a:ext>
                  </a:extLst>
                </p:cNvPr>
                <p:cNvSpPr/>
                <p:nvPr/>
              </p:nvSpPr>
              <p:spPr>
                <a:xfrm>
                  <a:off x="8833189" y="1703560"/>
                  <a:ext cx="50923" cy="47754"/>
                </a:xfrm>
                <a:prstGeom prst="ellipse">
                  <a:avLst/>
                </a:prstGeom>
                <a:noFill/>
                <a:ln w="381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i="1"/>
                </a:p>
              </p:txBody>
            </p:sp>
            <p:sp>
              <p:nvSpPr>
                <p:cNvPr id="200" name="Ellipse 199">
                  <a:extLst>
                    <a:ext uri="{FF2B5EF4-FFF2-40B4-BE49-F238E27FC236}">
                      <a16:creationId xmlns:a16="http://schemas.microsoft.com/office/drawing/2014/main" id="{5FAC685D-9387-35CF-18D7-B64E432872A6}"/>
                    </a:ext>
                  </a:extLst>
                </p:cNvPr>
                <p:cNvSpPr/>
                <p:nvPr/>
              </p:nvSpPr>
              <p:spPr>
                <a:xfrm>
                  <a:off x="8542722" y="1404051"/>
                  <a:ext cx="50923" cy="47754"/>
                </a:xfrm>
                <a:prstGeom prst="ellipse">
                  <a:avLst/>
                </a:prstGeom>
                <a:noFill/>
                <a:ln w="381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i="1"/>
                </a:p>
              </p:txBody>
            </p:sp>
            <p:cxnSp>
              <p:nvCxnSpPr>
                <p:cNvPr id="201" name="Connecteur droit avec flèche 200">
                  <a:extLst>
                    <a:ext uri="{FF2B5EF4-FFF2-40B4-BE49-F238E27FC236}">
                      <a16:creationId xmlns:a16="http://schemas.microsoft.com/office/drawing/2014/main" id="{3B3CFF7B-DD72-10B5-67CA-2BC6DFD493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627538" y="1336257"/>
                  <a:ext cx="234363" cy="69269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2" name="Connecteur droit avec flèche 201">
                  <a:extLst>
                    <a:ext uri="{FF2B5EF4-FFF2-40B4-BE49-F238E27FC236}">
                      <a16:creationId xmlns:a16="http://schemas.microsoft.com/office/drawing/2014/main" id="{BF18EEFA-36E4-BE2D-CEED-954DCC2BE49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550678" y="1738146"/>
                  <a:ext cx="247039" cy="29508"/>
                </a:xfrm>
                <a:prstGeom prst="straightConnector1">
                  <a:avLst/>
                </a:prstGeom>
                <a:ln>
                  <a:solidFill>
                    <a:schemeClr val="tx1">
                      <a:lumMod val="50000"/>
                      <a:lumOff val="50000"/>
                    </a:schemeClr>
                  </a:solidFill>
                  <a:headEnd type="triangle" w="med" len="med"/>
                  <a:tailEnd type="none" w="med" len="me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03" name="Ellipse 202">
                  <a:extLst>
                    <a:ext uri="{FF2B5EF4-FFF2-40B4-BE49-F238E27FC236}">
                      <a16:creationId xmlns:a16="http://schemas.microsoft.com/office/drawing/2014/main" id="{FA1EE516-5A80-1985-7787-AF09F64471A5}"/>
                    </a:ext>
                  </a:extLst>
                </p:cNvPr>
                <p:cNvSpPr/>
                <p:nvPr/>
              </p:nvSpPr>
              <p:spPr>
                <a:xfrm>
                  <a:off x="8353481" y="1165284"/>
                  <a:ext cx="50923" cy="47754"/>
                </a:xfrm>
                <a:prstGeom prst="ellipse">
                  <a:avLst/>
                </a:prstGeom>
                <a:noFill/>
                <a:ln w="381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i="1"/>
                </a:p>
              </p:txBody>
            </p:sp>
            <p:sp>
              <p:nvSpPr>
                <p:cNvPr id="204" name="Ellipse 203">
                  <a:extLst>
                    <a:ext uri="{FF2B5EF4-FFF2-40B4-BE49-F238E27FC236}">
                      <a16:creationId xmlns:a16="http://schemas.microsoft.com/office/drawing/2014/main" id="{B874CAF4-5A1F-A9E4-4AEC-0D37F5CC1D2E}"/>
                    </a:ext>
                  </a:extLst>
                </p:cNvPr>
                <p:cNvSpPr/>
                <p:nvPr/>
              </p:nvSpPr>
              <p:spPr>
                <a:xfrm>
                  <a:off x="8898169" y="1073660"/>
                  <a:ext cx="50923" cy="47754"/>
                </a:xfrm>
                <a:prstGeom prst="ellipse">
                  <a:avLst/>
                </a:prstGeom>
                <a:noFill/>
                <a:ln w="381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i="1"/>
                </a:p>
              </p:txBody>
            </p:sp>
            <p:sp>
              <p:nvSpPr>
                <p:cNvPr id="205" name="Ellipse 204">
                  <a:extLst>
                    <a:ext uri="{FF2B5EF4-FFF2-40B4-BE49-F238E27FC236}">
                      <a16:creationId xmlns:a16="http://schemas.microsoft.com/office/drawing/2014/main" id="{989741CF-4D36-FBC0-4A5B-F8E631600BD6}"/>
                    </a:ext>
                  </a:extLst>
                </p:cNvPr>
                <p:cNvSpPr/>
                <p:nvPr/>
              </p:nvSpPr>
              <p:spPr>
                <a:xfrm>
                  <a:off x="8576615" y="1586797"/>
                  <a:ext cx="50923" cy="47754"/>
                </a:xfrm>
                <a:prstGeom prst="ellipse">
                  <a:avLst/>
                </a:prstGeom>
                <a:noFill/>
                <a:ln w="381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i="1"/>
                </a:p>
              </p:txBody>
            </p:sp>
            <p:sp>
              <p:nvSpPr>
                <p:cNvPr id="206" name="Ellipse 205">
                  <a:extLst>
                    <a:ext uri="{FF2B5EF4-FFF2-40B4-BE49-F238E27FC236}">
                      <a16:creationId xmlns:a16="http://schemas.microsoft.com/office/drawing/2014/main" id="{48153265-CA2C-B8AB-7E63-771277DBFE95}"/>
                    </a:ext>
                  </a:extLst>
                </p:cNvPr>
                <p:cNvSpPr/>
                <p:nvPr/>
              </p:nvSpPr>
              <p:spPr>
                <a:xfrm>
                  <a:off x="8188148" y="1787763"/>
                  <a:ext cx="50923" cy="47754"/>
                </a:xfrm>
                <a:prstGeom prst="ellipse">
                  <a:avLst/>
                </a:prstGeom>
                <a:noFill/>
                <a:ln w="38100">
                  <a:solidFill>
                    <a:schemeClr val="bg2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i="1"/>
                </a:p>
              </p:txBody>
            </p:sp>
          </p:grpSp>
        </p:grpSp>
        <p:sp>
          <p:nvSpPr>
            <p:cNvPr id="55" name="Ellipse 54">
              <a:extLst>
                <a:ext uri="{FF2B5EF4-FFF2-40B4-BE49-F238E27FC236}">
                  <a16:creationId xmlns:a16="http://schemas.microsoft.com/office/drawing/2014/main" id="{1F4E0820-5DB9-CA75-8970-0B1349DF8300}"/>
                </a:ext>
              </a:extLst>
            </p:cNvPr>
            <p:cNvSpPr/>
            <p:nvPr/>
          </p:nvSpPr>
          <p:spPr>
            <a:xfrm>
              <a:off x="6042273" y="5127854"/>
              <a:ext cx="120342" cy="120342"/>
            </a:xfrm>
            <a:prstGeom prst="ellipse">
              <a:avLst/>
            </a:prstGeom>
            <a:gradFill flip="none" rotWithShape="1">
              <a:gsLst>
                <a:gs pos="84000">
                  <a:schemeClr val="accent4">
                    <a:lumMod val="64000"/>
                  </a:schemeClr>
                </a:gs>
                <a:gs pos="0">
                  <a:schemeClr val="accent4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i="1"/>
            </a:p>
          </p:txBody>
        </p:sp>
        <p:sp>
          <p:nvSpPr>
            <p:cNvPr id="56" name="Ellipse 55">
              <a:extLst>
                <a:ext uri="{FF2B5EF4-FFF2-40B4-BE49-F238E27FC236}">
                  <a16:creationId xmlns:a16="http://schemas.microsoft.com/office/drawing/2014/main" id="{F0CA48AE-7F19-F101-708F-B101AB6091B3}"/>
                </a:ext>
              </a:extLst>
            </p:cNvPr>
            <p:cNvSpPr/>
            <p:nvPr/>
          </p:nvSpPr>
          <p:spPr>
            <a:xfrm>
              <a:off x="6317824" y="5426275"/>
              <a:ext cx="120342" cy="120342"/>
            </a:xfrm>
            <a:prstGeom prst="ellipse">
              <a:avLst/>
            </a:prstGeom>
            <a:gradFill flip="none" rotWithShape="1">
              <a:gsLst>
                <a:gs pos="84000">
                  <a:schemeClr val="accent4">
                    <a:lumMod val="64000"/>
                  </a:schemeClr>
                </a:gs>
                <a:gs pos="0">
                  <a:schemeClr val="accent4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i="1"/>
            </a:p>
          </p:txBody>
        </p:sp>
      </p:grpSp>
      <p:grpSp>
        <p:nvGrpSpPr>
          <p:cNvPr id="62" name="Groupe 61">
            <a:extLst>
              <a:ext uri="{FF2B5EF4-FFF2-40B4-BE49-F238E27FC236}">
                <a16:creationId xmlns:a16="http://schemas.microsoft.com/office/drawing/2014/main" id="{EC76C2E7-CA86-BB1F-9F2D-0056ABD37CF3}"/>
              </a:ext>
            </a:extLst>
          </p:cNvPr>
          <p:cNvGrpSpPr/>
          <p:nvPr/>
        </p:nvGrpSpPr>
        <p:grpSpPr>
          <a:xfrm>
            <a:off x="6279162" y="4945068"/>
            <a:ext cx="1243568" cy="1720783"/>
            <a:chOff x="3113702" y="2074711"/>
            <a:chExt cx="1243568" cy="1720783"/>
          </a:xfrm>
        </p:grpSpPr>
        <p:sp>
          <p:nvSpPr>
            <p:cNvPr id="63" name="ZoneTexte 62">
              <a:extLst>
                <a:ext uri="{FF2B5EF4-FFF2-40B4-BE49-F238E27FC236}">
                  <a16:creationId xmlns:a16="http://schemas.microsoft.com/office/drawing/2014/main" id="{8B927E1F-F026-5C15-A05A-9BBD1F368A59}"/>
                </a:ext>
              </a:extLst>
            </p:cNvPr>
            <p:cNvSpPr txBox="1"/>
            <p:nvPr/>
          </p:nvSpPr>
          <p:spPr>
            <a:xfrm>
              <a:off x="3113702" y="3272274"/>
              <a:ext cx="124356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400" i="1" dirty="0" err="1">
                  <a:solidFill>
                    <a:srgbClr val="0425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Brownian</a:t>
              </a:r>
              <a:r>
                <a:rPr lang="fr-FR" sz="1400" i="1" dirty="0">
                  <a:solidFill>
                    <a:srgbClr val="04253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coagulation</a:t>
              </a:r>
            </a:p>
          </p:txBody>
        </p:sp>
        <p:grpSp>
          <p:nvGrpSpPr>
            <p:cNvPr id="128" name="Groupe 127">
              <a:extLst>
                <a:ext uri="{FF2B5EF4-FFF2-40B4-BE49-F238E27FC236}">
                  <a16:creationId xmlns:a16="http://schemas.microsoft.com/office/drawing/2014/main" id="{E70E57CD-EB38-EA6A-83AC-05CDC29BA8B2}"/>
                </a:ext>
              </a:extLst>
            </p:cNvPr>
            <p:cNvGrpSpPr/>
            <p:nvPr/>
          </p:nvGrpSpPr>
          <p:grpSpPr>
            <a:xfrm>
              <a:off x="3176076" y="2074711"/>
              <a:ext cx="1118820" cy="1094256"/>
              <a:chOff x="5982336" y="2784474"/>
              <a:chExt cx="1243568" cy="1243568"/>
            </a:xfrm>
          </p:grpSpPr>
          <p:sp>
            <p:nvSpPr>
              <p:cNvPr id="129" name="Ellipse 128">
                <a:extLst>
                  <a:ext uri="{FF2B5EF4-FFF2-40B4-BE49-F238E27FC236}">
                    <a16:creationId xmlns:a16="http://schemas.microsoft.com/office/drawing/2014/main" id="{170F0298-0F24-0C50-AA47-0DE20859BFCF}"/>
                  </a:ext>
                </a:extLst>
              </p:cNvPr>
              <p:cNvSpPr/>
              <p:nvPr/>
            </p:nvSpPr>
            <p:spPr>
              <a:xfrm>
                <a:off x="6094915" y="3435060"/>
                <a:ext cx="204786" cy="202376"/>
              </a:xfrm>
              <a:prstGeom prst="ellipse">
                <a:avLst/>
              </a:prstGeom>
              <a:gradFill flip="none" rotWithShape="1">
                <a:gsLst>
                  <a:gs pos="84000">
                    <a:schemeClr val="accent4">
                      <a:lumMod val="64000"/>
                    </a:schemeClr>
                  </a:gs>
                  <a:gs pos="0">
                    <a:schemeClr val="accent4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i="1"/>
              </a:p>
            </p:txBody>
          </p:sp>
          <p:cxnSp>
            <p:nvCxnSpPr>
              <p:cNvPr id="130" name="Connecteur droit avec flèche 129">
                <a:extLst>
                  <a:ext uri="{FF2B5EF4-FFF2-40B4-BE49-F238E27FC236}">
                    <a16:creationId xmlns:a16="http://schemas.microsoft.com/office/drawing/2014/main" id="{E73E99C9-6715-92BB-791F-157E91BD81A3}"/>
                  </a:ext>
                </a:extLst>
              </p:cNvPr>
              <p:cNvCxnSpPr/>
              <p:nvPr/>
            </p:nvCxnSpPr>
            <p:spPr>
              <a:xfrm>
                <a:off x="6374597" y="3536247"/>
                <a:ext cx="385548" cy="0"/>
              </a:xfrm>
              <a:prstGeom prst="straightConnector1">
                <a:avLst/>
              </a:prstGeom>
              <a:ln w="28575">
                <a:solidFill>
                  <a:schemeClr val="bg2">
                    <a:lumMod val="5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1" name="Arc 130">
                <a:extLst>
                  <a:ext uri="{FF2B5EF4-FFF2-40B4-BE49-F238E27FC236}">
                    <a16:creationId xmlns:a16="http://schemas.microsoft.com/office/drawing/2014/main" id="{67EC27EA-D8A7-1290-F8D8-44EFB9A4407A}"/>
                  </a:ext>
                </a:extLst>
              </p:cNvPr>
              <p:cNvSpPr/>
              <p:nvPr/>
            </p:nvSpPr>
            <p:spPr>
              <a:xfrm rot="10800000">
                <a:off x="6337101" y="3079651"/>
                <a:ext cx="521598" cy="456596"/>
              </a:xfrm>
              <a:prstGeom prst="arc">
                <a:avLst/>
              </a:prstGeom>
              <a:noFill/>
              <a:ln w="28575">
                <a:solidFill>
                  <a:schemeClr val="bg2">
                    <a:lumMod val="5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fr-FR" i="1"/>
              </a:p>
            </p:txBody>
          </p:sp>
          <p:sp>
            <p:nvSpPr>
              <p:cNvPr id="132" name="Ellipse 131">
                <a:extLst>
                  <a:ext uri="{FF2B5EF4-FFF2-40B4-BE49-F238E27FC236}">
                    <a16:creationId xmlns:a16="http://schemas.microsoft.com/office/drawing/2014/main" id="{E9362178-629C-7D3B-3B0B-40350D89CC0F}"/>
                  </a:ext>
                </a:extLst>
              </p:cNvPr>
              <p:cNvSpPr/>
              <p:nvPr/>
            </p:nvSpPr>
            <p:spPr>
              <a:xfrm>
                <a:off x="5982336" y="2784474"/>
                <a:ext cx="1243568" cy="1243568"/>
              </a:xfrm>
              <a:prstGeom prst="ellipse">
                <a:avLst/>
              </a:prstGeom>
              <a:noFill/>
              <a:ln w="57150">
                <a:solidFill>
                  <a:srgbClr val="04253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i="1"/>
              </a:p>
            </p:txBody>
          </p:sp>
          <p:sp>
            <p:nvSpPr>
              <p:cNvPr id="133" name="Ellipse 132">
                <a:extLst>
                  <a:ext uri="{FF2B5EF4-FFF2-40B4-BE49-F238E27FC236}">
                    <a16:creationId xmlns:a16="http://schemas.microsoft.com/office/drawing/2014/main" id="{C25B557C-8044-94E7-FE22-C18B133E8A91}"/>
                  </a:ext>
                </a:extLst>
              </p:cNvPr>
              <p:cNvSpPr/>
              <p:nvPr/>
            </p:nvSpPr>
            <p:spPr>
              <a:xfrm>
                <a:off x="6216581" y="3017481"/>
                <a:ext cx="204786" cy="202376"/>
              </a:xfrm>
              <a:prstGeom prst="ellipse">
                <a:avLst/>
              </a:prstGeom>
              <a:gradFill flip="none" rotWithShape="1">
                <a:gsLst>
                  <a:gs pos="84000">
                    <a:schemeClr val="accent4">
                      <a:lumMod val="64000"/>
                    </a:schemeClr>
                  </a:gs>
                  <a:gs pos="0">
                    <a:schemeClr val="accent4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i="1"/>
              </a:p>
            </p:txBody>
          </p:sp>
          <p:sp>
            <p:nvSpPr>
              <p:cNvPr id="134" name="Ellipse 133">
                <a:extLst>
                  <a:ext uri="{FF2B5EF4-FFF2-40B4-BE49-F238E27FC236}">
                    <a16:creationId xmlns:a16="http://schemas.microsoft.com/office/drawing/2014/main" id="{D9E4AEE4-406E-B4DD-78A6-63906A917FE7}"/>
                  </a:ext>
                </a:extLst>
              </p:cNvPr>
              <p:cNvSpPr/>
              <p:nvPr/>
            </p:nvSpPr>
            <p:spPr>
              <a:xfrm>
                <a:off x="6912165" y="3312833"/>
                <a:ext cx="204786" cy="202376"/>
              </a:xfrm>
              <a:prstGeom prst="ellipse">
                <a:avLst/>
              </a:prstGeom>
              <a:gradFill flip="none" rotWithShape="1">
                <a:gsLst>
                  <a:gs pos="84000">
                    <a:schemeClr val="accent4">
                      <a:lumMod val="64000"/>
                    </a:schemeClr>
                  </a:gs>
                  <a:gs pos="0">
                    <a:schemeClr val="accent4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i="1"/>
              </a:p>
            </p:txBody>
          </p:sp>
          <p:sp>
            <p:nvSpPr>
              <p:cNvPr id="135" name="Ellipse 134">
                <a:extLst>
                  <a:ext uri="{FF2B5EF4-FFF2-40B4-BE49-F238E27FC236}">
                    <a16:creationId xmlns:a16="http://schemas.microsoft.com/office/drawing/2014/main" id="{E0BA0E5B-B768-3CC0-E0B6-BF14BEDF9FDE}"/>
                  </a:ext>
                </a:extLst>
              </p:cNvPr>
              <p:cNvSpPr/>
              <p:nvPr/>
            </p:nvSpPr>
            <p:spPr>
              <a:xfrm>
                <a:off x="6821640" y="3479251"/>
                <a:ext cx="204786" cy="202376"/>
              </a:xfrm>
              <a:prstGeom prst="ellipse">
                <a:avLst/>
              </a:prstGeom>
              <a:gradFill flip="none" rotWithShape="1">
                <a:gsLst>
                  <a:gs pos="84000">
                    <a:schemeClr val="accent4">
                      <a:lumMod val="64000"/>
                    </a:schemeClr>
                  </a:gs>
                  <a:gs pos="0">
                    <a:schemeClr val="accent4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i="1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277514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F6B95A29-C30E-FC5B-975F-9B27B6486D0D}"/>
              </a:ext>
            </a:extLst>
          </p:cNvPr>
          <p:cNvSpPr txBox="1"/>
          <p:nvPr/>
        </p:nvSpPr>
        <p:spPr bwMode="auto">
          <a:xfrm>
            <a:off x="7759817" y="1719775"/>
            <a:ext cx="4432183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b="1" dirty="0">
                <a:solidFill>
                  <a:srgbClr val="2A322E"/>
                </a:solidFill>
                <a:latin typeface="Times New Roman"/>
                <a:cs typeface="Times New Roman"/>
              </a:rPr>
              <a:t>Reference simulations:</a:t>
            </a:r>
            <a:endParaRPr dirty="0"/>
          </a:p>
          <a:p>
            <a:pPr marL="285750" indent="-285750">
              <a:buFont typeface="Arial"/>
              <a:buChar char="•"/>
              <a:defRPr/>
            </a:pPr>
            <a:endParaRPr sz="1600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“Gas </a:t>
            </a:r>
            <a:r>
              <a:rPr lang="fr-FR" sz="1600" b="1" dirty="0" err="1">
                <a:solidFill>
                  <a:srgbClr val="2A322E"/>
                </a:solidFill>
                <a:latin typeface="Times New Roman"/>
                <a:cs typeface="Times New Roman"/>
              </a:rPr>
              <a:t>only</a:t>
            </a: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”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– No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haze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. The radiative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transfer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accounts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for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gasous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CH</a:t>
            </a:r>
            <a:r>
              <a:rPr lang="fr-FR" sz="1600" baseline="-25000" dirty="0">
                <a:solidFill>
                  <a:srgbClr val="2A322E"/>
                </a:solidFill>
                <a:latin typeface="Times New Roman"/>
                <a:cs typeface="Times New Roman"/>
              </a:rPr>
              <a:t>4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, C</a:t>
            </a:r>
            <a:r>
              <a:rPr lang="fr-FR" sz="1600" baseline="-25000" dirty="0">
                <a:solidFill>
                  <a:srgbClr val="2A322E"/>
                </a:solidFill>
                <a:latin typeface="Times New Roman"/>
                <a:cs typeface="Times New Roman"/>
              </a:rPr>
              <a:t>2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H</a:t>
            </a:r>
            <a:r>
              <a:rPr lang="fr-FR" sz="1600" baseline="-25000" dirty="0">
                <a:solidFill>
                  <a:srgbClr val="2A322E"/>
                </a:solidFill>
                <a:latin typeface="Times New Roman"/>
                <a:cs typeface="Times New Roman"/>
              </a:rPr>
              <a:t>2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, CO, and HCN.</a:t>
            </a:r>
          </a:p>
          <a:p>
            <a:pPr marL="285750" indent="-285750">
              <a:buFont typeface="Arial"/>
              <a:buChar char="•"/>
              <a:defRPr/>
            </a:pPr>
            <a:endParaRPr lang="fr-FR" sz="1600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“</a:t>
            </a:r>
            <a:r>
              <a:rPr lang="fr-FR" sz="1600" b="1" dirty="0" err="1">
                <a:solidFill>
                  <a:srgbClr val="2A322E"/>
                </a:solidFill>
                <a:latin typeface="Times New Roman"/>
                <a:cs typeface="Times New Roman"/>
              </a:rPr>
              <a:t>Photochemical</a:t>
            </a: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>
                <a:solidFill>
                  <a:srgbClr val="2A322E"/>
                </a:solidFill>
                <a:latin typeface="Times New Roman"/>
                <a:cs typeface="Times New Roman"/>
              </a:rPr>
              <a:t>haze</a:t>
            </a: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”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– Production of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photochemical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haze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(Titan-like).</a:t>
            </a:r>
          </a:p>
          <a:p>
            <a:pPr marL="285750" indent="-285750">
              <a:buFont typeface="Arial"/>
              <a:buChar char="•"/>
              <a:defRPr/>
            </a:pPr>
            <a:endParaRPr lang="fr-FR" sz="1600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“Icy </a:t>
            </a:r>
            <a:r>
              <a:rPr lang="fr-FR" sz="1600" b="1" dirty="0" err="1">
                <a:solidFill>
                  <a:srgbClr val="2A322E"/>
                </a:solidFill>
                <a:latin typeface="Times New Roman"/>
                <a:cs typeface="Times New Roman"/>
              </a:rPr>
              <a:t>haze</a:t>
            </a: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” 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–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Photochemical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haze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and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icy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haze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,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assuming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the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optical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properties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of pure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ices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.</a:t>
            </a:r>
          </a:p>
          <a:p>
            <a:pPr marL="285750" indent="-285750">
              <a:buFont typeface="Arial"/>
              <a:buChar char="•"/>
              <a:defRPr/>
            </a:pPr>
            <a:endParaRPr lang="fr-FR" sz="1600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“Mixture 3:3:3:1/ 5:1:1:3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” –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Photochemical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and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icy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haze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. Optical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properties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for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tholins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, and for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different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tholin:C</a:t>
            </a:r>
            <a:r>
              <a:rPr lang="fr-FR" sz="1600" baseline="-25000" dirty="0">
                <a:solidFill>
                  <a:srgbClr val="2A322E"/>
                </a:solidFill>
                <a:latin typeface="Times New Roman"/>
                <a:cs typeface="Times New Roman"/>
              </a:rPr>
              <a:t>4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H</a:t>
            </a:r>
            <a:r>
              <a:rPr lang="fr-FR" sz="1600" baseline="-25000" dirty="0">
                <a:solidFill>
                  <a:srgbClr val="2A322E"/>
                </a:solidFill>
                <a:latin typeface="Times New Roman"/>
                <a:cs typeface="Times New Roman"/>
              </a:rPr>
              <a:t>2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:C</a:t>
            </a:r>
            <a:r>
              <a:rPr lang="fr-FR" sz="1600" baseline="-25000" dirty="0">
                <a:solidFill>
                  <a:srgbClr val="2A322E"/>
                </a:solidFill>
                <a:latin typeface="Times New Roman"/>
                <a:cs typeface="Times New Roman"/>
              </a:rPr>
              <a:t>6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H</a:t>
            </a:r>
            <a:r>
              <a:rPr lang="fr-FR" sz="1600" baseline="-25000" dirty="0">
                <a:solidFill>
                  <a:srgbClr val="2A322E"/>
                </a:solidFill>
                <a:latin typeface="Times New Roman"/>
                <a:cs typeface="Times New Roman"/>
              </a:rPr>
              <a:t>6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:HCN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mixing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ratios: </a:t>
            </a: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3:3:3:1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(Bertrand et al., 2025) / </a:t>
            </a: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5:1:1:3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(Best agreement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with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the observations).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BA4A4F2-C1CB-81FC-EFF4-C636290CFBCF}"/>
              </a:ext>
            </a:extLst>
          </p:cNvPr>
          <p:cNvSpPr txBox="1"/>
          <p:nvPr/>
        </p:nvSpPr>
        <p:spPr>
          <a:xfrm>
            <a:off x="0" y="259037"/>
            <a:ext cx="121920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Impact of the </a:t>
            </a:r>
            <a:r>
              <a:rPr lang="fr-FR" sz="2400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haze</a:t>
            </a:r>
            <a:r>
              <a:rPr lang="fr-FR" sz="24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fr-FR" sz="2400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Pluto’s</a:t>
            </a:r>
            <a:r>
              <a:rPr lang="fr-FR" sz="24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atmospheric</a:t>
            </a:r>
            <a:r>
              <a:rPr lang="fr-FR" sz="24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structure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433B4F8A-207C-F7A1-E12C-D038133C1549}"/>
              </a:ext>
            </a:extLst>
          </p:cNvPr>
          <p:cNvGrpSpPr/>
          <p:nvPr/>
        </p:nvGrpSpPr>
        <p:grpSpPr>
          <a:xfrm>
            <a:off x="79139" y="1292550"/>
            <a:ext cx="7680678" cy="4917102"/>
            <a:chOff x="339198" y="1250605"/>
            <a:chExt cx="7680678" cy="4917102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254A20A7-E19A-664B-10FB-1AD7F500E040}"/>
                </a:ext>
              </a:extLst>
            </p:cNvPr>
            <p:cNvSpPr/>
            <p:nvPr/>
          </p:nvSpPr>
          <p:spPr>
            <a:xfrm>
              <a:off x="339198" y="1250605"/>
              <a:ext cx="7680678" cy="4917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115CFBFA-19F9-5223-7C21-1A86D38F8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8" r="4058"/>
            <a:stretch>
              <a:fillRect/>
            </a:stretch>
          </p:blipFill>
          <p:spPr>
            <a:xfrm>
              <a:off x="339198" y="1250605"/>
              <a:ext cx="7680678" cy="491710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354430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oneTexte 5">
            <a:extLst>
              <a:ext uri="{FF2B5EF4-FFF2-40B4-BE49-F238E27FC236}">
                <a16:creationId xmlns:a16="http://schemas.microsoft.com/office/drawing/2014/main" id="{134AB64B-E1AD-64EC-F6B4-83A9EFAAF192}"/>
              </a:ext>
            </a:extLst>
          </p:cNvPr>
          <p:cNvSpPr txBox="1"/>
          <p:nvPr/>
        </p:nvSpPr>
        <p:spPr bwMode="auto">
          <a:xfrm>
            <a:off x="7759817" y="1388916"/>
            <a:ext cx="4432183" cy="47243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UV </a:t>
            </a:r>
            <a:r>
              <a:rPr lang="fr-FR" sz="1600" b="1" dirty="0" err="1">
                <a:solidFill>
                  <a:srgbClr val="2A322E"/>
                </a:solidFill>
                <a:latin typeface="Times New Roman"/>
                <a:cs typeface="Times New Roman"/>
              </a:rPr>
              <a:t>opacity</a:t>
            </a: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 &amp; </a:t>
            </a:r>
            <a:r>
              <a:rPr lang="fr-FR" sz="1600" b="1" dirty="0" err="1">
                <a:solidFill>
                  <a:srgbClr val="2A322E"/>
                </a:solidFill>
                <a:latin typeface="Times New Roman"/>
                <a:cs typeface="Times New Roman"/>
              </a:rPr>
              <a:t>temperature</a:t>
            </a: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 profiles </a:t>
            </a:r>
            <a:r>
              <a:rPr lang="fr-FR" sz="1600" b="1" dirty="0" err="1">
                <a:solidFill>
                  <a:srgbClr val="2A322E"/>
                </a:solidFill>
                <a:latin typeface="Times New Roman"/>
                <a:cs typeface="Times New Roman"/>
              </a:rPr>
              <a:t>observed</a:t>
            </a: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 by New Horizons in 2015</a:t>
            </a:r>
          </a:p>
          <a:p>
            <a:pPr algn="ctr">
              <a:defRPr/>
            </a:pPr>
            <a:endParaRPr lang="fr-FR" sz="1600" b="1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Gas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opacity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in the UV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is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negligible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compared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to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that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of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hazes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fr-FR" sz="1600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“</a:t>
            </a:r>
            <a:r>
              <a:rPr lang="fr-FR" sz="1600" b="1" dirty="0" err="1">
                <a:solidFill>
                  <a:srgbClr val="2A322E"/>
                </a:solidFill>
                <a:latin typeface="Times New Roman"/>
                <a:cs typeface="Times New Roman"/>
              </a:rPr>
              <a:t>Photochemical</a:t>
            </a: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b="1" dirty="0" err="1">
                <a:solidFill>
                  <a:srgbClr val="2A322E"/>
                </a:solidFill>
                <a:latin typeface="Times New Roman"/>
                <a:cs typeface="Times New Roman"/>
              </a:rPr>
              <a:t>haze</a:t>
            </a: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”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overestimates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both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the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observed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UV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opacity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and the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temperature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.</a:t>
            </a:r>
          </a:p>
          <a:p>
            <a:pPr marL="285750" indent="-285750">
              <a:buFont typeface="Arial"/>
              <a:buChar char="•"/>
              <a:defRPr/>
            </a:pPr>
            <a:endParaRPr lang="fr-FR" sz="1600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“Icy </a:t>
            </a:r>
            <a:r>
              <a:rPr lang="fr-FR" sz="1600" b="1" dirty="0" err="1">
                <a:solidFill>
                  <a:srgbClr val="2A322E"/>
                </a:solidFill>
                <a:latin typeface="Times New Roman"/>
                <a:cs typeface="Times New Roman"/>
              </a:rPr>
              <a:t>haze</a:t>
            </a: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”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underestimates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both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the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observed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UV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opacity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and the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temperature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.</a:t>
            </a:r>
          </a:p>
          <a:p>
            <a:pPr marL="285750" indent="-285750">
              <a:buFont typeface="Arial"/>
              <a:buChar char="•"/>
              <a:defRPr/>
            </a:pPr>
            <a:endParaRPr lang="fr-FR" sz="1600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fr-FR" sz="1600" b="1" dirty="0">
                <a:solidFill>
                  <a:srgbClr val="2A322E"/>
                </a:solidFill>
                <a:latin typeface="Times New Roman"/>
                <a:cs typeface="Times New Roman"/>
              </a:rPr>
              <a:t>“Mixtures”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successfully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reproduce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both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the trend and the magnitude of the UV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opacity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observed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,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along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with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</a:t>
            </a:r>
            <a:r>
              <a:rPr lang="fr-FR" sz="1600" dirty="0" err="1">
                <a:solidFill>
                  <a:srgbClr val="2A322E"/>
                </a:solidFill>
                <a:latin typeface="Times New Roman"/>
                <a:cs typeface="Times New Roman"/>
              </a:rPr>
              <a:t>Pluto’s</a:t>
            </a:r>
            <a:r>
              <a:rPr lang="fr-FR" sz="1600" dirty="0">
                <a:solidFill>
                  <a:srgbClr val="2A322E"/>
                </a:solidFill>
                <a:latin typeface="Times New Roman"/>
                <a:cs typeface="Times New Roman"/>
              </a:rPr>
              <a:t> thermal profile.</a:t>
            </a:r>
          </a:p>
          <a:p>
            <a:pPr marL="285750" indent="-285750">
              <a:buFont typeface="Arial"/>
              <a:buChar char="•"/>
              <a:defRPr/>
            </a:pPr>
            <a:endParaRPr lang="fr-FR" sz="1600" dirty="0">
              <a:solidFill>
                <a:srgbClr val="2A322E"/>
              </a:solidFill>
              <a:latin typeface="Times New Roman"/>
              <a:cs typeface="Times New Roman"/>
            </a:endParaRPr>
          </a:p>
          <a:p>
            <a:pPr algn="ctr">
              <a:defRPr/>
            </a:pPr>
            <a:r>
              <a:rPr lang="fr-FR" sz="1500" dirty="0" err="1">
                <a:solidFill>
                  <a:srgbClr val="FF0000"/>
                </a:solidFill>
                <a:latin typeface="Times New Roman"/>
                <a:cs typeface="Times New Roman"/>
              </a:rPr>
              <a:t>Suggests</a:t>
            </a:r>
            <a:r>
              <a:rPr lang="fr-FR" sz="1500" dirty="0">
                <a:solidFill>
                  <a:srgbClr val="FF0000"/>
                </a:solidFill>
                <a:latin typeface="Times New Roman"/>
                <a:cs typeface="Times New Roman"/>
              </a:rPr>
              <a:t> a mixture of </a:t>
            </a:r>
            <a:r>
              <a:rPr lang="fr-FR" sz="1500" dirty="0" err="1">
                <a:solidFill>
                  <a:srgbClr val="FF0000"/>
                </a:solidFill>
                <a:latin typeface="Times New Roman"/>
                <a:cs typeface="Times New Roman"/>
              </a:rPr>
              <a:t>photochemical</a:t>
            </a:r>
            <a:r>
              <a:rPr lang="fr-FR" sz="1500" dirty="0">
                <a:solidFill>
                  <a:srgbClr val="FF0000"/>
                </a:solidFill>
                <a:latin typeface="Times New Roman"/>
                <a:cs typeface="Times New Roman"/>
              </a:rPr>
              <a:t> </a:t>
            </a:r>
            <a:r>
              <a:rPr lang="fr-FR" sz="1500" dirty="0" err="1">
                <a:solidFill>
                  <a:srgbClr val="FF0000"/>
                </a:solidFill>
                <a:latin typeface="Times New Roman"/>
                <a:cs typeface="Times New Roman"/>
              </a:rPr>
              <a:t>aerosols</a:t>
            </a:r>
            <a:r>
              <a:rPr lang="fr-FR" sz="1500" dirty="0">
                <a:solidFill>
                  <a:srgbClr val="FF0000"/>
                </a:solidFill>
                <a:latin typeface="Times New Roman"/>
                <a:cs typeface="Times New Roman"/>
              </a:rPr>
              <a:t> and </a:t>
            </a:r>
            <a:r>
              <a:rPr lang="fr-FR" sz="1500" dirty="0" err="1">
                <a:solidFill>
                  <a:srgbClr val="FF0000"/>
                </a:solidFill>
                <a:latin typeface="Times New Roman"/>
                <a:cs typeface="Times New Roman"/>
              </a:rPr>
              <a:t>ices</a:t>
            </a:r>
            <a:r>
              <a:rPr lang="fr-FR" sz="1500" dirty="0">
                <a:solidFill>
                  <a:srgbClr val="FF0000"/>
                </a:solidFill>
                <a:latin typeface="Times New Roman"/>
                <a:cs typeface="Times New Roman"/>
              </a:rPr>
              <a:t>: the </a:t>
            </a:r>
            <a:r>
              <a:rPr lang="fr-FR" sz="1500" dirty="0" err="1">
                <a:solidFill>
                  <a:srgbClr val="FF0000"/>
                </a:solidFill>
                <a:latin typeface="Times New Roman"/>
                <a:cs typeface="Times New Roman"/>
              </a:rPr>
              <a:t>tholin</a:t>
            </a:r>
            <a:r>
              <a:rPr lang="fr-FR" sz="1500" dirty="0">
                <a:solidFill>
                  <a:srgbClr val="FF0000"/>
                </a:solidFill>
                <a:latin typeface="Times New Roman"/>
                <a:cs typeface="Times New Roman"/>
              </a:rPr>
              <a:t> component has a </a:t>
            </a:r>
            <a:r>
              <a:rPr lang="fr-FR" sz="1500" dirty="0" err="1">
                <a:solidFill>
                  <a:srgbClr val="FF0000"/>
                </a:solidFill>
                <a:latin typeface="Times New Roman"/>
                <a:cs typeface="Times New Roman"/>
              </a:rPr>
              <a:t>strong</a:t>
            </a:r>
            <a:r>
              <a:rPr lang="fr-FR" sz="1500" dirty="0">
                <a:solidFill>
                  <a:srgbClr val="FF0000"/>
                </a:solidFill>
                <a:latin typeface="Times New Roman"/>
                <a:cs typeface="Times New Roman"/>
              </a:rPr>
              <a:t> influence on the absorption </a:t>
            </a:r>
            <a:r>
              <a:rPr lang="fr-FR" sz="1500" dirty="0" err="1">
                <a:solidFill>
                  <a:srgbClr val="FF0000"/>
                </a:solidFill>
                <a:latin typeface="Times New Roman"/>
                <a:cs typeface="Times New Roman"/>
              </a:rPr>
              <a:t>properties</a:t>
            </a:r>
            <a:r>
              <a:rPr lang="fr-FR" sz="1500" dirty="0">
                <a:solidFill>
                  <a:srgbClr val="FF0000"/>
                </a:solidFill>
                <a:latin typeface="Times New Roman"/>
                <a:cs typeface="Times New Roman"/>
              </a:rPr>
              <a:t> and composition of the </a:t>
            </a:r>
            <a:r>
              <a:rPr lang="fr-FR" sz="1500" dirty="0" err="1">
                <a:solidFill>
                  <a:srgbClr val="FF0000"/>
                </a:solidFill>
                <a:latin typeface="Times New Roman"/>
                <a:cs typeface="Times New Roman"/>
              </a:rPr>
              <a:t>haze</a:t>
            </a:r>
            <a:r>
              <a:rPr lang="fr-FR" sz="1500" dirty="0">
                <a:solidFill>
                  <a:srgbClr val="FF0000"/>
                </a:solidFill>
                <a:latin typeface="Times New Roman"/>
                <a:cs typeface="Times New Roman"/>
              </a:rPr>
              <a:t>.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DA6E377A-C229-823A-C2F0-9B7D1081277A}"/>
              </a:ext>
            </a:extLst>
          </p:cNvPr>
          <p:cNvGrpSpPr/>
          <p:nvPr/>
        </p:nvGrpSpPr>
        <p:grpSpPr>
          <a:xfrm>
            <a:off x="79139" y="1292550"/>
            <a:ext cx="7680678" cy="4917102"/>
            <a:chOff x="339198" y="1250605"/>
            <a:chExt cx="7680678" cy="491710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74C9A752-157E-5DE1-CE87-A78189178526}"/>
                </a:ext>
              </a:extLst>
            </p:cNvPr>
            <p:cNvSpPr/>
            <p:nvPr/>
          </p:nvSpPr>
          <p:spPr>
            <a:xfrm>
              <a:off x="339198" y="1250605"/>
              <a:ext cx="7680678" cy="49171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id="{678A4931-2C63-A41C-F0D2-51F3758635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8" r="4058"/>
            <a:stretch>
              <a:fillRect/>
            </a:stretch>
          </p:blipFill>
          <p:spPr>
            <a:xfrm>
              <a:off x="339198" y="1250605"/>
              <a:ext cx="7680678" cy="4917102"/>
            </a:xfrm>
            <a:prstGeom prst="rect">
              <a:avLst/>
            </a:prstGeom>
          </p:spPr>
        </p:pic>
      </p:grpSp>
      <p:sp>
        <p:nvSpPr>
          <p:cNvPr id="4" name="ZoneTexte 3">
            <a:extLst>
              <a:ext uri="{FF2B5EF4-FFF2-40B4-BE49-F238E27FC236}">
                <a16:creationId xmlns:a16="http://schemas.microsoft.com/office/drawing/2014/main" id="{82D7FCAE-0AFF-6231-C319-D726B3B40C7F}"/>
              </a:ext>
            </a:extLst>
          </p:cNvPr>
          <p:cNvSpPr txBox="1"/>
          <p:nvPr/>
        </p:nvSpPr>
        <p:spPr>
          <a:xfrm>
            <a:off x="0" y="259037"/>
            <a:ext cx="12192000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24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Impact of the </a:t>
            </a:r>
            <a:r>
              <a:rPr lang="fr-FR" sz="2400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haze</a:t>
            </a:r>
            <a:r>
              <a:rPr lang="fr-FR" sz="24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on </a:t>
            </a:r>
            <a:r>
              <a:rPr lang="fr-FR" sz="2400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Pluto’s</a:t>
            </a:r>
            <a:r>
              <a:rPr lang="fr-FR" sz="24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fr-FR" sz="2400" dirty="0" err="1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atmospheric</a:t>
            </a:r>
            <a:r>
              <a:rPr lang="fr-FR" sz="2400" dirty="0">
                <a:solidFill>
                  <a:srgbClr val="D8CBB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structure</a:t>
            </a:r>
          </a:p>
        </p:txBody>
      </p:sp>
    </p:spTree>
    <p:extLst>
      <p:ext uri="{BB962C8B-B14F-4D97-AF65-F5344CB8AC3E}">
        <p14:creationId xmlns:p14="http://schemas.microsoft.com/office/powerpoint/2010/main" val="416325989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8042</TotalTime>
  <Words>1858</Words>
  <Application>Microsoft Macintosh PowerPoint</Application>
  <PresentationFormat>Grand écran</PresentationFormat>
  <Paragraphs>246</Paragraphs>
  <Slides>25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0" baseType="lpstr">
      <vt:lpstr>Arial</vt:lpstr>
      <vt:lpstr>Calibri</vt:lpstr>
      <vt:lpstr>Courier New</vt:lpstr>
      <vt:lpstr>Times New Roman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Meeting SHERPAS</dc:title>
  <dc:creator>Bruno de Batz</dc:creator>
  <cp:lastModifiedBy>Bruno de Batz</cp:lastModifiedBy>
  <cp:revision>198</cp:revision>
  <dcterms:created xsi:type="dcterms:W3CDTF">2024-11-15T08:22:22Z</dcterms:created>
  <dcterms:modified xsi:type="dcterms:W3CDTF">2026-06-17T09:10:46Z</dcterms:modified>
</cp:coreProperties>
</file>