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1143000" y="685800"/>
            <a:ext cx="4572000" cy="3429000"/>
          </a:xfrm>
          <a:prstGeom prst="rect">
            <a:avLst/>
          </a:prstGeom>
        </p:spPr>
        <p:txBody>
          <a:bodyPr/>
          <a:lstStyle/>
          <a:p>
            <a:endParaRPr/>
          </a:p>
        </p:txBody>
      </p:sp>
      <p:sp>
        <p:nvSpPr>
          <p:cNvPr id="214" name="Shape 2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ience.nasa.gov/image-detail/amf-61883af6-98cf-4d1d-b68e-84db3b21248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rPr dirty="0"/>
              <a:t>A </a:t>
            </a:r>
            <a:r>
              <a:rPr dirty="0" err="1"/>
              <a:t>ajouter</a:t>
            </a:r>
            <a:r>
              <a:rPr dirty="0"/>
              <a:t> :</a:t>
            </a:r>
          </a:p>
          <a:p>
            <a:pPr marL="279400" indent="-279400">
              <a:buSzPct val="123000"/>
              <a:buChar char="-"/>
            </a:pPr>
            <a:r>
              <a:rPr dirty="0"/>
              <a:t>update PREM ~2008 ?</a:t>
            </a:r>
          </a:p>
          <a:p>
            <a:pPr marL="279400" indent="-279400">
              <a:buSzPct val="123000"/>
              <a:buChar char="-"/>
            </a:pPr>
            <a:r>
              <a:rPr dirty="0" err="1"/>
              <a:t>Badro</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Human power consumption ~20 TW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u="sng" dirty="0">
                <a:hlinkClick r:id="rId3"/>
              </a:rPr>
              <a:t>https://science.nasa.gov/image-detail/amf-61883af6-98cf-4d1d-b68e-84db3b21248c/</a:t>
            </a:r>
          </a:p>
          <a:p>
            <a:r>
              <a:rPr dirty="0"/>
              <a:t>Venus From Mariner 10</a:t>
            </a:r>
          </a:p>
          <a:p>
            <a:endParaRPr dirty="0"/>
          </a:p>
          <a:p>
            <a:r>
              <a:rPr dirty="0"/>
              <a:t>As it sped away from Venus, NASA's Mariner 10 spacecraft captured this seemingly peaceful view of a planet the size of Earth, wrapped in a dense, global cloud layer. But, contrary to its serene appearance, the clouded globe of Venus is a world of intense heat, crushing atmospheric pressure and clouds of corrosive acid. This image updates the original data using modern image processing software.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rPr dirty="0" err="1"/>
              <a:t>t_eta</a:t>
            </a:r>
            <a:r>
              <a:rPr dirty="0"/>
              <a:t> = 384018 years</a:t>
            </a:r>
          </a:p>
          <a:p>
            <a:r>
              <a:rPr dirty="0" err="1"/>
              <a:t>t_diss</a:t>
            </a:r>
            <a:r>
              <a:rPr dirty="0"/>
              <a:t> = 194935573s = 6 years</a:t>
            </a:r>
          </a:p>
          <a:p>
            <a:r>
              <a:rPr dirty="0"/>
              <a:t>t_A0 = 3 years</a:t>
            </a:r>
          </a:p>
          <a:p>
            <a:r>
              <a:rPr dirty="0"/>
              <a:t>Earth : </a:t>
            </a:r>
          </a:p>
          <a:p>
            <a:r>
              <a:rPr dirty="0" err="1"/>
              <a:t>t_SV</a:t>
            </a:r>
            <a:r>
              <a:rPr dirty="0"/>
              <a:t> = 212 years</a:t>
            </a:r>
          </a:p>
          <a:p>
            <a:r>
              <a:rPr dirty="0" err="1"/>
              <a:t>t_star</a:t>
            </a:r>
            <a:r>
              <a:rPr dirty="0"/>
              <a:t> = 782091s = 9 days</a:t>
            </a:r>
          </a:p>
          <a:p>
            <a:r>
              <a:rPr dirty="0"/>
              <a:t>Venus :</a:t>
            </a:r>
          </a:p>
          <a:p>
            <a:r>
              <a:rPr dirty="0" err="1"/>
              <a:t>t_star</a:t>
            </a:r>
            <a:r>
              <a:rPr dirty="0"/>
              <a:t> = 782091s = 9 days</a:t>
            </a:r>
          </a:p>
          <a:p>
            <a:r>
              <a:rPr dirty="0" err="1"/>
              <a:t>t_SV</a:t>
            </a:r>
            <a:r>
              <a:rPr dirty="0"/>
              <a:t> = t_A0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rPr dirty="0" err="1"/>
              <a:t>t_eta</a:t>
            </a:r>
            <a:r>
              <a:rPr dirty="0"/>
              <a:t> = 384018 years</a:t>
            </a:r>
          </a:p>
          <a:p>
            <a:r>
              <a:rPr dirty="0" err="1"/>
              <a:t>t_diss</a:t>
            </a:r>
            <a:r>
              <a:rPr dirty="0"/>
              <a:t> = 194935573s = 6 years</a:t>
            </a:r>
          </a:p>
          <a:p>
            <a:r>
              <a:rPr dirty="0"/>
              <a:t>t_A0 = 3 years</a:t>
            </a:r>
          </a:p>
          <a:p>
            <a:r>
              <a:rPr dirty="0"/>
              <a:t>Earth : </a:t>
            </a:r>
          </a:p>
          <a:p>
            <a:r>
              <a:rPr dirty="0" err="1"/>
              <a:t>t_SV</a:t>
            </a:r>
            <a:r>
              <a:rPr dirty="0"/>
              <a:t> = 212 years</a:t>
            </a:r>
          </a:p>
          <a:p>
            <a:r>
              <a:rPr dirty="0" err="1"/>
              <a:t>t_star</a:t>
            </a:r>
            <a:r>
              <a:rPr dirty="0"/>
              <a:t> = 782091s = 9 days</a:t>
            </a:r>
          </a:p>
          <a:p>
            <a:r>
              <a:rPr dirty="0"/>
              <a:t>Venus :</a:t>
            </a:r>
          </a:p>
          <a:p>
            <a:r>
              <a:rPr dirty="0" err="1"/>
              <a:t>t_star</a:t>
            </a:r>
            <a:r>
              <a:rPr dirty="0"/>
              <a:t> = 782091s = 9 days</a:t>
            </a:r>
          </a:p>
          <a:p>
            <a:r>
              <a:rPr dirty="0" err="1"/>
              <a:t>t_SV</a:t>
            </a:r>
            <a:r>
              <a:rPr dirty="0"/>
              <a:t> = t_A0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rPr dirty="0"/>
              <a:t>Picturing the Sun’s Magnetic Field</a:t>
            </a:r>
          </a:p>
          <a:p>
            <a:endParaRPr dirty="0"/>
          </a:p>
          <a:p>
            <a:r>
              <a:rPr dirty="0"/>
              <a:t>This illustration lays a depiction of the sun's magnetic fields over an image captured by NASA’s Solar Dynamics Observatory on March 12, 2016. The complex overlay of lines can teach scientists about the ways the sun's magnetism changes in response to the constant movement on and inside the sun. Note how the magnetic fields are densest near the bright spots visible on the sun – which are magnetically strong active regions – and many of the field lines link one active region to another. This magnetic map was created using the PFSS – Potential Field Source Surface – model, a model of the magnetic field in the sun’s atmosphere based on magnetic measurements of the solar surface. The underlying image was taken in extreme ultraviolet wavelengths of 171 angstroms. This type of light is invisible to our eyes, but is colorized here in gold. Credits: NASA/SDO/AIA/LMSAL NASA image use policy. NASA Goddard Space Flight Center enables NASA’s mission through four scientific endeavors: Earth Science, Heliophysics, Solar System Exploration, and Astrophysics. Goddard plays a leading role in NASA’s accomplishments by contributing compelling scientific knowledge to advance the Agency’s mission.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rPr dirty="0"/>
              <a:t>Sun : </a:t>
            </a:r>
          </a:p>
          <a:p>
            <a:r>
              <a:rPr dirty="0" err="1"/>
              <a:t>t_eta</a:t>
            </a:r>
            <a:r>
              <a:rPr dirty="0"/>
              <a:t> = 442706410 years</a:t>
            </a:r>
          </a:p>
          <a:p>
            <a:r>
              <a:rPr dirty="0" err="1"/>
              <a:t>t_diss</a:t>
            </a:r>
            <a:r>
              <a:rPr dirty="0"/>
              <a:t> = 4954564s = 2 months</a:t>
            </a:r>
          </a:p>
          <a:p>
            <a:r>
              <a:rPr dirty="0" err="1"/>
              <a:t>t_star</a:t>
            </a:r>
            <a:r>
              <a:rPr dirty="0"/>
              <a:t> = 95s</a:t>
            </a:r>
          </a:p>
          <a:p>
            <a:r>
              <a:rPr dirty="0"/>
              <a:t>t_A0 = 460 years</a:t>
            </a:r>
          </a:p>
          <a:p>
            <a:r>
              <a:rPr dirty="0" err="1"/>
              <a:t>t_SV</a:t>
            </a:r>
            <a:r>
              <a:rPr dirty="0"/>
              <a:t> = 16 years</a:t>
            </a:r>
          </a:p>
          <a:p>
            <a:r>
              <a:rPr dirty="0"/>
              <a:t>Venus :</a:t>
            </a:r>
          </a:p>
          <a:p>
            <a:r>
              <a:rPr dirty="0" err="1"/>
              <a:t>t_SV</a:t>
            </a:r>
            <a:r>
              <a:rPr dirty="0"/>
              <a:t> = 200 years</a:t>
            </a:r>
          </a:p>
          <a:p>
            <a:r>
              <a:rPr dirty="0"/>
              <a:t>t_A0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rPr dirty="0"/>
              <a:t>O’Rourke+ 2023 :</a:t>
            </a:r>
          </a:p>
          <a:p>
            <a:r>
              <a:rPr dirty="0"/>
              <a:t>Pioneer Venus Orbiter and Venus Express placed the most precise upper limit so far on the total magnetic moment of Venus, which is at least ∼10^5 times lower than Earth’s modern magnetic moment.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99" name="Titre de diapositive"/>
          <p:cNvSpPr txBox="1">
            <a:spLocks noGrp="1"/>
          </p:cNvSpPr>
          <p:nvPr>
            <p:ph type="title" hasCustomPrompt="1"/>
          </p:nvPr>
        </p:nvSpPr>
        <p:spPr>
          <a:xfrm>
            <a:off x="1206500" y="1079500"/>
            <a:ext cx="21971000" cy="1434949"/>
          </a:xfrm>
          <a:prstGeom prst="rect">
            <a:avLst/>
          </a:prstGeom>
        </p:spPr>
        <p:txBody>
          <a:bodyPr/>
          <a:lstStyle/>
          <a:p>
            <a:r>
              <a:t>Titre de diapositive</a:t>
            </a:r>
          </a:p>
        </p:txBody>
      </p:sp>
      <p:sp>
        <p:nvSpPr>
          <p:cNvPr id="100"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10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108" name="Titre de l’ordre du jour"/>
          <p:cNvSpPr txBox="1">
            <a:spLocks noGrp="1"/>
          </p:cNvSpPr>
          <p:nvPr>
            <p:ph type="title" hasCustomPrompt="1"/>
          </p:nvPr>
        </p:nvSpPr>
        <p:spPr>
          <a:xfrm>
            <a:off x="1206500" y="1079500"/>
            <a:ext cx="21971000" cy="1435100"/>
          </a:xfrm>
          <a:prstGeom prst="rect">
            <a:avLst/>
          </a:prstGeom>
        </p:spPr>
        <p:txBody>
          <a:bodyPr/>
          <a:lstStyle/>
          <a:p>
            <a:r>
              <a:t>Titre de l’ordre du jour</a:t>
            </a:r>
          </a:p>
        </p:txBody>
      </p:sp>
      <p:sp>
        <p:nvSpPr>
          <p:cNvPr id="109" name="Sous-titre de l’ordre du jour"/>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l’ordre du jour</a:t>
            </a:r>
          </a:p>
        </p:txBody>
      </p:sp>
      <p:sp>
        <p:nvSpPr>
          <p:cNvPr id="110" name="Texte niveau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Rubriques de l’ordre du jour</a:t>
            </a:r>
          </a:p>
          <a:p>
            <a:pPr lvl="1"/>
            <a:endParaRPr/>
          </a:p>
          <a:p>
            <a:pPr lvl="2"/>
            <a:endParaRPr/>
          </a:p>
          <a:p>
            <a:pPr lvl="3"/>
            <a:endParaRPr/>
          </a:p>
          <a:p>
            <a:pPr lvl="4"/>
            <a:endParaRPr/>
          </a:p>
        </p:txBody>
      </p:sp>
      <p:sp>
        <p:nvSpPr>
          <p:cNvPr id="11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118" name="Texte niveau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11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26" name="Texte niveau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27" name="Données clés"/>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Données clés</a:t>
            </a:r>
          </a:p>
        </p:txBody>
      </p:sp>
      <p:sp>
        <p:nvSpPr>
          <p:cNvPr id="12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Texte niveau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3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44" name="Vue extérieure en contre-plongée de la façade d’un bâtiment moderne couverte de disques d’aluminium sous un ciel bleu et clair"/>
          <p:cNvSpPr>
            <a:spLocks noGrp="1"/>
          </p:cNvSpPr>
          <p:nvPr>
            <p:ph type="pic" sz="quarter" idx="21"/>
          </p:nvPr>
        </p:nvSpPr>
        <p:spPr>
          <a:xfrm>
            <a:off x="15417800" y="1270000"/>
            <a:ext cx="8144934" cy="5410200"/>
          </a:xfrm>
          <a:prstGeom prst="rect">
            <a:avLst/>
          </a:prstGeom>
        </p:spPr>
        <p:txBody>
          <a:bodyPr lIns="91439" tIns="45719" rIns="91439" bIns="45719">
            <a:noAutofit/>
          </a:bodyPr>
          <a:lstStyle/>
          <a:p>
            <a:endParaRPr/>
          </a:p>
        </p:txBody>
      </p:sp>
      <p:sp>
        <p:nvSpPr>
          <p:cNvPr id="145" name="Vue en contre-plongée d’un bâtiment moderne en courbes sous un ciel nuageux"/>
          <p:cNvSpPr>
            <a:spLocks noGrp="1"/>
          </p:cNvSpPr>
          <p:nvPr>
            <p:ph type="pic" sz="quarter" idx="22"/>
          </p:nvPr>
        </p:nvSpPr>
        <p:spPr>
          <a:xfrm>
            <a:off x="15443200" y="7086600"/>
            <a:ext cx="8138580" cy="5422900"/>
          </a:xfrm>
          <a:prstGeom prst="rect">
            <a:avLst/>
          </a:prstGeom>
        </p:spPr>
        <p:txBody>
          <a:bodyPr lIns="91439" tIns="45719" rIns="91439" bIns="45719">
            <a:noAutofit/>
          </a:bodyPr>
          <a:lstStyle/>
          <a:p>
            <a:endParaRPr/>
          </a:p>
        </p:txBody>
      </p:sp>
      <p:sp>
        <p:nvSpPr>
          <p:cNvPr id="146" name="Vue depuis l’intérieur d’un bâtiment moderne blanc doté de panneaux en verre, regardant vers le ciel, clair et partiellement nuageux"/>
          <p:cNvSpPr>
            <a:spLocks noGrp="1"/>
          </p:cNvSpPr>
          <p:nvPr>
            <p:ph type="pic" idx="23"/>
          </p:nvPr>
        </p:nvSpPr>
        <p:spPr>
          <a:xfrm>
            <a:off x="-124635" y="1270000"/>
            <a:ext cx="16840169" cy="11243712"/>
          </a:xfrm>
          <a:prstGeom prst="rect">
            <a:avLst/>
          </a:prstGeom>
        </p:spPr>
        <p:txBody>
          <a:bodyPr lIns="91439" tIns="45719" rIns="91439" bIns="45719">
            <a:noAutofit/>
          </a:bodyPr>
          <a:lstStyle/>
          <a:p>
            <a:endParaRPr/>
          </a:p>
        </p:txBody>
      </p:sp>
      <p:sp>
        <p:nvSpPr>
          <p:cNvPr id="14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54" name="Vue en contre-plongée de la Azadi Tower à Téhéran, en Iran, avec un ciel bleu et clair en arrière-plan"/>
          <p:cNvSpPr>
            <a:spLocks noGrp="1"/>
          </p:cNvSpPr>
          <p:nvPr>
            <p:ph type="pic" idx="21"/>
          </p:nvPr>
        </p:nvSpPr>
        <p:spPr>
          <a:xfrm>
            <a:off x="0" y="-1282700"/>
            <a:ext cx="24384000" cy="16281400"/>
          </a:xfrm>
          <a:prstGeom prst="rect">
            <a:avLst/>
          </a:prstGeom>
        </p:spPr>
        <p:txBody>
          <a:bodyPr lIns="91439" tIns="45719" rIns="91439" bIns="45719">
            <a:noAutofit/>
          </a:bodyPr>
          <a:lstStyle/>
          <a:p>
            <a:endParaRPr/>
          </a:p>
        </p:txBody>
      </p:sp>
      <p:sp>
        <p:nvSpPr>
          <p:cNvPr id="15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6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et puces">
    <p:bg>
      <p:bgPr>
        <a:solidFill>
          <a:srgbClr val="FFFFFF"/>
        </a:solidFill>
        <a:effectLst/>
      </p:bgPr>
    </p:bg>
    <p:spTree>
      <p:nvGrpSpPr>
        <p:cNvPr id="1" name=""/>
        <p:cNvGrpSpPr/>
        <p:nvPr/>
      </p:nvGrpSpPr>
      <p:grpSpPr>
        <a:xfrm>
          <a:off x="0" y="0"/>
          <a:ext cx="0" cy="0"/>
          <a:chOff x="0" y="0"/>
          <a:chExt cx="0" cy="0"/>
        </a:xfrm>
      </p:grpSpPr>
      <p:sp>
        <p:nvSpPr>
          <p:cNvPr id="169" name="SF2A, Grenoble, June 23, 2026"/>
          <p:cNvSpPr txBox="1"/>
          <p:nvPr/>
        </p:nvSpPr>
        <p:spPr>
          <a:xfrm>
            <a:off x="2448732" y="12904305"/>
            <a:ext cx="12983967"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825500">
              <a:lnSpc>
                <a:spcPct val="100000"/>
              </a:lnSpc>
              <a:spcBef>
                <a:spcPts val="0"/>
              </a:spcBef>
              <a:defRPr sz="3000" b="1"/>
            </a:lvl1pPr>
          </a:lstStyle>
          <a:p>
            <a:r>
              <a:t>SF2A, Grenoble, June 23, 2026</a:t>
            </a:r>
          </a:p>
        </p:txBody>
      </p:sp>
      <p:sp>
        <p:nvSpPr>
          <p:cNvPr id="170" name="Nataf, Schaeffer, Noraz, Brun &amp; Strugarek"/>
          <p:cNvSpPr txBox="1"/>
          <p:nvPr/>
        </p:nvSpPr>
        <p:spPr>
          <a:xfrm>
            <a:off x="13972543" y="12954000"/>
            <a:ext cx="7640575"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825500">
              <a:lnSpc>
                <a:spcPct val="100000"/>
              </a:lnSpc>
              <a:spcBef>
                <a:spcPts val="0"/>
              </a:spcBef>
              <a:defRPr sz="3000" b="1">
                <a:solidFill>
                  <a:srgbClr val="0096FF"/>
                </a:solidFill>
              </a:defRPr>
            </a:lvl1pPr>
          </a:lstStyle>
          <a:p>
            <a:r>
              <a:t>Nataf, Schaeffer, Noraz, Brun &amp; Strugarek</a:t>
            </a:r>
          </a:p>
        </p:txBody>
      </p:sp>
      <p:sp>
        <p:nvSpPr>
          <p:cNvPr id="171" name="Numéro de diapositive"/>
          <p:cNvSpPr txBox="1">
            <a:spLocks noGrp="1"/>
          </p:cNvSpPr>
          <p:nvPr>
            <p:ph type="sldNum" sz="quarter" idx="2"/>
          </p:nvPr>
        </p:nvSpPr>
        <p:spPr>
          <a:xfrm>
            <a:off x="23081843" y="12954000"/>
            <a:ext cx="453239" cy="461060"/>
          </a:xfrm>
          <a:prstGeom prst="rect">
            <a:avLst/>
          </a:prstGeom>
        </p:spPr>
        <p:txBody>
          <a:bodyPr anchor="t"/>
          <a:lstStyle>
            <a:lvl1pPr algn="r" defTabSz="825500">
              <a:defRPr sz="2400">
                <a:latin typeface="Helvetica Neue Light"/>
                <a:ea typeface="Helvetica Neue Light"/>
                <a:cs typeface="Helvetica Neue Light"/>
                <a:sym typeface="Helvetica Neue Light"/>
              </a:defRPr>
            </a:lvl1pPr>
          </a:lstStyle>
          <a:p>
            <a:fld id="{86CB4B4D-7CA3-9044-876B-883B54F8677D}" type="slidenum">
              <a:t>‹N°›</a:t>
            </a:fld>
            <a:endParaRPr/>
          </a:p>
        </p:txBody>
      </p:sp>
      <p:sp>
        <p:nvSpPr>
          <p:cNvPr id="172" name="Texte niveau 1…"/>
          <p:cNvSpPr txBox="1">
            <a:spLocks noGrp="1"/>
          </p:cNvSpPr>
          <p:nvPr>
            <p:ph type="body" idx="1"/>
          </p:nvPr>
        </p:nvSpPr>
        <p:spPr>
          <a:xfrm>
            <a:off x="1689100" y="2162498"/>
            <a:ext cx="21005800" cy="10270802"/>
          </a:xfrm>
          <a:prstGeom prst="rect">
            <a:avLst/>
          </a:prstGeom>
        </p:spPr>
        <p:txBody>
          <a:bodyPr/>
          <a:lstStyle>
            <a:lvl1pPr marL="635000" indent="-635000" defTabSz="825500">
              <a:lnSpc>
                <a:spcPct val="100000"/>
              </a:lnSpc>
              <a:spcBef>
                <a:spcPts val="5900"/>
              </a:spcBef>
              <a:buSzPct val="125000"/>
            </a:lvl1pPr>
            <a:lvl2pPr marL="1270000" indent="-635000" defTabSz="825500">
              <a:lnSpc>
                <a:spcPct val="100000"/>
              </a:lnSpc>
              <a:spcBef>
                <a:spcPts val="5900"/>
              </a:spcBef>
              <a:buSzPct val="125000"/>
            </a:lvl2pPr>
            <a:lvl3pPr marL="1905000" indent="-635000" defTabSz="825500">
              <a:lnSpc>
                <a:spcPct val="100000"/>
              </a:lnSpc>
              <a:spcBef>
                <a:spcPts val="5900"/>
              </a:spcBef>
              <a:buSzPct val="125000"/>
            </a:lvl3pPr>
            <a:lvl4pPr marL="2540000" indent="-635000" defTabSz="825500">
              <a:lnSpc>
                <a:spcPct val="100000"/>
              </a:lnSpc>
              <a:spcBef>
                <a:spcPts val="5900"/>
              </a:spcBef>
              <a:buSzPct val="125000"/>
            </a:lvl4pPr>
            <a:lvl5pPr marL="3175000" indent="-635000" defTabSz="825500">
              <a:lnSpc>
                <a:spcPct val="100000"/>
              </a:lnSpc>
              <a:spcBef>
                <a:spcPts val="5900"/>
              </a:spcBef>
              <a:buSzPct val="125000"/>
            </a:lvl5pPr>
          </a:lstStyle>
          <a:p>
            <a:r>
              <a:t>Texte niveau 1</a:t>
            </a:r>
          </a:p>
          <a:p>
            <a:pPr lvl="1"/>
            <a:r>
              <a:t>Texte niveau 2</a:t>
            </a:r>
          </a:p>
          <a:p>
            <a:pPr lvl="2"/>
            <a:r>
              <a:t>Texte niveau 3</a:t>
            </a:r>
          </a:p>
          <a:p>
            <a:pPr lvl="3"/>
            <a:r>
              <a:t>Texte niveau 4</a:t>
            </a:r>
          </a:p>
          <a:p>
            <a:pPr lvl="4"/>
            <a:r>
              <a:t>Texte niveau 5</a:t>
            </a:r>
          </a:p>
        </p:txBody>
      </p:sp>
      <p:sp>
        <p:nvSpPr>
          <p:cNvPr id="173" name="Texte du titre"/>
          <p:cNvSpPr txBox="1">
            <a:spLocks noGrp="1"/>
          </p:cNvSpPr>
          <p:nvPr>
            <p:ph type="title"/>
          </p:nvPr>
        </p:nvSpPr>
        <p:spPr>
          <a:xfrm>
            <a:off x="-18956" y="-21592"/>
            <a:ext cx="24421912" cy="1231636"/>
          </a:xfrm>
          <a:prstGeom prst="rect">
            <a:avLst/>
          </a:prstGeom>
          <a:gradFill>
            <a:gsLst>
              <a:gs pos="0">
                <a:schemeClr val="accent1">
                  <a:lumOff val="16847"/>
                </a:schemeClr>
              </a:gs>
              <a:gs pos="100000">
                <a:schemeClr val="accent1">
                  <a:lumOff val="-13575"/>
                </a:schemeClr>
              </a:gs>
            </a:gsLst>
            <a:lin ang="5400000"/>
          </a:gradFill>
          <a:effectLst>
            <a:outerShdw blurRad="190500" dist="8455" dir="5400000" rotWithShape="0">
              <a:srgbClr val="000000"/>
            </a:outerShdw>
          </a:effectLst>
        </p:spPr>
        <p:txBody>
          <a:bodyPr anchor="ctr"/>
          <a:lstStyle>
            <a:lvl1pPr algn="ctr" defTabSz="825500">
              <a:lnSpc>
                <a:spcPct val="100000"/>
              </a:lnSpc>
              <a:defRPr sz="5500" b="0" spc="0">
                <a:solidFill>
                  <a:srgbClr val="FFFFFF"/>
                </a:solidFill>
                <a:latin typeface="Hobo Std Medium"/>
                <a:ea typeface="Hobo Std Medium"/>
                <a:cs typeface="Hobo Std Medium"/>
                <a:sym typeface="Hobo Std Medium"/>
              </a:defRPr>
            </a:lvl1pPr>
          </a:lstStyle>
          <a:p>
            <a:r>
              <a:t>Texte du titre</a:t>
            </a:r>
          </a:p>
        </p:txBody>
      </p:sp>
      <p:sp>
        <p:nvSpPr>
          <p:cNvPr id="174" name="/ 11"/>
          <p:cNvSpPr txBox="1"/>
          <p:nvPr/>
        </p:nvSpPr>
        <p:spPr>
          <a:xfrm>
            <a:off x="23490749" y="12954000"/>
            <a:ext cx="63947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spcBef>
                <a:spcPts val="0"/>
              </a:spcBef>
              <a:defRPr sz="2400">
                <a:latin typeface="Helvetica Neue Light"/>
                <a:ea typeface="Helvetica Neue Light"/>
                <a:cs typeface="Helvetica Neue Light"/>
                <a:sym typeface="Helvetica Neue Light"/>
              </a:defRPr>
            </a:lvl1pPr>
          </a:lstStyle>
          <a:p>
            <a:r>
              <a:t>/ 11</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re et sous-titre">
    <p:bg>
      <p:bgPr>
        <a:solidFill>
          <a:srgbClr val="FFFFFF"/>
        </a:solidFill>
        <a:effectLst/>
      </p:bgPr>
    </p:bg>
    <p:spTree>
      <p:nvGrpSpPr>
        <p:cNvPr id="1" name=""/>
        <p:cNvGrpSpPr/>
        <p:nvPr/>
      </p:nvGrpSpPr>
      <p:grpSpPr>
        <a:xfrm>
          <a:off x="0" y="0"/>
          <a:ext cx="0" cy="0"/>
          <a:chOff x="0" y="0"/>
          <a:chExt cx="0" cy="0"/>
        </a:xfrm>
      </p:grpSpPr>
      <p:sp>
        <p:nvSpPr>
          <p:cNvPr id="181" name="Texte du titre"/>
          <p:cNvSpPr txBox="1">
            <a:spLocks noGrp="1"/>
          </p:cNvSpPr>
          <p:nvPr>
            <p:ph type="title"/>
          </p:nvPr>
        </p:nvSpPr>
        <p:spPr>
          <a:xfrm>
            <a:off x="1778000" y="1638300"/>
            <a:ext cx="20828000" cy="4648200"/>
          </a:xfrm>
          <a:prstGeom prst="rect">
            <a:avLst/>
          </a:prstGeom>
          <a:gradFill>
            <a:gsLst>
              <a:gs pos="0">
                <a:schemeClr val="accent1">
                  <a:lumOff val="16847"/>
                </a:schemeClr>
              </a:gs>
              <a:gs pos="100000">
                <a:schemeClr val="accent1">
                  <a:lumOff val="-13575"/>
                </a:schemeClr>
              </a:gs>
            </a:gsLst>
            <a:lin ang="5400000"/>
          </a:gradFill>
          <a:effectLst>
            <a:outerShdw blurRad="190500" dist="8455" dir="5400000" rotWithShape="0">
              <a:srgbClr val="000000"/>
            </a:outerShdw>
          </a:effectLst>
        </p:spPr>
        <p:txBody>
          <a:bodyPr anchor="ctr"/>
          <a:lstStyle>
            <a:lvl1pPr algn="ctr" defTabSz="825500">
              <a:lnSpc>
                <a:spcPct val="100000"/>
              </a:lnSpc>
              <a:defRPr sz="12000" b="0" spc="0">
                <a:solidFill>
                  <a:srgbClr val="FFFFFF"/>
                </a:solidFill>
                <a:latin typeface="Hobo Std Medium"/>
                <a:ea typeface="Hobo Std Medium"/>
                <a:cs typeface="Hobo Std Medium"/>
                <a:sym typeface="Hobo Std Medium"/>
              </a:defRPr>
            </a:lvl1pPr>
          </a:lstStyle>
          <a:p>
            <a:r>
              <a:t>Texte du titre</a:t>
            </a:r>
          </a:p>
        </p:txBody>
      </p:sp>
      <p:sp>
        <p:nvSpPr>
          <p:cNvPr id="182" name="Texte niveau 1…"/>
          <p:cNvSpPr txBox="1">
            <a:spLocks noGrp="1"/>
          </p:cNvSpPr>
          <p:nvPr>
            <p:ph type="body" sz="quarter" idx="1"/>
          </p:nvPr>
        </p:nvSpPr>
        <p:spPr>
          <a:xfrm>
            <a:off x="1778000" y="6916547"/>
            <a:ext cx="20828000" cy="2455126"/>
          </a:xfrm>
          <a:prstGeom prst="rect">
            <a:avLst/>
          </a:prstGeom>
        </p:spPr>
        <p:txBody>
          <a:bodyPr/>
          <a:lstStyle>
            <a:lvl1pPr marL="0" indent="0" algn="ctr" defTabSz="825500">
              <a:lnSpc>
                <a:spcPct val="100000"/>
              </a:lnSpc>
              <a:spcBef>
                <a:spcPts val="0"/>
              </a:spcBef>
              <a:buSzTx/>
              <a:buNone/>
              <a:defRPr sz="6600">
                <a:solidFill>
                  <a:srgbClr val="070693"/>
                </a:solidFill>
              </a:defRPr>
            </a:lvl1pPr>
            <a:lvl2pPr marL="0" indent="0" algn="ctr" defTabSz="825500">
              <a:lnSpc>
                <a:spcPct val="100000"/>
              </a:lnSpc>
              <a:spcBef>
                <a:spcPts val="0"/>
              </a:spcBef>
              <a:buSzTx/>
              <a:buNone/>
              <a:defRPr sz="6600">
                <a:solidFill>
                  <a:srgbClr val="070693"/>
                </a:solidFill>
              </a:defRPr>
            </a:lvl2pPr>
            <a:lvl3pPr marL="0" indent="0" algn="ctr" defTabSz="825500">
              <a:lnSpc>
                <a:spcPct val="100000"/>
              </a:lnSpc>
              <a:spcBef>
                <a:spcPts val="0"/>
              </a:spcBef>
              <a:buSzTx/>
              <a:buNone/>
              <a:defRPr sz="6600">
                <a:solidFill>
                  <a:srgbClr val="070693"/>
                </a:solidFill>
              </a:defRPr>
            </a:lvl3pPr>
            <a:lvl4pPr marL="0" indent="0" algn="ctr" defTabSz="825500">
              <a:lnSpc>
                <a:spcPct val="100000"/>
              </a:lnSpc>
              <a:spcBef>
                <a:spcPts val="0"/>
              </a:spcBef>
              <a:buSzTx/>
              <a:buNone/>
              <a:defRPr sz="6600">
                <a:solidFill>
                  <a:srgbClr val="070693"/>
                </a:solidFill>
              </a:defRPr>
            </a:lvl4pPr>
            <a:lvl5pPr marL="0" indent="0" algn="ctr" defTabSz="825500">
              <a:lnSpc>
                <a:spcPct val="100000"/>
              </a:lnSpc>
              <a:spcBef>
                <a:spcPts val="0"/>
              </a:spcBef>
              <a:buSzTx/>
              <a:buNone/>
              <a:defRPr sz="6600">
                <a:solidFill>
                  <a:srgbClr val="070693"/>
                </a:solidFill>
              </a:defRPr>
            </a:lvl5pPr>
          </a:lstStyle>
          <a:p>
            <a:r>
              <a:t>Texte niveau 1</a:t>
            </a:r>
          </a:p>
          <a:p>
            <a:pPr lvl="1"/>
            <a:r>
              <a:t>Texte niveau 2</a:t>
            </a:r>
          </a:p>
          <a:p>
            <a:pPr lvl="2"/>
            <a:r>
              <a:t>Texte niveau 3</a:t>
            </a:r>
          </a:p>
          <a:p>
            <a:pPr lvl="3"/>
            <a:r>
              <a:t>Texte niveau 4</a:t>
            </a:r>
          </a:p>
          <a:p>
            <a:pPr lvl="4"/>
            <a:r>
              <a:t>Texte niveau 5</a:t>
            </a:r>
          </a:p>
        </p:txBody>
      </p:sp>
      <p:sp>
        <p:nvSpPr>
          <p:cNvPr id="183" name="Numéro de diapositive"/>
          <p:cNvSpPr txBox="1">
            <a:spLocks noGrp="1"/>
          </p:cNvSpPr>
          <p:nvPr>
            <p:ph type="sldNum" sz="quarter" idx="2"/>
          </p:nvPr>
        </p:nvSpPr>
        <p:spPr>
          <a:xfrm>
            <a:off x="11959031" y="13081000"/>
            <a:ext cx="453238" cy="461059"/>
          </a:xfrm>
          <a:prstGeom prst="rect">
            <a:avLst/>
          </a:prstGeom>
        </p:spPr>
        <p:txBody>
          <a:bodyPr anchor="t"/>
          <a:lstStyle>
            <a:lvl1pPr defTabSz="825500">
              <a:defRPr sz="240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bg>
      <p:bgPr>
        <a:solidFill>
          <a:srgbClr val="FFFFFF"/>
        </a:solidFill>
        <a:effectLst/>
      </p:bgPr>
    </p:bg>
    <p:spTree>
      <p:nvGrpSpPr>
        <p:cNvPr id="1" name=""/>
        <p:cNvGrpSpPr/>
        <p:nvPr/>
      </p:nvGrpSpPr>
      <p:grpSpPr>
        <a:xfrm>
          <a:off x="0" y="0"/>
          <a:ext cx="0" cy="0"/>
          <a:chOff x="0" y="0"/>
          <a:chExt cx="0" cy="0"/>
        </a:xfrm>
      </p:grpSpPr>
      <p:sp>
        <p:nvSpPr>
          <p:cNvPr id="21" name="Vue depuis l’intérieur d’une structure en pierre, regardant vers l’extérieur, vers des escaliers et un ciel clair et bleu"/>
          <p:cNvSpPr>
            <a:spLocks noGrp="1"/>
          </p:cNvSpPr>
          <p:nvPr>
            <p:ph type="pic" idx="21"/>
          </p:nvPr>
        </p:nvSpPr>
        <p:spPr>
          <a:xfrm>
            <a:off x="0" y="-1270000"/>
            <a:ext cx="24384000" cy="16272934"/>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Titre de la présentation</a:t>
            </a:r>
          </a:p>
        </p:txBody>
      </p:sp>
      <p:sp>
        <p:nvSpPr>
          <p:cNvPr id="23" name="Auteur et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24" name="Texte niveau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re et puces">
    <p:bg>
      <p:bgPr>
        <a:solidFill>
          <a:srgbClr val="FFFFFF"/>
        </a:solidFill>
        <a:effectLst/>
      </p:bgPr>
    </p:bg>
    <p:spTree>
      <p:nvGrpSpPr>
        <p:cNvPr id="1" name=""/>
        <p:cNvGrpSpPr/>
        <p:nvPr/>
      </p:nvGrpSpPr>
      <p:grpSpPr>
        <a:xfrm>
          <a:off x="0" y="0"/>
          <a:ext cx="0" cy="0"/>
          <a:chOff x="0" y="0"/>
          <a:chExt cx="0" cy="0"/>
        </a:xfrm>
      </p:grpSpPr>
      <p:sp>
        <p:nvSpPr>
          <p:cNvPr id="190" name="Master Class Senior, Grenoble, May 2, 2024"/>
          <p:cNvSpPr txBox="1"/>
          <p:nvPr/>
        </p:nvSpPr>
        <p:spPr>
          <a:xfrm>
            <a:off x="2496827" y="12954000"/>
            <a:ext cx="1298396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825500">
              <a:lnSpc>
                <a:spcPct val="100000"/>
              </a:lnSpc>
              <a:spcBef>
                <a:spcPts val="0"/>
              </a:spcBef>
              <a:defRPr sz="3000" b="1"/>
            </a:lvl1pPr>
          </a:lstStyle>
          <a:p>
            <a:r>
              <a:t>Master Class Senior, Grenoble, May 2, 2024</a:t>
            </a:r>
          </a:p>
        </p:txBody>
      </p:sp>
      <p:sp>
        <p:nvSpPr>
          <p:cNvPr id="191" name="H-C. Nataf"/>
          <p:cNvSpPr txBox="1"/>
          <p:nvPr/>
        </p:nvSpPr>
        <p:spPr>
          <a:xfrm>
            <a:off x="17795560" y="12954000"/>
            <a:ext cx="2026540"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825500">
              <a:lnSpc>
                <a:spcPct val="100000"/>
              </a:lnSpc>
              <a:spcBef>
                <a:spcPts val="0"/>
              </a:spcBef>
              <a:defRPr sz="3000" b="1">
                <a:solidFill>
                  <a:srgbClr val="0096FF"/>
                </a:solidFill>
              </a:defRPr>
            </a:lvl1pPr>
          </a:lstStyle>
          <a:p>
            <a:r>
              <a:t>H-C. Nataf</a:t>
            </a:r>
          </a:p>
        </p:txBody>
      </p:sp>
      <p:sp>
        <p:nvSpPr>
          <p:cNvPr id="192" name="Numéro de diapositive"/>
          <p:cNvSpPr txBox="1">
            <a:spLocks noGrp="1"/>
          </p:cNvSpPr>
          <p:nvPr>
            <p:ph type="sldNum" sz="quarter" idx="2"/>
          </p:nvPr>
        </p:nvSpPr>
        <p:spPr>
          <a:xfrm>
            <a:off x="23081843" y="12954000"/>
            <a:ext cx="453239" cy="461060"/>
          </a:xfrm>
          <a:prstGeom prst="rect">
            <a:avLst/>
          </a:prstGeom>
        </p:spPr>
        <p:txBody>
          <a:bodyPr anchor="t"/>
          <a:lstStyle>
            <a:lvl1pPr algn="r" defTabSz="825500">
              <a:defRPr sz="2400">
                <a:latin typeface="Helvetica Neue Light"/>
                <a:ea typeface="Helvetica Neue Light"/>
                <a:cs typeface="Helvetica Neue Light"/>
                <a:sym typeface="Helvetica Neue Light"/>
              </a:defRPr>
            </a:lvl1pPr>
          </a:lstStyle>
          <a:p>
            <a:fld id="{86CB4B4D-7CA3-9044-876B-883B54F8677D}" type="slidenum">
              <a:t>‹N°›</a:t>
            </a:fld>
            <a:endParaRPr/>
          </a:p>
        </p:txBody>
      </p:sp>
      <p:sp>
        <p:nvSpPr>
          <p:cNvPr id="193" name="Texte niveau 1…"/>
          <p:cNvSpPr txBox="1">
            <a:spLocks noGrp="1"/>
          </p:cNvSpPr>
          <p:nvPr>
            <p:ph type="body" idx="1"/>
          </p:nvPr>
        </p:nvSpPr>
        <p:spPr>
          <a:xfrm>
            <a:off x="1689100" y="2162498"/>
            <a:ext cx="21005800" cy="10270802"/>
          </a:xfrm>
          <a:prstGeom prst="rect">
            <a:avLst/>
          </a:prstGeom>
        </p:spPr>
        <p:txBody>
          <a:bodyPr/>
          <a:lstStyle>
            <a:lvl1pPr marL="635000" indent="-635000" defTabSz="825500">
              <a:lnSpc>
                <a:spcPct val="100000"/>
              </a:lnSpc>
              <a:spcBef>
                <a:spcPts val="5900"/>
              </a:spcBef>
              <a:buSzPct val="125000"/>
            </a:lvl1pPr>
            <a:lvl2pPr marL="1270000" indent="-635000" defTabSz="825500">
              <a:lnSpc>
                <a:spcPct val="100000"/>
              </a:lnSpc>
              <a:spcBef>
                <a:spcPts val="5900"/>
              </a:spcBef>
              <a:buSzPct val="125000"/>
            </a:lvl2pPr>
            <a:lvl3pPr marL="1905000" indent="-635000" defTabSz="825500">
              <a:lnSpc>
                <a:spcPct val="100000"/>
              </a:lnSpc>
              <a:spcBef>
                <a:spcPts val="5900"/>
              </a:spcBef>
              <a:buSzPct val="125000"/>
            </a:lvl3pPr>
            <a:lvl4pPr marL="2540000" indent="-635000" defTabSz="825500">
              <a:lnSpc>
                <a:spcPct val="100000"/>
              </a:lnSpc>
              <a:spcBef>
                <a:spcPts val="5900"/>
              </a:spcBef>
              <a:buSzPct val="125000"/>
            </a:lvl4pPr>
            <a:lvl5pPr marL="3175000" indent="-635000" defTabSz="825500">
              <a:lnSpc>
                <a:spcPct val="100000"/>
              </a:lnSpc>
              <a:spcBef>
                <a:spcPts val="5900"/>
              </a:spcBef>
              <a:buSzPct val="125000"/>
            </a:lvl5pPr>
          </a:lstStyle>
          <a:p>
            <a:r>
              <a:t>Texte niveau 1</a:t>
            </a:r>
          </a:p>
          <a:p>
            <a:pPr lvl="1"/>
            <a:r>
              <a:t>Texte niveau 2</a:t>
            </a:r>
          </a:p>
          <a:p>
            <a:pPr lvl="2"/>
            <a:r>
              <a:t>Texte niveau 3</a:t>
            </a:r>
          </a:p>
          <a:p>
            <a:pPr lvl="3"/>
            <a:r>
              <a:t>Texte niveau 4</a:t>
            </a:r>
          </a:p>
          <a:p>
            <a:pPr lvl="4"/>
            <a:r>
              <a:t>Texte niveau 5</a:t>
            </a:r>
          </a:p>
        </p:txBody>
      </p:sp>
      <p:sp>
        <p:nvSpPr>
          <p:cNvPr id="194" name="Texte du titre"/>
          <p:cNvSpPr txBox="1">
            <a:spLocks noGrp="1"/>
          </p:cNvSpPr>
          <p:nvPr>
            <p:ph type="title"/>
          </p:nvPr>
        </p:nvSpPr>
        <p:spPr>
          <a:xfrm>
            <a:off x="-18956" y="-21592"/>
            <a:ext cx="24421912" cy="1231636"/>
          </a:xfrm>
          <a:prstGeom prst="rect">
            <a:avLst/>
          </a:prstGeom>
          <a:gradFill>
            <a:gsLst>
              <a:gs pos="0">
                <a:schemeClr val="accent1">
                  <a:lumOff val="16847"/>
                </a:schemeClr>
              </a:gs>
              <a:gs pos="100000">
                <a:schemeClr val="accent1">
                  <a:lumOff val="-13575"/>
                </a:schemeClr>
              </a:gs>
            </a:gsLst>
            <a:lin ang="5400000"/>
          </a:gradFill>
          <a:effectLst>
            <a:outerShdw blurRad="190500" dist="8455" dir="5400000" rotWithShape="0">
              <a:srgbClr val="000000"/>
            </a:outerShdw>
          </a:effectLst>
        </p:spPr>
        <p:txBody>
          <a:bodyPr anchor="ctr"/>
          <a:lstStyle>
            <a:lvl1pPr algn="ctr" defTabSz="825500">
              <a:lnSpc>
                <a:spcPct val="100000"/>
              </a:lnSpc>
              <a:defRPr sz="5500" b="0" spc="0">
                <a:solidFill>
                  <a:srgbClr val="FFFFFF"/>
                </a:solidFill>
                <a:latin typeface="Hobo Std Medium"/>
                <a:ea typeface="Hobo Std Medium"/>
                <a:cs typeface="Hobo Std Medium"/>
                <a:sym typeface="Hobo Std Medium"/>
              </a:defRPr>
            </a:lvl1pPr>
          </a:lstStyle>
          <a:p>
            <a:r>
              <a:t>Texte du titre</a:t>
            </a:r>
          </a:p>
        </p:txBody>
      </p:sp>
      <p:sp>
        <p:nvSpPr>
          <p:cNvPr id="195" name="/ 42"/>
          <p:cNvSpPr txBox="1"/>
          <p:nvPr/>
        </p:nvSpPr>
        <p:spPr>
          <a:xfrm>
            <a:off x="23490749" y="12954000"/>
            <a:ext cx="63947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spcBef>
                <a:spcPts val="0"/>
              </a:spcBef>
              <a:defRPr sz="2400">
                <a:latin typeface="Helvetica Neue Light"/>
                <a:ea typeface="Helvetica Neue Light"/>
                <a:cs typeface="Helvetica Neue Light"/>
                <a:sym typeface="Helvetica Neue Light"/>
              </a:defRPr>
            </a:lvl1pPr>
          </a:lstStyle>
          <a:p>
            <a:r>
              <a:t>/ 42</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re et puces">
    <p:bg>
      <p:bgPr>
        <a:solidFill>
          <a:srgbClr val="FFFFFF"/>
        </a:solidFill>
        <a:effectLst/>
      </p:bgPr>
    </p:bg>
    <p:spTree>
      <p:nvGrpSpPr>
        <p:cNvPr id="1" name=""/>
        <p:cNvGrpSpPr/>
        <p:nvPr/>
      </p:nvGrpSpPr>
      <p:grpSpPr>
        <a:xfrm>
          <a:off x="0" y="0"/>
          <a:ext cx="0" cy="0"/>
          <a:chOff x="0" y="0"/>
          <a:chExt cx="0" cy="0"/>
        </a:xfrm>
      </p:grpSpPr>
      <p:sp>
        <p:nvSpPr>
          <p:cNvPr id="202" name="Graceful Consortium meeting, Toulouse, November 22, 2023"/>
          <p:cNvSpPr txBox="1"/>
          <p:nvPr/>
        </p:nvSpPr>
        <p:spPr>
          <a:xfrm>
            <a:off x="2496827" y="12954000"/>
            <a:ext cx="1298396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825500">
              <a:lnSpc>
                <a:spcPct val="100000"/>
              </a:lnSpc>
              <a:spcBef>
                <a:spcPts val="0"/>
              </a:spcBef>
              <a:defRPr sz="3000" b="1"/>
            </a:lvl1pPr>
          </a:lstStyle>
          <a:p>
            <a:r>
              <a:t>Graceful Consortium meeting, Toulouse, November 22, 2023</a:t>
            </a:r>
          </a:p>
        </p:txBody>
      </p:sp>
      <p:sp>
        <p:nvSpPr>
          <p:cNvPr id="203" name="H-C. Nataf"/>
          <p:cNvSpPr txBox="1"/>
          <p:nvPr/>
        </p:nvSpPr>
        <p:spPr>
          <a:xfrm>
            <a:off x="17795560" y="12954000"/>
            <a:ext cx="2026540"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825500">
              <a:lnSpc>
                <a:spcPct val="100000"/>
              </a:lnSpc>
              <a:spcBef>
                <a:spcPts val="0"/>
              </a:spcBef>
              <a:defRPr sz="3000" b="1">
                <a:solidFill>
                  <a:srgbClr val="0096FF"/>
                </a:solidFill>
              </a:defRPr>
            </a:lvl1pPr>
          </a:lstStyle>
          <a:p>
            <a:r>
              <a:t>H-C. Nataf</a:t>
            </a:r>
          </a:p>
        </p:txBody>
      </p:sp>
      <p:sp>
        <p:nvSpPr>
          <p:cNvPr id="204" name="Numéro de diapositive"/>
          <p:cNvSpPr txBox="1">
            <a:spLocks noGrp="1"/>
          </p:cNvSpPr>
          <p:nvPr>
            <p:ph type="sldNum" sz="quarter" idx="2"/>
          </p:nvPr>
        </p:nvSpPr>
        <p:spPr>
          <a:xfrm>
            <a:off x="23081843" y="12954000"/>
            <a:ext cx="453239" cy="461060"/>
          </a:xfrm>
          <a:prstGeom prst="rect">
            <a:avLst/>
          </a:prstGeom>
        </p:spPr>
        <p:txBody>
          <a:bodyPr anchor="t"/>
          <a:lstStyle>
            <a:lvl1pPr algn="r" defTabSz="825500">
              <a:defRPr sz="2400">
                <a:latin typeface="Helvetica Neue Light"/>
                <a:ea typeface="Helvetica Neue Light"/>
                <a:cs typeface="Helvetica Neue Light"/>
                <a:sym typeface="Helvetica Neue Light"/>
              </a:defRPr>
            </a:lvl1pPr>
          </a:lstStyle>
          <a:p>
            <a:fld id="{86CB4B4D-7CA3-9044-876B-883B54F8677D}" type="slidenum">
              <a:t>‹N°›</a:t>
            </a:fld>
            <a:endParaRPr/>
          </a:p>
        </p:txBody>
      </p:sp>
      <p:sp>
        <p:nvSpPr>
          <p:cNvPr id="205" name="Texte niveau 1…"/>
          <p:cNvSpPr txBox="1">
            <a:spLocks noGrp="1"/>
          </p:cNvSpPr>
          <p:nvPr>
            <p:ph type="body" idx="1"/>
          </p:nvPr>
        </p:nvSpPr>
        <p:spPr>
          <a:xfrm>
            <a:off x="1689100" y="2162498"/>
            <a:ext cx="21005800" cy="10270802"/>
          </a:xfrm>
          <a:prstGeom prst="rect">
            <a:avLst/>
          </a:prstGeom>
        </p:spPr>
        <p:txBody>
          <a:bodyPr/>
          <a:lstStyle>
            <a:lvl1pPr marL="635000" indent="-635000" defTabSz="825500">
              <a:lnSpc>
                <a:spcPct val="100000"/>
              </a:lnSpc>
              <a:spcBef>
                <a:spcPts val="5900"/>
              </a:spcBef>
              <a:buSzPct val="125000"/>
            </a:lvl1pPr>
            <a:lvl2pPr marL="1270000" indent="-635000" defTabSz="825500">
              <a:lnSpc>
                <a:spcPct val="100000"/>
              </a:lnSpc>
              <a:spcBef>
                <a:spcPts val="5900"/>
              </a:spcBef>
              <a:buSzPct val="125000"/>
            </a:lvl2pPr>
            <a:lvl3pPr marL="1905000" indent="-635000" defTabSz="825500">
              <a:lnSpc>
                <a:spcPct val="100000"/>
              </a:lnSpc>
              <a:spcBef>
                <a:spcPts val="5900"/>
              </a:spcBef>
              <a:buSzPct val="125000"/>
            </a:lvl3pPr>
            <a:lvl4pPr marL="2540000" indent="-635000" defTabSz="825500">
              <a:lnSpc>
                <a:spcPct val="100000"/>
              </a:lnSpc>
              <a:spcBef>
                <a:spcPts val="5900"/>
              </a:spcBef>
              <a:buSzPct val="125000"/>
            </a:lvl4pPr>
            <a:lvl5pPr marL="3175000" indent="-635000" defTabSz="825500">
              <a:lnSpc>
                <a:spcPct val="100000"/>
              </a:lnSpc>
              <a:spcBef>
                <a:spcPts val="5900"/>
              </a:spcBef>
              <a:buSzPct val="125000"/>
            </a:lvl5pPr>
          </a:lstStyle>
          <a:p>
            <a:r>
              <a:t>Texte niveau 1</a:t>
            </a:r>
          </a:p>
          <a:p>
            <a:pPr lvl="1"/>
            <a:r>
              <a:t>Texte niveau 2</a:t>
            </a:r>
          </a:p>
          <a:p>
            <a:pPr lvl="2"/>
            <a:r>
              <a:t>Texte niveau 3</a:t>
            </a:r>
          </a:p>
          <a:p>
            <a:pPr lvl="3"/>
            <a:r>
              <a:t>Texte niveau 4</a:t>
            </a:r>
          </a:p>
          <a:p>
            <a:pPr lvl="4"/>
            <a:r>
              <a:t>Texte niveau 5</a:t>
            </a:r>
          </a:p>
        </p:txBody>
      </p:sp>
      <p:sp>
        <p:nvSpPr>
          <p:cNvPr id="206" name="Texte du titre"/>
          <p:cNvSpPr txBox="1">
            <a:spLocks noGrp="1"/>
          </p:cNvSpPr>
          <p:nvPr>
            <p:ph type="title"/>
          </p:nvPr>
        </p:nvSpPr>
        <p:spPr>
          <a:xfrm>
            <a:off x="-18956" y="-21592"/>
            <a:ext cx="24421912" cy="1231636"/>
          </a:xfrm>
          <a:prstGeom prst="rect">
            <a:avLst/>
          </a:prstGeom>
          <a:gradFill>
            <a:gsLst>
              <a:gs pos="0">
                <a:schemeClr val="accent1">
                  <a:lumOff val="16847"/>
                </a:schemeClr>
              </a:gs>
              <a:gs pos="100000">
                <a:schemeClr val="accent1">
                  <a:lumOff val="-13575"/>
                </a:schemeClr>
              </a:gs>
            </a:gsLst>
            <a:lin ang="5400000"/>
          </a:gradFill>
          <a:effectLst>
            <a:outerShdw blurRad="190500" dist="8455" dir="5400000" rotWithShape="0">
              <a:srgbClr val="000000"/>
            </a:outerShdw>
          </a:effectLst>
        </p:spPr>
        <p:txBody>
          <a:bodyPr anchor="ctr"/>
          <a:lstStyle>
            <a:lvl1pPr algn="ctr" defTabSz="825500">
              <a:lnSpc>
                <a:spcPct val="100000"/>
              </a:lnSpc>
              <a:defRPr sz="5500" b="0" spc="0">
                <a:solidFill>
                  <a:srgbClr val="FFFFFF"/>
                </a:solidFill>
                <a:latin typeface="Hobo Std Medium"/>
                <a:ea typeface="Hobo Std Medium"/>
                <a:cs typeface="Hobo Std Medium"/>
                <a:sym typeface="Hobo Std Medium"/>
              </a:defRPr>
            </a:lvl1pPr>
          </a:lstStyle>
          <a:p>
            <a:r>
              <a:t>Texte du titre</a:t>
            </a:r>
          </a:p>
        </p:txBody>
      </p:sp>
      <p:sp>
        <p:nvSpPr>
          <p:cNvPr id="207" name="/ 25"/>
          <p:cNvSpPr txBox="1"/>
          <p:nvPr/>
        </p:nvSpPr>
        <p:spPr>
          <a:xfrm>
            <a:off x="23490749" y="12954000"/>
            <a:ext cx="63947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lnSpc>
                <a:spcPct val="100000"/>
              </a:lnSpc>
              <a:spcBef>
                <a:spcPts val="0"/>
              </a:spcBef>
              <a:defRPr sz="2400">
                <a:latin typeface="Helvetica Neue Light"/>
                <a:ea typeface="Helvetica Neue Light"/>
                <a:cs typeface="Helvetica Neue Light"/>
                <a:sym typeface="Helvetica Neue Light"/>
              </a:defRPr>
            </a:lvl1pPr>
          </a:lstStyle>
          <a:p>
            <a:r>
              <a:t>/ 25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Un bâtiment blanc moderne doté de panneaux de verre avec un ciel bleu et clair en arrière-plan"/>
          <p:cNvSpPr>
            <a:spLocks noGrp="1"/>
          </p:cNvSpPr>
          <p:nvPr>
            <p:ph type="pic" idx="21"/>
          </p:nvPr>
        </p:nvSpPr>
        <p:spPr>
          <a:xfrm>
            <a:off x="9271000" y="1270000"/>
            <a:ext cx="16764000" cy="1117600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1206500" y="1270000"/>
            <a:ext cx="9779000" cy="5882273"/>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Petite section d’un pont moderne à Qingdao, Shandong, en Chine, en dessous d’un ciel partiellement nuageux"/>
          <p:cNvSpPr>
            <a:spLocks noGrp="1"/>
          </p:cNvSpPr>
          <p:nvPr>
            <p:ph type="pic" idx="22"/>
          </p:nvPr>
        </p:nvSpPr>
        <p:spPr>
          <a:xfrm>
            <a:off x="9271000" y="1263848"/>
            <a:ext cx="16773843" cy="11188205"/>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vidéo direct, petit">
    <p:spTree>
      <p:nvGrpSpPr>
        <p:cNvPr id="1" name=""/>
        <p:cNvGrpSpPr/>
        <p:nvPr/>
      </p:nvGrpSpPr>
      <p:grpSpPr>
        <a:xfrm>
          <a:off x="0" y="0"/>
          <a:ext cx="0" cy="0"/>
          <a:chOff x="0" y="0"/>
          <a:chExt cx="0" cy="0"/>
        </a:xfrm>
      </p:grpSpPr>
      <p:sp>
        <p:nvSpPr>
          <p:cNvPr id="71"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72"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7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7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puces, vidéo direct, grand">
    <p:spTree>
      <p:nvGrpSpPr>
        <p:cNvPr id="1" name=""/>
        <p:cNvGrpSpPr/>
        <p:nvPr/>
      </p:nvGrpSpPr>
      <p:grpSpPr>
        <a:xfrm>
          <a:off x="0" y="0"/>
          <a:ext cx="0" cy="0"/>
          <a:chOff x="0" y="0"/>
          <a:chExt cx="0" cy="0"/>
        </a:xfrm>
      </p:grpSpPr>
      <p:sp>
        <p:nvSpPr>
          <p:cNvPr id="81"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82"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8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8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Titre de sectio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92"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3"/>
          <a:srcRect/>
          <a:stretch>
            <a:fillRect/>
          </a:stretch>
        </a:blip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3847/1538-4357/adad59" TargetMode="External"/><Relationship Id="rId2" Type="http://schemas.openxmlformats.org/officeDocument/2006/relationships/hyperlink" Target="https://doi.org/10.5802/crgeos.256" TargetMode="Externa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What would be the magnetic field of the Earth if it spun as slowly as Venus?"/>
          <p:cNvSpPr txBox="1">
            <a:spLocks noGrp="1"/>
          </p:cNvSpPr>
          <p:nvPr>
            <p:ph type="title"/>
          </p:nvPr>
        </p:nvSpPr>
        <p:spPr>
          <a:xfrm>
            <a:off x="1778000" y="692797"/>
            <a:ext cx="20828000" cy="4648201"/>
          </a:xfrm>
          <a:prstGeom prst="rect">
            <a:avLst/>
          </a:prstGeom>
          <a:gradFill>
            <a:gsLst>
              <a:gs pos="0">
                <a:schemeClr val="accent1">
                  <a:lumOff val="16847"/>
                </a:schemeClr>
              </a:gs>
              <a:gs pos="100000">
                <a:schemeClr val="accent1">
                  <a:hueOff val="114395"/>
                  <a:lumOff val="-24975"/>
                </a:schemeClr>
              </a:gs>
            </a:gsLst>
          </a:gradFill>
        </p:spPr>
        <p:txBody>
          <a:bodyPr/>
          <a:lstStyle>
            <a:lvl1pPr defTabSz="784225">
              <a:defRPr sz="10450"/>
            </a:lvl1pPr>
          </a:lstStyle>
          <a:p>
            <a:r>
              <a:t>What would be the magnetic field of the Earth if it spun as slowly as Venus?  </a:t>
            </a:r>
          </a:p>
        </p:txBody>
      </p:sp>
      <p:sp>
        <p:nvSpPr>
          <p:cNvPr id="217" name="Henri-Claude Nataf1, Nathanaël Schaeffer1, Quentin Noraz2, Allan Sacha Brun3 &amp; Antoine Strugarek3"/>
          <p:cNvSpPr txBox="1">
            <a:spLocks noGrp="1"/>
          </p:cNvSpPr>
          <p:nvPr>
            <p:ph type="body" sz="quarter" idx="1"/>
          </p:nvPr>
        </p:nvSpPr>
        <p:spPr>
          <a:xfrm>
            <a:off x="2887510" y="5631900"/>
            <a:ext cx="18608980" cy="1739078"/>
          </a:xfrm>
          <a:prstGeom prst="rect">
            <a:avLst/>
          </a:prstGeom>
        </p:spPr>
        <p:txBody>
          <a:bodyPr/>
          <a:lstStyle/>
          <a:p>
            <a:pPr defTabSz="668655">
              <a:defRPr sz="5346">
                <a:solidFill>
                  <a:srgbClr val="1B18FF"/>
                </a:solidFill>
              </a:defRPr>
            </a:pPr>
            <a:r>
              <a:rPr u="sng"/>
              <a:t>Henri-Claude Nataf</a:t>
            </a:r>
            <a:r>
              <a:rPr baseline="31999"/>
              <a:t>1</a:t>
            </a:r>
            <a:r>
              <a:t>, Nathanaël Schaeffer</a:t>
            </a:r>
            <a:r>
              <a:rPr baseline="31999"/>
              <a:t>1</a:t>
            </a:r>
            <a:r>
              <a:t>, Quentin Noraz</a:t>
            </a:r>
            <a:r>
              <a:rPr baseline="31999"/>
              <a:t>2</a:t>
            </a:r>
            <a:r>
              <a:t>, Allan Sacha Brun</a:t>
            </a:r>
            <a:r>
              <a:rPr baseline="31999"/>
              <a:t>3</a:t>
            </a:r>
            <a:r>
              <a:t> &amp; Antoine Strugarek</a:t>
            </a:r>
            <a:r>
              <a:rPr baseline="31999"/>
              <a:t>3</a:t>
            </a:r>
          </a:p>
        </p:txBody>
      </p:sp>
      <p:pic>
        <p:nvPicPr>
          <p:cNvPr id="218" name="cnrsfr.gif" descr="cnrsfr.gif"/>
          <p:cNvPicPr>
            <a:picLocks noChangeAspect="1"/>
          </p:cNvPicPr>
          <p:nvPr/>
        </p:nvPicPr>
        <p:blipFill>
          <a:blip r:embed="rId3"/>
          <a:stretch>
            <a:fillRect/>
          </a:stretch>
        </p:blipFill>
        <p:spPr>
          <a:xfrm>
            <a:off x="22196919" y="11549498"/>
            <a:ext cx="2029282" cy="2029282"/>
          </a:xfrm>
          <a:prstGeom prst="rect">
            <a:avLst/>
          </a:prstGeom>
          <a:ln w="12700">
            <a:miter lim="400000"/>
          </a:ln>
        </p:spPr>
      </p:pic>
      <p:sp>
        <p:nvSpPr>
          <p:cNvPr id="219" name="1ISTerre, Univ. Grenoble Alpes, CNRS, Grenoble…"/>
          <p:cNvSpPr txBox="1"/>
          <p:nvPr/>
        </p:nvSpPr>
        <p:spPr>
          <a:xfrm>
            <a:off x="5476902" y="7657881"/>
            <a:ext cx="14309282" cy="240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p>
            <a:pPr defTabSz="784225">
              <a:lnSpc>
                <a:spcPct val="100000"/>
              </a:lnSpc>
              <a:spcBef>
                <a:spcPts val="0"/>
              </a:spcBef>
              <a:defRPr sz="5225">
                <a:solidFill>
                  <a:srgbClr val="D783FF"/>
                </a:solidFill>
              </a:defRPr>
            </a:pPr>
            <a:r>
              <a:rPr sz="4400" baseline="31999" dirty="0"/>
              <a:t>1</a:t>
            </a:r>
            <a:r>
              <a:rPr sz="4400" dirty="0"/>
              <a:t>ISTerre, Univ. Grenoble Alpes, CNRS, Grenoble</a:t>
            </a:r>
          </a:p>
          <a:p>
            <a:pPr defTabSz="784225">
              <a:lnSpc>
                <a:spcPct val="100000"/>
              </a:lnSpc>
              <a:spcBef>
                <a:spcPts val="0"/>
              </a:spcBef>
              <a:defRPr sz="5225">
                <a:solidFill>
                  <a:srgbClr val="D783FF"/>
                </a:solidFill>
              </a:defRPr>
            </a:pPr>
            <a:r>
              <a:rPr sz="4400" baseline="31999" dirty="0"/>
              <a:t>2</a:t>
            </a:r>
            <a:r>
              <a:rPr sz="4400" dirty="0"/>
              <a:t>KU Leuven, Leuven, Belgique</a:t>
            </a:r>
          </a:p>
          <a:p>
            <a:pPr defTabSz="784225">
              <a:lnSpc>
                <a:spcPct val="100000"/>
              </a:lnSpc>
              <a:spcBef>
                <a:spcPts val="0"/>
              </a:spcBef>
              <a:defRPr sz="5225">
                <a:solidFill>
                  <a:srgbClr val="D783FF"/>
                </a:solidFill>
              </a:defRPr>
            </a:pPr>
            <a:r>
              <a:rPr sz="4400" baseline="31999" dirty="0"/>
              <a:t>3</a:t>
            </a:r>
            <a:r>
              <a:rPr sz="4400" dirty="0"/>
              <a:t>AIM, CEA, Univ. Paris-Saclay</a:t>
            </a:r>
          </a:p>
        </p:txBody>
      </p:sp>
      <p:pic>
        <p:nvPicPr>
          <p:cNvPr id="220" name="ISTerre_logo.png" descr="ISTerre_logo.png"/>
          <p:cNvPicPr>
            <a:picLocks noChangeAspect="1"/>
          </p:cNvPicPr>
          <p:nvPr/>
        </p:nvPicPr>
        <p:blipFill>
          <a:blip r:embed="rId4"/>
          <a:stretch>
            <a:fillRect/>
          </a:stretch>
        </p:blipFill>
        <p:spPr>
          <a:xfrm>
            <a:off x="154408" y="11642918"/>
            <a:ext cx="3172097" cy="1842443"/>
          </a:xfrm>
          <a:prstGeom prst="rect">
            <a:avLst/>
          </a:prstGeom>
          <a:ln w="12700">
            <a:miter lim="400000"/>
          </a:ln>
        </p:spPr>
      </p:pic>
      <p:pic>
        <p:nvPicPr>
          <p:cNvPr id="221" name="logo_UGA_couleur_cmjn.jpg" descr="logo_UGA_couleur_cmjn.jpg"/>
          <p:cNvPicPr>
            <a:picLocks noChangeAspect="1"/>
          </p:cNvPicPr>
          <p:nvPr/>
        </p:nvPicPr>
        <p:blipFill>
          <a:blip r:embed="rId5"/>
          <a:stretch>
            <a:fillRect/>
          </a:stretch>
        </p:blipFill>
        <p:spPr>
          <a:xfrm>
            <a:off x="3580919" y="11593448"/>
            <a:ext cx="2900917" cy="1941382"/>
          </a:xfrm>
          <a:prstGeom prst="rect">
            <a:avLst/>
          </a:prstGeom>
          <a:ln w="12700">
            <a:miter lim="400000"/>
          </a:ln>
        </p:spPr>
      </p:pic>
      <p:sp>
        <p:nvSpPr>
          <p:cNvPr id="222" name="Journées SF2A, June 23rd 2026"/>
          <p:cNvSpPr txBox="1"/>
          <p:nvPr/>
        </p:nvSpPr>
        <p:spPr>
          <a:xfrm>
            <a:off x="1608502" y="10440032"/>
            <a:ext cx="20828001" cy="96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ctr" defTabSz="726440">
              <a:lnSpc>
                <a:spcPct val="100000"/>
              </a:lnSpc>
              <a:spcBef>
                <a:spcPts val="0"/>
              </a:spcBef>
              <a:defRPr sz="5808">
                <a:solidFill>
                  <a:srgbClr val="9437FF"/>
                </a:solidFill>
              </a:defRPr>
            </a:pPr>
            <a:r>
              <a:rPr dirty="0" err="1"/>
              <a:t>Journées</a:t>
            </a:r>
            <a:r>
              <a:rPr dirty="0"/>
              <a:t> SF2A, June 23</a:t>
            </a:r>
            <a:r>
              <a:rPr baseline="31999" dirty="0"/>
              <a:t>rd</a:t>
            </a:r>
            <a:r>
              <a:rPr dirty="0"/>
              <a:t> 2026</a:t>
            </a:r>
          </a:p>
        </p:txBody>
      </p:sp>
      <p:pic>
        <p:nvPicPr>
          <p:cNvPr id="223" name="IRFU.png" descr="IRFU.png"/>
          <p:cNvPicPr>
            <a:picLocks noChangeAspect="1"/>
          </p:cNvPicPr>
          <p:nvPr/>
        </p:nvPicPr>
        <p:blipFill>
          <a:blip r:embed="rId6"/>
          <a:stretch>
            <a:fillRect/>
          </a:stretch>
        </p:blipFill>
        <p:spPr>
          <a:xfrm>
            <a:off x="11989280" y="11642918"/>
            <a:ext cx="3870678" cy="1842443"/>
          </a:xfrm>
          <a:prstGeom prst="rect">
            <a:avLst/>
          </a:prstGeom>
          <a:ln w="12700">
            <a:miter lim="400000"/>
          </a:ln>
        </p:spPr>
      </p:pic>
      <p:pic>
        <p:nvPicPr>
          <p:cNvPr id="224" name="KU_Leuven.jpg" descr="KU_Leuven.jpg"/>
          <p:cNvPicPr>
            <a:picLocks noChangeAspect="1"/>
          </p:cNvPicPr>
          <p:nvPr/>
        </p:nvPicPr>
        <p:blipFill>
          <a:blip r:embed="rId7"/>
          <a:srcRect/>
          <a:stretch>
            <a:fillRect/>
          </a:stretch>
        </p:blipFill>
        <p:spPr>
          <a:xfrm>
            <a:off x="6936410" y="11780906"/>
            <a:ext cx="4321017" cy="1566369"/>
          </a:xfrm>
          <a:prstGeom prst="rect">
            <a:avLst/>
          </a:prstGeom>
          <a:ln w="12700">
            <a:miter lim="400000"/>
          </a:ln>
        </p:spPr>
      </p:pic>
      <p:pic>
        <p:nvPicPr>
          <p:cNvPr id="225" name="UPSL.jpg" descr="UPSL.jpg"/>
          <p:cNvPicPr>
            <a:picLocks noChangeAspect="1"/>
          </p:cNvPicPr>
          <p:nvPr/>
        </p:nvPicPr>
        <p:blipFill>
          <a:blip r:embed="rId8"/>
          <a:srcRect t="3918"/>
          <a:stretch>
            <a:fillRect/>
          </a:stretch>
        </p:blipFill>
        <p:spPr>
          <a:xfrm>
            <a:off x="16344399" y="11678116"/>
            <a:ext cx="5272925" cy="177223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350" name="An IMAC force-balance scenario for Venus predicts that its large-scale magnetic field would be 10 000 times smaller than that of the Earth.…"/>
          <p:cNvSpPr txBox="1">
            <a:spLocks noGrp="1"/>
          </p:cNvSpPr>
          <p:nvPr>
            <p:ph type="body" sz="half" idx="1"/>
          </p:nvPr>
        </p:nvSpPr>
        <p:spPr>
          <a:xfrm>
            <a:off x="15826709" y="2162498"/>
            <a:ext cx="8007133" cy="10334203"/>
          </a:xfrm>
          <a:prstGeom prst="rect">
            <a:avLst/>
          </a:prstGeom>
        </p:spPr>
        <p:txBody>
          <a:bodyPr/>
          <a:lstStyle/>
          <a:p>
            <a:pPr marL="152400" indent="-152400">
              <a:spcBef>
                <a:spcPts val="1200"/>
              </a:spcBef>
              <a:buSzTx/>
              <a:buNone/>
            </a:pPr>
            <a:r>
              <a:t> An IMAC force-balance scenario for Venus predicts that its large-scale magnetic field would be </a:t>
            </a:r>
            <a:r>
              <a:rPr b="1"/>
              <a:t>10 000 times smaller</a:t>
            </a:r>
            <a:r>
              <a:t> than that of the Earth.</a:t>
            </a:r>
          </a:p>
          <a:p>
            <a:pPr marL="152400" indent="-152400">
              <a:spcBef>
                <a:spcPts val="1200"/>
              </a:spcBef>
              <a:buSzTx/>
              <a:buNone/>
            </a:pPr>
            <a:r>
              <a:t> It would be </a:t>
            </a:r>
            <a:r>
              <a:rPr b="1"/>
              <a:t>dominated </a:t>
            </a:r>
            <a:r>
              <a:t>by</a:t>
            </a:r>
            <a:r>
              <a:rPr b="1"/>
              <a:t> small-scales</a:t>
            </a:r>
            <a:r>
              <a:t>, and might therefore have </a:t>
            </a:r>
            <a:r>
              <a:rPr b="1"/>
              <a:t>escaped detection</a:t>
            </a:r>
            <a:r>
              <a:t>…</a:t>
            </a:r>
          </a:p>
          <a:p>
            <a:pPr marL="152400" indent="-152400">
              <a:spcBef>
                <a:spcPts val="1200"/>
              </a:spcBef>
              <a:buSzTx/>
              <a:buNone/>
            </a:pPr>
            <a:r>
              <a:t> Zonal flows could be strong.</a:t>
            </a:r>
          </a:p>
        </p:txBody>
      </p:sp>
      <p:sp>
        <p:nvSpPr>
          <p:cNvPr id="351" name="An IMAC force-balance dynamo for Venus"/>
          <p:cNvSpPr txBox="1">
            <a:spLocks noGrp="1"/>
          </p:cNvSpPr>
          <p:nvPr>
            <p:ph type="title"/>
          </p:nvPr>
        </p:nvSpPr>
        <p:spPr>
          <a:prstGeom prst="rect">
            <a:avLst/>
          </a:prstGeom>
        </p:spPr>
        <p:txBody>
          <a:bodyPr/>
          <a:lstStyle/>
          <a:p>
            <a:r>
              <a:t>An IMAC force-balance dynamo for Venus</a:t>
            </a:r>
          </a:p>
        </p:txBody>
      </p:sp>
      <p:pic>
        <p:nvPicPr>
          <p:cNvPr id="352" name="Venus_IMAC_times.png" descr="Venus_IMAC_times.png"/>
          <p:cNvPicPr>
            <a:picLocks noChangeAspect="1"/>
          </p:cNvPicPr>
          <p:nvPr/>
        </p:nvPicPr>
        <p:blipFill>
          <a:blip r:embed="rId3"/>
          <a:srcRect l="19186" t="9286" r="11499" b="6990"/>
          <a:stretch>
            <a:fillRect/>
          </a:stretch>
        </p:blipFill>
        <p:spPr>
          <a:xfrm>
            <a:off x="35480" y="3143462"/>
            <a:ext cx="4709575" cy="8687013"/>
          </a:xfrm>
          <a:prstGeom prst="rect">
            <a:avLst/>
          </a:prstGeom>
          <a:ln w="12700">
            <a:miter lim="400000"/>
          </a:ln>
        </p:spPr>
      </p:pic>
      <mc:AlternateContent xmlns:mc="http://schemas.openxmlformats.org/markup-compatibility/2006">
        <mc:Choice xmlns:a14="http://schemas.microsoft.com/office/drawing/2010/main" Requires="a14">
          <p:sp>
            <p:nvSpPr>
              <p:cNvPr id="353" name="days"/>
              <p:cNvSpPr txBox="1"/>
              <p:nvPr/>
            </p:nvSpPr>
            <p:spPr>
              <a:xfrm>
                <a:off x="5180214" y="9597095"/>
                <a:ext cx="4168073" cy="997015"/>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AC71B4"/>
                    </a:solidFill>
                  </a:defRPr>
                </a:pPr>
                <a14:m>
                  <m:oMath xmlns:m="http://schemas.openxmlformats.org/officeDocument/2006/math">
                    <m:sSub>
                      <m:sSubPr>
                        <m:ctrlPr>
                          <a:rPr sz="5750">
                            <a:solidFill>
                              <a:srgbClr val="AB71B3"/>
                            </a:solidFill>
                            <a:latin typeface="Cambria Math" panose="02040503050406030204" pitchFamily="18" charset="0"/>
                          </a:rPr>
                        </m:ctrlPr>
                      </m:sSubPr>
                      <m:e>
                        <m:r>
                          <a:rPr sz="5750" i="1">
                            <a:solidFill>
                              <a:srgbClr val="AB71B3"/>
                            </a:solidFill>
                            <a:latin typeface="Cambria Math" panose="02040503050406030204" pitchFamily="18" charset="0"/>
                          </a:rPr>
                          <m:t>𝑡</m:t>
                        </m:r>
                      </m:e>
                      <m:sub>
                        <m:r>
                          <m:rPr>
                            <m:sty m:val="p"/>
                          </m:rPr>
                          <a:rPr sz="5750" i="1">
                            <a:solidFill>
                              <a:srgbClr val="AB71B3"/>
                            </a:solidFill>
                            <a:latin typeface="Cambria Math" panose="02040503050406030204" pitchFamily="18" charset="0"/>
                          </a:rPr>
                          <m:t>Ω</m:t>
                        </m:r>
                      </m:sub>
                    </m:sSub>
                    <m:r>
                      <a:rPr sz="5750" i="1">
                        <a:solidFill>
                          <a:srgbClr val="AB71B3"/>
                        </a:solidFill>
                        <a:latin typeface="Cambria Math" panose="02040503050406030204" pitchFamily="18" charset="0"/>
                      </a:rPr>
                      <m:t>=243</m:t>
                    </m:r>
                  </m:oMath>
                </a14:m>
                <a:r>
                  <a:t> days</a:t>
                </a:r>
              </a:p>
            </p:txBody>
          </p:sp>
        </mc:Choice>
        <mc:Fallback>
          <p:sp>
            <p:nvSpPr>
              <p:cNvPr id="353" name="days"/>
              <p:cNvSpPr txBox="1">
                <a:spLocks noRot="1" noChangeAspect="1" noMove="1" noResize="1" noEditPoints="1" noAdjustHandles="1" noChangeArrowheads="1" noChangeShapeType="1" noTextEdit="1"/>
              </p:cNvSpPr>
              <p:nvPr/>
            </p:nvSpPr>
            <p:spPr>
              <a:xfrm>
                <a:off x="5180214" y="9597095"/>
                <a:ext cx="4168073" cy="997015"/>
              </a:xfrm>
              <a:prstGeom prst="rect">
                <a:avLst/>
              </a:prstGeom>
              <a:blipFill>
                <a:blip r:embed="rId4"/>
                <a:stretch>
                  <a:fillRect l="-4255" t="-6250" r="-14286" b="-2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54" name="days"/>
              <p:cNvSpPr txBox="1"/>
              <p:nvPr/>
            </p:nvSpPr>
            <p:spPr>
              <a:xfrm>
                <a:off x="807219" y="10433016"/>
                <a:ext cx="3304143" cy="95945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C12A2A"/>
                    </a:solidFill>
                  </a:defRPr>
                </a:pPr>
                <a14:m>
                  <m:oMath xmlns:m="http://schemas.openxmlformats.org/officeDocument/2006/math">
                    <m:sSub>
                      <m:sSubPr>
                        <m:ctrlPr>
                          <a:rPr sz="5750">
                            <a:solidFill>
                              <a:srgbClr val="C1292A"/>
                            </a:solidFill>
                            <a:latin typeface="Cambria Math" panose="02040503050406030204" pitchFamily="18" charset="0"/>
                          </a:rPr>
                        </m:ctrlPr>
                      </m:sSubPr>
                      <m:e>
                        <m:r>
                          <a:rPr sz="5750" i="1">
                            <a:solidFill>
                              <a:srgbClr val="C1292A"/>
                            </a:solidFill>
                            <a:latin typeface="Cambria Math" panose="02040503050406030204" pitchFamily="18" charset="0"/>
                          </a:rPr>
                          <m:t>𝑡</m:t>
                        </m:r>
                      </m:e>
                      <m:sub>
                        <m:r>
                          <a:rPr sz="5750" i="1">
                            <a:solidFill>
                              <a:srgbClr val="C1292A"/>
                            </a:solidFill>
                            <a:latin typeface="Cambria Math" panose="02040503050406030204" pitchFamily="18" charset="0"/>
                          </a:rPr>
                          <m:t>∗</m:t>
                        </m:r>
                      </m:sub>
                    </m:sSub>
                    <m:r>
                      <a:rPr sz="5750" i="1">
                        <a:solidFill>
                          <a:srgbClr val="C1292A"/>
                        </a:solidFill>
                        <a:latin typeface="Cambria Math" panose="02040503050406030204" pitchFamily="18" charset="0"/>
                      </a:rPr>
                      <m:t>=9</m:t>
                    </m:r>
                  </m:oMath>
                </a14:m>
                <a:r>
                  <a:t> days</a:t>
                </a:r>
              </a:p>
            </p:txBody>
          </p:sp>
        </mc:Choice>
        <mc:Fallback>
          <p:sp>
            <p:nvSpPr>
              <p:cNvPr id="354" name="days"/>
              <p:cNvSpPr txBox="1">
                <a:spLocks noRot="1" noChangeAspect="1" noMove="1" noResize="1" noEditPoints="1" noAdjustHandles="1" noChangeArrowheads="1" noChangeShapeType="1" noTextEdit="1"/>
              </p:cNvSpPr>
              <p:nvPr/>
            </p:nvSpPr>
            <p:spPr>
              <a:xfrm>
                <a:off x="807219" y="10433016"/>
                <a:ext cx="3304143" cy="959458"/>
              </a:xfrm>
              <a:prstGeom prst="rect">
                <a:avLst/>
              </a:prstGeom>
              <a:blipFill>
                <a:blip r:embed="rId5"/>
                <a:stretch>
                  <a:fillRect l="-4981" t="-7792" r="-15326" b="-2597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355" name="3D"/>
          <p:cNvSpPr txBox="1"/>
          <p:nvPr/>
        </p:nvSpPr>
        <p:spPr>
          <a:xfrm>
            <a:off x="2174763" y="11491805"/>
            <a:ext cx="88239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433FF"/>
                </a:solidFill>
              </a:defRPr>
            </a:lvl1pPr>
          </a:lstStyle>
          <a:p>
            <a:r>
              <a:t>3D</a:t>
            </a:r>
          </a:p>
        </p:txBody>
      </p:sp>
      <mc:AlternateContent xmlns:mc="http://schemas.openxmlformats.org/markup-compatibility/2006">
        <mc:Choice xmlns:a14="http://schemas.microsoft.com/office/drawing/2010/main" Requires="a14">
          <p:sp>
            <p:nvSpPr>
              <p:cNvPr id="356" name="years"/>
              <p:cNvSpPr txBox="1"/>
              <p:nvPr/>
            </p:nvSpPr>
            <p:spPr>
              <a:xfrm>
                <a:off x="4909546" y="5871046"/>
                <a:ext cx="4325430" cy="100642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357DB8"/>
                    </a:solidFill>
                  </a:defRPr>
                </a:pPr>
                <a14:m>
                  <m:oMath xmlns:m="http://schemas.openxmlformats.org/officeDocument/2006/math">
                    <m:sSub>
                      <m:sSubPr>
                        <m:ctrlPr>
                          <a:rPr sz="5750">
                            <a:solidFill>
                              <a:srgbClr val="347CB8"/>
                            </a:solidFill>
                            <a:latin typeface="Cambria Math" panose="02040503050406030204" pitchFamily="18" charset="0"/>
                          </a:rPr>
                        </m:ctrlPr>
                      </m:sSubPr>
                      <m:e>
                        <m:r>
                          <a:rPr sz="5750" i="1">
                            <a:solidFill>
                              <a:srgbClr val="347CB8"/>
                            </a:solidFill>
                            <a:latin typeface="Cambria Math" panose="02040503050406030204" pitchFamily="18" charset="0"/>
                          </a:rPr>
                          <m:t>𝑡</m:t>
                        </m:r>
                      </m:e>
                      <m:sub>
                        <m:r>
                          <a:rPr sz="5750" i="1">
                            <a:solidFill>
                              <a:srgbClr val="347CB8"/>
                            </a:solidFill>
                            <a:latin typeface="Cambria Math" panose="02040503050406030204" pitchFamily="18" charset="0"/>
                          </a:rPr>
                          <m:t>𝑈</m:t>
                        </m:r>
                      </m:sub>
                    </m:sSub>
                    <m:r>
                      <a:rPr sz="5750" i="1">
                        <a:solidFill>
                          <a:srgbClr val="347CB8"/>
                        </a:solidFill>
                        <a:latin typeface="Cambria Math" panose="02040503050406030204" pitchFamily="18" charset="0"/>
                      </a:rPr>
                      <m:t>=200</m:t>
                    </m:r>
                  </m:oMath>
                </a14:m>
                <a:r>
                  <a:t> years</a:t>
                </a:r>
              </a:p>
            </p:txBody>
          </p:sp>
        </mc:Choice>
        <mc:Fallback>
          <p:sp>
            <p:nvSpPr>
              <p:cNvPr id="356" name="years"/>
              <p:cNvSpPr txBox="1">
                <a:spLocks noRot="1" noChangeAspect="1" noMove="1" noResize="1" noEditPoints="1" noAdjustHandles="1" noChangeArrowheads="1" noChangeShapeType="1" noTextEdit="1"/>
              </p:cNvSpPr>
              <p:nvPr/>
            </p:nvSpPr>
            <p:spPr>
              <a:xfrm>
                <a:off x="4909546" y="5871046"/>
                <a:ext cx="4325430" cy="1006425"/>
              </a:xfrm>
              <a:prstGeom prst="rect">
                <a:avLst/>
              </a:prstGeom>
              <a:blipFill>
                <a:blip r:embed="rId6"/>
                <a:stretch>
                  <a:fillRect l="-3801" t="-6250" r="-13743" b="-2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57" name="years"/>
              <p:cNvSpPr txBox="1"/>
              <p:nvPr/>
            </p:nvSpPr>
            <p:spPr>
              <a:xfrm>
                <a:off x="5041205" y="7594216"/>
                <a:ext cx="3704320" cy="95945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E41A1D"/>
                    </a:solidFill>
                  </a:defRPr>
                </a:pPr>
                <a14:m>
                  <m:oMath xmlns:m="http://schemas.openxmlformats.org/officeDocument/2006/math">
                    <m:r>
                      <a:rPr sz="5750" i="1">
                        <a:solidFill>
                          <a:srgbClr val="E4191D"/>
                        </a:solidFill>
                        <a:latin typeface="Cambria Math" panose="02040503050406030204" pitchFamily="18" charset="0"/>
                      </a:rPr>
                      <m:t>𝒯</m:t>
                    </m:r>
                    <m:r>
                      <a:rPr sz="5750" i="1">
                        <a:solidFill>
                          <a:srgbClr val="E4191D"/>
                        </a:solidFill>
                        <a:latin typeface="Cambria Math" panose="02040503050406030204" pitchFamily="18" charset="0"/>
                      </a:rPr>
                      <m:t>=6</m:t>
                    </m:r>
                  </m:oMath>
                </a14:m>
                <a:r>
                  <a:t> years</a:t>
                </a:r>
              </a:p>
            </p:txBody>
          </p:sp>
        </mc:Choice>
        <mc:Fallback>
          <p:sp>
            <p:nvSpPr>
              <p:cNvPr id="357" name="years"/>
              <p:cNvSpPr txBox="1">
                <a:spLocks noRot="1" noChangeAspect="1" noMove="1" noResize="1" noEditPoints="1" noAdjustHandles="1" noChangeArrowheads="1" noChangeShapeType="1" noTextEdit="1"/>
              </p:cNvSpPr>
              <p:nvPr/>
            </p:nvSpPr>
            <p:spPr>
              <a:xfrm>
                <a:off x="5041205" y="7594216"/>
                <a:ext cx="3704320" cy="959458"/>
              </a:xfrm>
              <a:prstGeom prst="rect">
                <a:avLst/>
              </a:prstGeom>
              <a:blipFill>
                <a:blip r:embed="rId7"/>
                <a:stretch>
                  <a:fillRect l="-5119" t="-9211" r="-6143" b="-2631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358" name="Earth_Venus_spectra.png" descr="Earth_Venus_spectra.png"/>
          <p:cNvPicPr>
            <a:picLocks noChangeAspect="1"/>
          </p:cNvPicPr>
          <p:nvPr/>
        </p:nvPicPr>
        <p:blipFill>
          <a:blip r:embed="rId8"/>
          <a:stretch>
            <a:fillRect/>
          </a:stretch>
        </p:blipFill>
        <p:spPr>
          <a:xfrm>
            <a:off x="9683685" y="1361658"/>
            <a:ext cx="6096001" cy="12250805"/>
          </a:xfrm>
          <a:prstGeom prst="rect">
            <a:avLst/>
          </a:prstGeom>
          <a:ln w="12700">
            <a:miter lim="400000"/>
          </a:ln>
        </p:spPr>
      </p:pic>
      <mc:AlternateContent xmlns:mc="http://schemas.openxmlformats.org/markup-compatibility/2006">
        <mc:Choice xmlns:a14="http://schemas.microsoft.com/office/drawing/2010/main" Requires="a14">
          <p:sp>
            <p:nvSpPr>
              <p:cNvPr id="359" name="years"/>
              <p:cNvSpPr txBox="1"/>
              <p:nvPr/>
            </p:nvSpPr>
            <p:spPr>
              <a:xfrm>
                <a:off x="4864222" y="3378647"/>
                <a:ext cx="5126733" cy="99701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E41A1D"/>
                    </a:solidFill>
                  </a:defRPr>
                </a:pPr>
                <a14:m>
                  <m:oMath xmlns:m="http://schemas.openxmlformats.org/officeDocument/2006/math">
                    <m:sSub>
                      <m:sSubPr>
                        <m:ctrlPr>
                          <a:rPr sz="5750">
                            <a:solidFill>
                              <a:srgbClr val="E4191D"/>
                            </a:solidFill>
                            <a:latin typeface="Cambria Math" panose="02040503050406030204" pitchFamily="18" charset="0"/>
                          </a:rPr>
                        </m:ctrlPr>
                      </m:sSubPr>
                      <m:e>
                        <m:r>
                          <a:rPr sz="5750" i="1">
                            <a:solidFill>
                              <a:srgbClr val="E4191D"/>
                            </a:solidFill>
                            <a:latin typeface="Cambria Math" panose="02040503050406030204" pitchFamily="18" charset="0"/>
                          </a:rPr>
                          <m:t>𝑡</m:t>
                        </m:r>
                      </m:e>
                      <m:sub>
                        <m:r>
                          <a:rPr sz="5750" i="1">
                            <a:solidFill>
                              <a:srgbClr val="E4191D"/>
                            </a:solidFill>
                            <a:latin typeface="Cambria Math" panose="02040503050406030204" pitchFamily="18" charset="0"/>
                          </a:rPr>
                          <m:t>𝐵</m:t>
                        </m:r>
                      </m:sub>
                    </m:sSub>
                    <m:r>
                      <a:rPr sz="5750" i="1">
                        <a:solidFill>
                          <a:srgbClr val="E4191D"/>
                        </a:solidFill>
                        <a:latin typeface="Cambria Math" panose="02040503050406030204" pitchFamily="18" charset="0"/>
                      </a:rPr>
                      <m:t>=30000</m:t>
                    </m:r>
                  </m:oMath>
                </a14:m>
                <a:r>
                  <a:t> years</a:t>
                </a:r>
              </a:p>
            </p:txBody>
          </p:sp>
        </mc:Choice>
        <mc:Fallback>
          <p:sp>
            <p:nvSpPr>
              <p:cNvPr id="359" name="years"/>
              <p:cNvSpPr txBox="1">
                <a:spLocks noRot="1" noChangeAspect="1" noMove="1" noResize="1" noEditPoints="1" noAdjustHandles="1" noChangeArrowheads="1" noChangeShapeType="1" noTextEdit="1"/>
              </p:cNvSpPr>
              <p:nvPr/>
            </p:nvSpPr>
            <p:spPr>
              <a:xfrm>
                <a:off x="4864222" y="3378647"/>
                <a:ext cx="5126733" cy="997015"/>
              </a:xfrm>
              <a:prstGeom prst="rect">
                <a:avLst/>
              </a:prstGeom>
              <a:blipFill>
                <a:blip r:embed="rId9"/>
                <a:stretch>
                  <a:fillRect l="-3465" t="-5000" r="-11634" b="-2375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60" name="(Earth)"/>
              <p:cNvSpPr txBox="1"/>
              <p:nvPr/>
            </p:nvSpPr>
            <p:spPr>
              <a:xfrm>
                <a:off x="11858880" y="2224940"/>
                <a:ext cx="3250864" cy="12316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5900"/>
                  </a:spcBef>
                  <a:defRPr sz="3600">
                    <a:solidFill>
                      <a:srgbClr val="FF2600"/>
                    </a:solidFill>
                  </a:defRPr>
                </a:pPr>
                <a14:m>
                  <m:oMath xmlns:m="http://schemas.openxmlformats.org/officeDocument/2006/math">
                    <m:sSub>
                      <m:sSubPr>
                        <m:ctrlPr>
                          <a:rPr sz="4300">
                            <a:solidFill>
                              <a:srgbClr val="FF2600"/>
                            </a:solidFill>
                            <a:latin typeface="Cambria Math" panose="02040503050406030204" pitchFamily="18" charset="0"/>
                          </a:rPr>
                        </m:ctrlPr>
                      </m:sSubPr>
                      <m:e>
                        <m:r>
                          <a:rPr sz="4300" i="1">
                            <a:solidFill>
                              <a:srgbClr val="FF2600"/>
                            </a:solidFill>
                            <a:latin typeface="Cambria Math" panose="02040503050406030204" pitchFamily="18" charset="0"/>
                          </a:rPr>
                          <m:t>𝐸</m:t>
                        </m:r>
                      </m:e>
                      <m:sub>
                        <m:r>
                          <a:rPr sz="4300" i="1">
                            <a:solidFill>
                              <a:srgbClr val="FF2600"/>
                            </a:solidFill>
                            <a:latin typeface="Cambria Math" panose="02040503050406030204" pitchFamily="18" charset="0"/>
                          </a:rPr>
                          <m:t>𝐵</m:t>
                        </m:r>
                      </m:sub>
                    </m:sSub>
                  </m:oMath>
                </a14:m>
                <a:r>
                  <a:t> </a:t>
                </a:r>
                <a:r>
                  <a:rPr sz="3000"/>
                  <a:t>(</a:t>
                </a:r>
                <a:r>
                  <a:t>Earth)</a:t>
                </a:r>
              </a:p>
            </p:txBody>
          </p:sp>
        </mc:Choice>
        <mc:Fallback>
          <p:sp>
            <p:nvSpPr>
              <p:cNvPr id="360" name="(Earth)"/>
              <p:cNvSpPr txBox="1">
                <a:spLocks noRot="1" noChangeAspect="1" noMove="1" noResize="1" noEditPoints="1" noAdjustHandles="1" noChangeArrowheads="1" noChangeShapeType="1" noTextEdit="1"/>
              </p:cNvSpPr>
              <p:nvPr/>
            </p:nvSpPr>
            <p:spPr>
              <a:xfrm>
                <a:off x="11858880" y="2224940"/>
                <a:ext cx="3250864" cy="1231635"/>
              </a:xfrm>
              <a:prstGeom prst="rect">
                <a:avLst/>
              </a:prstGeom>
              <a:blipFill>
                <a:blip r:embed="rId10"/>
                <a:stretch>
                  <a:fillRect l="-3891" t="-102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61" name="(Venus)"/>
              <p:cNvSpPr txBox="1"/>
              <p:nvPr/>
            </p:nvSpPr>
            <p:spPr>
              <a:xfrm>
                <a:off x="11858880" y="4936689"/>
                <a:ext cx="3250864" cy="123163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5900"/>
                  </a:spcBef>
                  <a:defRPr>
                    <a:solidFill>
                      <a:srgbClr val="0433FF"/>
                    </a:solidFill>
                  </a:defRPr>
                </a:pPr>
                <a14:m>
                  <m:oMath xmlns:m="http://schemas.openxmlformats.org/officeDocument/2006/math">
                    <m:sSub>
                      <m:sSubPr>
                        <m:ctrlPr>
                          <a:rPr sz="5750">
                            <a:solidFill>
                              <a:srgbClr val="0432FF"/>
                            </a:solidFill>
                            <a:latin typeface="Cambria Math" panose="02040503050406030204" pitchFamily="18" charset="0"/>
                          </a:rPr>
                        </m:ctrlPr>
                      </m:sSubPr>
                      <m:e>
                        <m:r>
                          <a:rPr sz="5750" i="1">
                            <a:solidFill>
                              <a:srgbClr val="0432FF"/>
                            </a:solidFill>
                            <a:latin typeface="Cambria Math" panose="02040503050406030204" pitchFamily="18" charset="0"/>
                          </a:rPr>
                          <m:t>𝐸</m:t>
                        </m:r>
                      </m:e>
                      <m:sub>
                        <m:r>
                          <a:rPr sz="5750" i="1">
                            <a:solidFill>
                              <a:srgbClr val="0432FF"/>
                            </a:solidFill>
                            <a:latin typeface="Cambria Math" panose="02040503050406030204" pitchFamily="18" charset="0"/>
                          </a:rPr>
                          <m:t>𝑈</m:t>
                        </m:r>
                      </m:sub>
                    </m:sSub>
                  </m:oMath>
                </a14:m>
                <a:r>
                  <a:t> (Venus)</a:t>
                </a:r>
              </a:p>
            </p:txBody>
          </p:sp>
        </mc:Choice>
        <mc:Fallback>
          <p:sp>
            <p:nvSpPr>
              <p:cNvPr id="361" name="(Venus)"/>
              <p:cNvSpPr txBox="1">
                <a:spLocks noRot="1" noChangeAspect="1" noMove="1" noResize="1" noEditPoints="1" noAdjustHandles="1" noChangeArrowheads="1" noChangeShapeType="1" noTextEdit="1"/>
              </p:cNvSpPr>
              <p:nvPr/>
            </p:nvSpPr>
            <p:spPr>
              <a:xfrm>
                <a:off x="11858880" y="4936689"/>
                <a:ext cx="3250864" cy="1231636"/>
              </a:xfrm>
              <a:prstGeom prst="rect">
                <a:avLst/>
              </a:prstGeom>
              <a:blipFill>
                <a:blip r:embed="rId11"/>
                <a:stretch>
                  <a:fillRect l="-5837" t="-3061" r="-5837" b="-306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62" name="(Venus)"/>
              <p:cNvSpPr txBox="1"/>
              <p:nvPr/>
            </p:nvSpPr>
            <p:spPr>
              <a:xfrm>
                <a:off x="11521041" y="9894971"/>
                <a:ext cx="3926541" cy="12316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5900"/>
                  </a:spcBef>
                  <a:defRPr>
                    <a:solidFill>
                      <a:srgbClr val="FF2600"/>
                    </a:solidFill>
                  </a:defRPr>
                </a:pPr>
                <a14:m>
                  <m:oMath xmlns:m="http://schemas.openxmlformats.org/officeDocument/2006/math">
                    <m:sSub>
                      <m:sSubPr>
                        <m:ctrlPr>
                          <a:rPr sz="5750">
                            <a:solidFill>
                              <a:srgbClr val="FF2600"/>
                            </a:solidFill>
                            <a:latin typeface="Cambria Math" panose="02040503050406030204" pitchFamily="18" charset="0"/>
                          </a:rPr>
                        </m:ctrlPr>
                      </m:sSubPr>
                      <m:e>
                        <m:r>
                          <a:rPr sz="5750" i="1">
                            <a:solidFill>
                              <a:srgbClr val="FF2600"/>
                            </a:solidFill>
                            <a:latin typeface="Cambria Math" panose="02040503050406030204" pitchFamily="18" charset="0"/>
                          </a:rPr>
                          <m:t>𝐸</m:t>
                        </m:r>
                      </m:e>
                      <m:sub>
                        <m:r>
                          <a:rPr sz="5750" i="1">
                            <a:solidFill>
                              <a:srgbClr val="FF2600"/>
                            </a:solidFill>
                            <a:latin typeface="Cambria Math" panose="02040503050406030204" pitchFamily="18" charset="0"/>
                          </a:rPr>
                          <m:t>𝐵</m:t>
                        </m:r>
                      </m:sub>
                    </m:sSub>
                  </m:oMath>
                </a14:m>
                <a:r>
                  <a:t> (Venus)</a:t>
                </a:r>
              </a:p>
            </p:txBody>
          </p:sp>
        </mc:Choice>
        <mc:Fallback>
          <p:sp>
            <p:nvSpPr>
              <p:cNvPr id="362" name="(Venus)"/>
              <p:cNvSpPr txBox="1">
                <a:spLocks noRot="1" noChangeAspect="1" noMove="1" noResize="1" noEditPoints="1" noAdjustHandles="1" noChangeArrowheads="1" noChangeShapeType="1" noTextEdit="1"/>
              </p:cNvSpPr>
              <p:nvPr/>
            </p:nvSpPr>
            <p:spPr>
              <a:xfrm>
                <a:off x="11521041" y="9894971"/>
                <a:ext cx="3926541" cy="1231635"/>
              </a:xfrm>
              <a:prstGeom prst="rect">
                <a:avLst/>
              </a:prstGeom>
              <a:blipFill>
                <a:blip r:embed="rId12"/>
                <a:stretch>
                  <a:fillRect l="-5161" t="-3061" b="-204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63" name="(Earth)"/>
              <p:cNvSpPr txBox="1"/>
              <p:nvPr/>
            </p:nvSpPr>
            <p:spPr>
              <a:xfrm>
                <a:off x="11858880" y="7147470"/>
                <a:ext cx="3250864" cy="123163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5900"/>
                  </a:spcBef>
                  <a:defRPr sz="3000">
                    <a:solidFill>
                      <a:srgbClr val="0433FF"/>
                    </a:solidFill>
                  </a:defRPr>
                </a:pPr>
                <a14:m>
                  <m:oMath xmlns:m="http://schemas.openxmlformats.org/officeDocument/2006/math">
                    <m:sSub>
                      <m:sSubPr>
                        <m:ctrlPr>
                          <a:rPr sz="3600">
                            <a:solidFill>
                              <a:srgbClr val="0432FF"/>
                            </a:solidFill>
                            <a:latin typeface="Cambria Math" panose="02040503050406030204" pitchFamily="18" charset="0"/>
                          </a:rPr>
                        </m:ctrlPr>
                      </m:sSubPr>
                      <m:e>
                        <m:r>
                          <a:rPr sz="3600" i="1">
                            <a:solidFill>
                              <a:srgbClr val="0432FF"/>
                            </a:solidFill>
                            <a:latin typeface="Cambria Math" panose="02040503050406030204" pitchFamily="18" charset="0"/>
                          </a:rPr>
                          <m:t>𝐸</m:t>
                        </m:r>
                      </m:e>
                      <m:sub>
                        <m:r>
                          <a:rPr sz="3600" i="1">
                            <a:solidFill>
                              <a:srgbClr val="0432FF"/>
                            </a:solidFill>
                            <a:latin typeface="Cambria Math" panose="02040503050406030204" pitchFamily="18" charset="0"/>
                          </a:rPr>
                          <m:t>𝑈</m:t>
                        </m:r>
                      </m:sub>
                    </m:sSub>
                  </m:oMath>
                </a14:m>
                <a:r>
                  <a:t> (Earth)</a:t>
                </a:r>
              </a:p>
            </p:txBody>
          </p:sp>
        </mc:Choice>
        <mc:Fallback>
          <p:sp>
            <p:nvSpPr>
              <p:cNvPr id="363" name="(Earth)"/>
              <p:cNvSpPr txBox="1">
                <a:spLocks noRot="1" noChangeAspect="1" noMove="1" noResize="1" noEditPoints="1" noAdjustHandles="1" noChangeArrowheads="1" noChangeShapeType="1" noTextEdit="1"/>
              </p:cNvSpPr>
              <p:nvPr/>
            </p:nvSpPr>
            <p:spPr>
              <a:xfrm>
                <a:off x="11858880" y="7147470"/>
                <a:ext cx="3250864" cy="1231636"/>
              </a:xfrm>
              <a:prstGeom prst="rect">
                <a:avLst/>
              </a:prstGeom>
              <a:blipFill>
                <a:blip r:embed="rId13"/>
                <a:stretch>
                  <a:fillRect l="-31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364" name="Flèche"/>
          <p:cNvSpPr/>
          <p:nvPr/>
        </p:nvSpPr>
        <p:spPr>
          <a:xfrm rot="16200000">
            <a:off x="4216327" y="2594335"/>
            <a:ext cx="808433" cy="503389"/>
          </a:xfrm>
          <a:prstGeom prst="rightArrow">
            <a:avLst>
              <a:gd name="adj1" fmla="val 10025"/>
              <a:gd name="adj2" fmla="val 105267"/>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5" name="time"/>
          <p:cNvSpPr txBox="1"/>
          <p:nvPr/>
        </p:nvSpPr>
        <p:spPr>
          <a:xfrm>
            <a:off x="4073935" y="1793427"/>
            <a:ext cx="1093217"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time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5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3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35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36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36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36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8" nodeType="afterEffect">
                                  <p:stCondLst>
                                    <p:cond delay="0"/>
                                  </p:stCondLst>
                                  <p:iterate>
                                    <p:tmAbs val="0"/>
                                  </p:iterate>
                                  <p:childTnLst>
                                    <p:set>
                                      <p:cBhvr>
                                        <p:cTn id="28" fill="hold"/>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3" animBg="1" advAuto="0"/>
      <p:bldP spid="356" grpId="1" animBg="1" advAuto="0"/>
      <p:bldP spid="358" grpId="4" animBg="1" advAuto="0"/>
      <p:bldP spid="359" grpId="2" animBg="1" advAuto="0"/>
      <p:bldP spid="360" grpId="5" animBg="1" advAuto="0"/>
      <p:bldP spid="361" grpId="6" animBg="1" advAuto="0"/>
      <p:bldP spid="362" grpId="7" animBg="1" advAuto="0"/>
      <p:bldP spid="363" grpId="8"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Our analysis suggests an alternative speculative scenario:…"/>
          <p:cNvSpPr txBox="1"/>
          <p:nvPr/>
        </p:nvSpPr>
        <p:spPr>
          <a:xfrm>
            <a:off x="7443234" y="10031924"/>
            <a:ext cx="16101532" cy="2440747"/>
          </a:xfrm>
          <a:prstGeom prst="rect">
            <a:avLst/>
          </a:prstGeom>
          <a:ln w="635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46303" indent="-146303" algn="ctr" defTabSz="792479">
              <a:lnSpc>
                <a:spcPct val="100000"/>
              </a:lnSpc>
              <a:spcBef>
                <a:spcPts val="0"/>
              </a:spcBef>
              <a:defRPr sz="4608"/>
            </a:pPr>
            <a:r>
              <a:t> Our analysis suggests an </a:t>
            </a:r>
            <a:r>
              <a:rPr b="1"/>
              <a:t>alternative</a:t>
            </a:r>
            <a:r>
              <a:t> </a:t>
            </a:r>
            <a:r>
              <a:rPr b="1"/>
              <a:t>speculative</a:t>
            </a:r>
            <a:r>
              <a:t> </a:t>
            </a:r>
            <a:r>
              <a:rPr b="1"/>
              <a:t>scenario</a:t>
            </a:r>
            <a:r>
              <a:t>:</a:t>
            </a:r>
          </a:p>
          <a:p>
            <a:pPr marL="146303" indent="-146303" algn="ctr" defTabSz="792479">
              <a:lnSpc>
                <a:spcPct val="100000"/>
              </a:lnSpc>
              <a:spcBef>
                <a:spcPts val="0"/>
              </a:spcBef>
              <a:defRPr sz="4608"/>
            </a:pPr>
            <a:r>
              <a:t>Venus is producing a weak small-scales dominated magnetic field that could have escaped detection…</a:t>
            </a:r>
          </a:p>
        </p:txBody>
      </p:sp>
      <p:sp>
        <p:nvSpPr>
          <p:cNvPr id="37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371" name="Take-home messages"/>
          <p:cNvSpPr txBox="1">
            <a:spLocks noGrp="1"/>
          </p:cNvSpPr>
          <p:nvPr>
            <p:ph type="title"/>
          </p:nvPr>
        </p:nvSpPr>
        <p:spPr>
          <a:prstGeom prst="rect">
            <a:avLst/>
          </a:prstGeom>
        </p:spPr>
        <p:txBody>
          <a:bodyPr/>
          <a:lstStyle/>
          <a:p>
            <a:r>
              <a:t>Take-home messages</a:t>
            </a:r>
          </a:p>
        </p:txBody>
      </p:sp>
      <p:sp>
        <p:nvSpPr>
          <p:cNvPr id="372" name="The classical explanation for the absence of a magnetic field on Venus is simply that its core would not be convecting today (or not strongly enough)."/>
          <p:cNvSpPr txBox="1"/>
          <p:nvPr/>
        </p:nvSpPr>
        <p:spPr>
          <a:xfrm>
            <a:off x="7494678" y="6826762"/>
            <a:ext cx="16101532" cy="236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52400" indent="-152400" algn="ctr" defTabSz="825500">
              <a:lnSpc>
                <a:spcPct val="100000"/>
              </a:lnSpc>
              <a:spcBef>
                <a:spcPts val="1200"/>
              </a:spcBef>
            </a:pPr>
            <a:r>
              <a:t>The </a:t>
            </a:r>
            <a:r>
              <a:rPr b="1"/>
              <a:t>classical</a:t>
            </a:r>
            <a:r>
              <a:t> explanation for the absence of a magnetic field on Venus is simply that its core </a:t>
            </a:r>
            <a:r>
              <a:rPr i="1"/>
              <a:t>would not be convecting</a:t>
            </a:r>
            <a:r>
              <a:t> today (or not strongly enough).</a:t>
            </a:r>
          </a:p>
        </p:txBody>
      </p:sp>
      <p:sp>
        <p:nvSpPr>
          <p:cNvPr id="373" name="Stevenson+, 1983; Nimmo, 2002; Christensen, 2010"/>
          <p:cNvSpPr txBox="1"/>
          <p:nvPr/>
        </p:nvSpPr>
        <p:spPr>
          <a:xfrm>
            <a:off x="9628496" y="9055069"/>
            <a:ext cx="11967465"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Stevenson+, 1983; Nimmo, 2002; Christensen, 2010</a:t>
            </a:r>
          </a:p>
        </p:txBody>
      </p:sp>
      <p:sp>
        <p:nvSpPr>
          <p:cNvPr id="374" name="The classical view is that both Earth and Venus should belong to the same class of « rapidly rotating dynamos »."/>
          <p:cNvSpPr txBox="1"/>
          <p:nvPr/>
        </p:nvSpPr>
        <p:spPr>
          <a:xfrm>
            <a:off x="489707" y="1623610"/>
            <a:ext cx="11662751" cy="236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52400" indent="-152400" algn="ctr" defTabSz="825500">
              <a:lnSpc>
                <a:spcPct val="100000"/>
              </a:lnSpc>
              <a:spcBef>
                <a:spcPts val="1200"/>
              </a:spcBef>
            </a:pPr>
            <a:r>
              <a:t>The </a:t>
            </a:r>
            <a:r>
              <a:rPr b="1"/>
              <a:t>classical</a:t>
            </a:r>
            <a:r>
              <a:t> view is that both Earth and Venus should belong to the same class of « rapidly rotating dynamos ».</a:t>
            </a:r>
          </a:p>
        </p:txBody>
      </p:sp>
      <p:sp>
        <p:nvSpPr>
          <p:cNvPr id="375" name="We show that Venus cannot be…"/>
          <p:cNvSpPr txBox="1"/>
          <p:nvPr/>
        </p:nvSpPr>
        <p:spPr>
          <a:xfrm>
            <a:off x="489707" y="4684709"/>
            <a:ext cx="11662751" cy="1677331"/>
          </a:xfrm>
          <a:prstGeom prst="rect">
            <a:avLst/>
          </a:prstGeom>
          <a:ln w="635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152400" indent="-152400" algn="ctr" defTabSz="825500">
              <a:lnSpc>
                <a:spcPct val="100000"/>
              </a:lnSpc>
              <a:spcBef>
                <a:spcPts val="0"/>
              </a:spcBef>
            </a:pPr>
            <a:r>
              <a:t>We show that Venus </a:t>
            </a:r>
            <a:r>
              <a:rPr b="1"/>
              <a:t>cannot be</a:t>
            </a:r>
          </a:p>
          <a:p>
            <a:pPr marL="152400" indent="-152400" algn="ctr" defTabSz="825500">
              <a:lnSpc>
                <a:spcPct val="100000"/>
              </a:lnSpc>
              <a:spcBef>
                <a:spcPts val="0"/>
              </a:spcBef>
            </a:pPr>
            <a:r>
              <a:t>a rapidly rotating dynamo</a:t>
            </a:r>
            <a:r>
              <a:rPr b="1"/>
              <a:t>.</a:t>
            </a:r>
          </a:p>
        </p:txBody>
      </p:sp>
      <p:sp>
        <p:nvSpPr>
          <p:cNvPr id="376" name="Stevenson, 2003, 2010"/>
          <p:cNvSpPr txBox="1"/>
          <p:nvPr/>
        </p:nvSpPr>
        <p:spPr>
          <a:xfrm>
            <a:off x="3652050" y="3858283"/>
            <a:ext cx="5338065"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Stevenson, 2003, 2010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7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4" animBg="1" advAuto="0"/>
      <p:bldP spid="372" grpId="2" animBg="1" advAuto="0"/>
      <p:bldP spid="373" grpId="3" animBg="1" advAuto="0"/>
      <p:bldP spid="37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mc:AlternateContent xmlns:mc="http://schemas.openxmlformats.org/markup-compatibility/2006">
        <mc:Choice xmlns:a14="http://schemas.microsoft.com/office/drawing/2010/main" Requires="a14">
          <p:sp>
            <p:nvSpPr>
              <p:cNvPr id="379" name="Modifier : 2 clics"/>
              <p:cNvSpPr txBox="1">
                <a:spLocks noGrp="1"/>
              </p:cNvSpPr>
              <p:nvPr>
                <p:ph type="body" sz="quarter" idx="1"/>
              </p:nvPr>
            </p:nvSpPr>
            <p:spPr>
              <a:xfrm>
                <a:off x="9895630" y="5042012"/>
                <a:ext cx="4592740" cy="1744793"/>
              </a:xfrm>
              <a:prstGeom prst="rect">
                <a:avLst/>
              </a:prstGeom>
            </p:spPr>
            <p:txBody>
              <a:bodyPr/>
              <a:lstStyle>
                <a:lvl1pPr marL="152400" indent="-152400" algn="ctr">
                  <a:buSzTx/>
                  <a:buNone/>
                </a:lvl1pPr>
              </a:lstStyle>
              <a:p>
                <a:pPr/>
                <a14:m>
                  <m:oMathPara xmlns:m="http://schemas.openxmlformats.org/officeDocument/2006/math">
                    <m:oMathParaPr>
                      <m:jc m:val="center"/>
                    </m:oMathParaPr>
                    <m:oMath xmlns:m="http://schemas.openxmlformats.org/officeDocument/2006/math">
                      <m:r>
                        <a:rPr sz="5750" i="1">
                          <a:solidFill>
                            <a:srgbClr val="000000"/>
                          </a:solidFill>
                          <a:latin typeface="Cambria Math" panose="02040503050406030204" pitchFamily="18" charset="0"/>
                        </a:rPr>
                        <m:t>𝑡</m:t>
                      </m:r>
                      <m:r>
                        <a:rPr sz="5750" i="1">
                          <a:solidFill>
                            <a:srgbClr val="000000"/>
                          </a:solidFill>
                          <a:latin typeface="Cambria Math" panose="02040503050406030204" pitchFamily="18" charset="0"/>
                        </a:rPr>
                        <m:t>=</m:t>
                      </m:r>
                      <m:sSub>
                        <m:sSubPr>
                          <m:ctrlPr>
                            <a:rPr sz="5750" i="1">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a:rPr sz="5750" i="1">
                              <a:solidFill>
                                <a:srgbClr val="000000"/>
                              </a:solidFill>
                              <a:latin typeface="Cambria Math" panose="02040503050406030204" pitchFamily="18" charset="0"/>
                            </a:rPr>
                            <m:t>𝑎𝑙𝑙𝑜𝑐𝑎𝑡𝑒𝑑</m:t>
                          </m:r>
                        </m:sub>
                      </m:sSub>
                    </m:oMath>
                  </m:oMathPara>
                </a14:m>
                <a:endParaRPr/>
              </a:p>
            </p:txBody>
          </p:sp>
        </mc:Choice>
        <mc:Fallback>
          <p:sp>
            <p:nvSpPr>
              <p:cNvPr id="379" name="Modifier : 2 clics"/>
              <p:cNvSpPr txBox="1">
                <a:spLocks noGrp="1" noRot="1" noChangeAspect="1" noMove="1" noResize="1" noEditPoints="1" noAdjustHandles="1" noChangeArrowheads="1" noChangeShapeType="1" noTextEdit="1"/>
              </p:cNvSpPr>
              <p:nvPr>
                <p:ph type="body" sz="quarter" idx="1"/>
              </p:nvPr>
            </p:nvSpPr>
            <p:spPr>
              <a:xfrm>
                <a:off x="9895630" y="5042012"/>
                <a:ext cx="4592740" cy="1744793"/>
              </a:xfrm>
              <a:prstGeom prst="rect">
                <a:avLst/>
              </a:prstGeom>
              <a:blipFill>
                <a:blip r:embed="rId2"/>
                <a:stretch>
                  <a:fillRect/>
                </a:stretch>
              </a:blipFill>
            </p:spPr>
            <p:txBody>
              <a:bodyPr/>
              <a:lstStyle/>
              <a:p>
                <a:r>
                  <a:rPr lang="fr-FR">
                    <a:noFill/>
                  </a:rPr>
                  <a:t> </a:t>
                </a:r>
              </a:p>
            </p:txBody>
          </p:sp>
        </mc:Fallback>
      </mc:AlternateContent>
      <p:sp>
        <p:nvSpPr>
          <p:cNvPr id="380" name="Modifier : 2 clics"/>
          <p:cNvSpPr txBox="1">
            <a:spLocks noGrp="1"/>
          </p:cNvSpPr>
          <p:nvPr>
            <p:ph type="title"/>
          </p:nvPr>
        </p:nvSpPr>
        <p:spPr>
          <a:prstGeom prst="rect">
            <a:avLst/>
          </a:prstGeom>
        </p:spPr>
        <p:txBody>
          <a:bodyPr/>
          <a:lstStyle/>
          <a:p>
            <a:endParaRPr/>
          </a:p>
        </p:txBody>
      </p:sp>
      <p:sp>
        <p:nvSpPr>
          <p:cNvPr id="381" name="Thank you!"/>
          <p:cNvSpPr txBox="1"/>
          <p:nvPr/>
        </p:nvSpPr>
        <p:spPr>
          <a:xfrm>
            <a:off x="9895630" y="6136474"/>
            <a:ext cx="4592740" cy="1744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152400" indent="-152400" algn="ctr" defTabSz="825500">
              <a:lnSpc>
                <a:spcPct val="100000"/>
              </a:lnSpc>
              <a:spcBef>
                <a:spcPts val="5900"/>
              </a:spcBef>
              <a:defRPr sz="6400"/>
            </a:lvl1pPr>
          </a:lstStyle>
          <a:p>
            <a:r>
              <a:t>Thank you!</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mc:AlternateContent xmlns:mc="http://schemas.openxmlformats.org/markup-compatibility/2006">
        <mc:Choice xmlns:a14="http://schemas.microsoft.com/office/drawing/2010/main" Requires="a14">
          <p:sp>
            <p:nvSpPr>
              <p:cNvPr id="384" name="Nataf H-C. &amp; N. Schaeffer, Dynamic regimes in planetary cores:   diagrams, Comptes Rendus Géoscience, 356, 1-30, DOI, 2024.…"/>
              <p:cNvSpPr txBox="1">
                <a:spLocks noGrp="1"/>
              </p:cNvSpPr>
              <p:nvPr>
                <p:ph type="body" idx="1"/>
              </p:nvPr>
            </p:nvSpPr>
            <p:spPr>
              <a:prstGeom prst="rect">
                <a:avLst/>
              </a:prstGeom>
            </p:spPr>
            <p:txBody>
              <a:bodyPr/>
              <a:lstStyle/>
              <a:p>
                <a:r>
                  <a:t>Nataf H-C. &amp; N. Schaeffer, Dynamic regimes in planetary cores: </a:t>
                </a:r>
                <a14:m>
                  <m:oMath xmlns:m="http://schemas.openxmlformats.org/officeDocument/2006/math">
                    <m:r>
                      <a:rPr sz="5750" i="1">
                        <a:solidFill>
                          <a:srgbClr val="000000"/>
                        </a:solidFill>
                        <a:latin typeface="Cambria Math" panose="02040503050406030204" pitchFamily="18" charset="0"/>
                      </a:rPr>
                      <m:t>𝜏</m:t>
                    </m:r>
                    <m:r>
                      <a:rPr sz="5750" i="1">
                        <a:solidFill>
                          <a:srgbClr val="000000"/>
                        </a:solidFill>
                        <a:latin typeface="Cambria Math" panose="02040503050406030204" pitchFamily="18" charset="0"/>
                      </a:rPr>
                      <m:t>−ℓ</m:t>
                    </m:r>
                  </m:oMath>
                </a14:m>
                <a:r>
                  <a:t> diagrams, </a:t>
                </a:r>
                <a:r>
                  <a:rPr i="1"/>
                  <a:t>Comptes Rendus Géoscience</a:t>
                </a:r>
                <a:r>
                  <a:t>, </a:t>
                </a:r>
                <a:r>
                  <a:rPr b="1"/>
                  <a:t>356</a:t>
                </a:r>
                <a:r>
                  <a:t>, 1-30, </a:t>
                </a:r>
                <a:r>
                  <a:rPr u="sng">
                    <a:hlinkClick r:id="rId2"/>
                  </a:rPr>
                  <a:t>DOI</a:t>
                </a:r>
                <a:r>
                  <a:t>, 2024.</a:t>
                </a:r>
              </a:p>
              <a:p>
                <a:r>
                  <a:t>Noraz Q, A.S. Brun &amp; A. Strugarek, Global turbulent solar convection: a numerical path investigating key force balances in the context of the convective conundrum, </a:t>
                </a:r>
                <a:r>
                  <a:rPr i="1"/>
                  <a:t>The Astrophysical Journal</a:t>
                </a:r>
                <a:r>
                  <a:t>, </a:t>
                </a:r>
                <a:r>
                  <a:rPr b="1"/>
                  <a:t>981</a:t>
                </a:r>
                <a:r>
                  <a:t> 206, </a:t>
                </a:r>
                <a:r>
                  <a:rPr u="sng">
                    <a:hlinkClick r:id="rId3"/>
                  </a:rPr>
                  <a:t>DOI</a:t>
                </a:r>
                <a:r>
                  <a:t>, 2025.</a:t>
                </a:r>
              </a:p>
            </p:txBody>
          </p:sp>
        </mc:Choice>
        <mc:Fallback>
          <p:sp>
            <p:nvSpPr>
              <p:cNvPr id="384" name="Nataf H-C. &amp; N. Schaeffer, Dynamic regimes in planetary cores:   diagrams, Comptes Rendus Géoscience, 356, 1-30, DOI, 2024.…"/>
              <p:cNvSpPr txBox="1">
                <a:spLocks noGrp="1" noRot="1" noChangeAspect="1" noMove="1" noResize="1" noEditPoints="1" noAdjustHandles="1" noChangeArrowheads="1" noChangeShapeType="1" noTextEdit="1"/>
              </p:cNvSpPr>
              <p:nvPr>
                <p:ph type="body" idx="1"/>
              </p:nvPr>
            </p:nvSpPr>
            <p:spPr>
              <a:prstGeom prst="rect">
                <a:avLst/>
              </a:prstGeom>
              <a:blipFill>
                <a:blip r:embed="rId4"/>
                <a:stretch>
                  <a:fillRect l="-1872" t="-1975"/>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85" name="to dwell further with"/>
              <p:cNvSpPr txBox="1">
                <a:spLocks noGrp="1"/>
              </p:cNvSpPr>
              <p:nvPr>
                <p:ph type="title"/>
              </p:nvPr>
            </p:nvSpPr>
            <p:spPr>
              <a:prstGeom prst="rect">
                <a:avLst/>
              </a:prstGeom>
            </p:spPr>
            <p:txBody>
              <a:bodyPr/>
              <a:lstStyle/>
              <a:p>
                <a:r>
                  <a:t>to dwell further with </a:t>
                </a:r>
                <a14:m>
                  <m:oMath xmlns:m="http://schemas.openxmlformats.org/officeDocument/2006/math">
                    <m:r>
                      <a:rPr sz="5500" i="1">
                        <a:solidFill>
                          <a:srgbClr val="FEFFFE"/>
                        </a:solidFill>
                        <a:latin typeface="Cambria Math" panose="02040503050406030204" pitchFamily="18" charset="0"/>
                      </a:rPr>
                      <m:t>𝑡</m:t>
                    </m:r>
                    <m:r>
                      <a:rPr sz="5500" i="1">
                        <a:solidFill>
                          <a:srgbClr val="FEFFFE"/>
                        </a:solidFill>
                        <a:latin typeface="Cambria Math" panose="02040503050406030204" pitchFamily="18" charset="0"/>
                      </a:rPr>
                      <m:t>&gt;</m:t>
                    </m:r>
                    <m:sSub>
                      <m:sSubPr>
                        <m:ctrlPr>
                          <a:rPr sz="5500" i="1">
                            <a:solidFill>
                              <a:srgbClr val="FEFFFE"/>
                            </a:solidFill>
                            <a:latin typeface="Cambria Math" panose="02040503050406030204" pitchFamily="18" charset="0"/>
                          </a:rPr>
                        </m:ctrlPr>
                      </m:sSubPr>
                      <m:e>
                        <m:r>
                          <a:rPr sz="5500" i="1">
                            <a:solidFill>
                              <a:srgbClr val="FEFFFE"/>
                            </a:solidFill>
                            <a:latin typeface="Cambria Math" panose="02040503050406030204" pitchFamily="18" charset="0"/>
                          </a:rPr>
                          <m:t>𝑡</m:t>
                        </m:r>
                      </m:e>
                      <m:sub>
                        <m:r>
                          <a:rPr sz="5500" i="1">
                            <a:solidFill>
                              <a:srgbClr val="FEFFFE"/>
                            </a:solidFill>
                            <a:latin typeface="Cambria Math" panose="02040503050406030204" pitchFamily="18" charset="0"/>
                          </a:rPr>
                          <m:t>𝑎𝑙𝑙𝑜𝑐𝑎𝑡𝑒𝑑</m:t>
                        </m:r>
                      </m:sub>
                    </m:sSub>
                  </m:oMath>
                </a14:m>
                <a:endParaRPr/>
              </a:p>
            </p:txBody>
          </p:sp>
        </mc:Choice>
        <mc:Fallback>
          <p:sp>
            <p:nvSpPr>
              <p:cNvPr id="385" name="to dwell further with"/>
              <p:cNvSpPr txBox="1">
                <a:spLocks noGrp="1" noRot="1" noChangeAspect="1" noMove="1" noResize="1" noEditPoints="1" noAdjustHandles="1" noChangeArrowheads="1" noChangeShapeType="1" noTextEdit="1"/>
              </p:cNvSpPr>
              <p:nvPr>
                <p:ph type="title"/>
              </p:nvPr>
            </p:nvSpPr>
            <p:spPr>
              <a:prstGeom prst="rect">
                <a:avLst/>
              </a:prstGeom>
              <a:blipFill>
                <a:blip r:embed="rId5"/>
                <a:stretch>
                  <a:fillRect/>
                </a:stretch>
              </a:blipFill>
            </p:spPr>
            <p:txBody>
              <a:bodyPr/>
              <a:lstStyle/>
              <a:p>
                <a:r>
                  <a:rPr lang="fr-FR">
                    <a:noFill/>
                  </a:rPr>
                  <a:t> </a:t>
                </a:r>
              </a:p>
            </p:txBody>
          </p:sp>
        </mc:Fallback>
      </mc:AlternateContent>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mc:AlternateContent xmlns:mc="http://schemas.openxmlformats.org/markup-compatibility/2006">
        <mc:Choice xmlns:a14="http://schemas.microsoft.com/office/drawing/2010/main" Requires="a14">
          <p:sp>
            <p:nvSpPr>
              <p:cNvPr id="388" name="diagrams"/>
              <p:cNvSpPr txBox="1">
                <a:spLocks noGrp="1"/>
              </p:cNvSpPr>
              <p:nvPr>
                <p:ph type="title"/>
              </p:nvPr>
            </p:nvSpPr>
            <p:spPr>
              <a:prstGeom prst="rect">
                <a:avLst/>
              </a:prstGeom>
            </p:spPr>
            <p:txBody>
              <a:bodyPr/>
              <a:lstStyle/>
              <a:p>
                <a14:m>
                  <m:oMath xmlns:m="http://schemas.openxmlformats.org/officeDocument/2006/math">
                    <m:r>
                      <a:rPr sz="5500" i="1">
                        <a:solidFill>
                          <a:srgbClr val="FEFFFE"/>
                        </a:solidFill>
                        <a:latin typeface="Cambria Math" panose="02040503050406030204" pitchFamily="18" charset="0"/>
                      </a:rPr>
                      <m:t>𝜏</m:t>
                    </m:r>
                    <m:r>
                      <a:rPr sz="5500" i="1">
                        <a:solidFill>
                          <a:srgbClr val="FEFFFE"/>
                        </a:solidFill>
                        <a:latin typeface="Cambria Math" panose="02040503050406030204" pitchFamily="18" charset="0"/>
                      </a:rPr>
                      <m:t>−ℓ</m:t>
                    </m:r>
                  </m:oMath>
                </a14:m>
                <a:r>
                  <a:t> diagrams</a:t>
                </a:r>
              </a:p>
            </p:txBody>
          </p:sp>
        </mc:Choice>
        <mc:Fallback>
          <p:sp>
            <p:nvSpPr>
              <p:cNvPr id="388" name="diagrams"/>
              <p:cNvSpPr txBox="1">
                <a:spLocks noGrp="1" noRot="1" noChangeAspect="1" noMove="1" noResize="1" noEditPoints="1" noAdjustHandles="1" noChangeArrowheads="1" noChangeShapeType="1" noTextEdit="1"/>
              </p:cNvSpPr>
              <p:nvPr>
                <p:ph type="title"/>
              </p:nvPr>
            </p:nvSpPr>
            <p:spPr>
              <a:prstGeom prst="rect">
                <a:avLst/>
              </a:prstGeom>
              <a:blipFill>
                <a:blip r:embed="rId2"/>
                <a:stretch>
                  <a:fillRect/>
                </a:stretch>
              </a:blipFill>
            </p:spPr>
            <p:txBody>
              <a:bodyPr/>
              <a:lstStyle/>
              <a:p>
                <a:r>
                  <a:rPr lang="fr-FR">
                    <a:noFill/>
                  </a:rPr>
                  <a:t> </a:t>
                </a:r>
              </a:p>
            </p:txBody>
          </p:sp>
        </mc:Fallback>
      </mc:AlternateContent>
      <p:pic>
        <p:nvPicPr>
          <p:cNvPr id="389" name="Earth_QG-MAC_JA.png" descr="Earth_QG-MAC_JA.png"/>
          <p:cNvPicPr>
            <a:picLocks noChangeAspect="1"/>
          </p:cNvPicPr>
          <p:nvPr/>
        </p:nvPicPr>
        <p:blipFill>
          <a:blip r:embed="rId3"/>
          <a:stretch>
            <a:fillRect/>
          </a:stretch>
        </p:blipFill>
        <p:spPr>
          <a:xfrm>
            <a:off x="1402185" y="1574686"/>
            <a:ext cx="9817222" cy="11235064"/>
          </a:xfrm>
          <a:prstGeom prst="rect">
            <a:avLst/>
          </a:prstGeom>
          <a:ln w="12700">
            <a:miter lim="400000"/>
          </a:ln>
        </p:spPr>
      </p:pic>
      <p:pic>
        <p:nvPicPr>
          <p:cNvPr id="390" name="Venus_QG-MAC_JA_alt.png" descr="Venus_QG-MAC_JA_alt.png"/>
          <p:cNvPicPr>
            <a:picLocks noChangeAspect="1"/>
          </p:cNvPicPr>
          <p:nvPr/>
        </p:nvPicPr>
        <p:blipFill>
          <a:blip r:embed="rId4"/>
          <a:stretch>
            <a:fillRect/>
          </a:stretch>
        </p:blipFill>
        <p:spPr>
          <a:xfrm>
            <a:off x="12551612" y="1572467"/>
            <a:ext cx="9821098" cy="112395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mc:AlternateContent xmlns:mc="http://schemas.openxmlformats.org/markup-compatibility/2006">
        <mc:Choice xmlns:a14="http://schemas.microsoft.com/office/drawing/2010/main" Requires="a14">
          <p:sp>
            <p:nvSpPr>
              <p:cNvPr id="393" name="diagrams"/>
              <p:cNvSpPr txBox="1">
                <a:spLocks noGrp="1"/>
              </p:cNvSpPr>
              <p:nvPr>
                <p:ph type="title"/>
              </p:nvPr>
            </p:nvSpPr>
            <p:spPr>
              <a:prstGeom prst="rect">
                <a:avLst/>
              </a:prstGeom>
            </p:spPr>
            <p:txBody>
              <a:bodyPr/>
              <a:lstStyle/>
              <a:p>
                <a14:m>
                  <m:oMath xmlns:m="http://schemas.openxmlformats.org/officeDocument/2006/math">
                    <m:r>
                      <a:rPr sz="5500" i="1">
                        <a:solidFill>
                          <a:srgbClr val="FEFFFE"/>
                        </a:solidFill>
                        <a:latin typeface="Cambria Math" panose="02040503050406030204" pitchFamily="18" charset="0"/>
                      </a:rPr>
                      <m:t>𝜏</m:t>
                    </m:r>
                    <m:r>
                      <a:rPr sz="5500" i="1">
                        <a:solidFill>
                          <a:srgbClr val="FEFFFE"/>
                        </a:solidFill>
                        <a:latin typeface="Cambria Math" panose="02040503050406030204" pitchFamily="18" charset="0"/>
                      </a:rPr>
                      <m:t>−ℓ</m:t>
                    </m:r>
                  </m:oMath>
                </a14:m>
                <a:r>
                  <a:t> diagrams</a:t>
                </a:r>
              </a:p>
            </p:txBody>
          </p:sp>
        </mc:Choice>
        <mc:Fallback>
          <p:sp>
            <p:nvSpPr>
              <p:cNvPr id="393" name="diagrams"/>
              <p:cNvSpPr txBox="1">
                <a:spLocks noGrp="1" noRot="1" noChangeAspect="1" noMove="1" noResize="1" noEditPoints="1" noAdjustHandles="1" noChangeArrowheads="1" noChangeShapeType="1" noTextEdit="1"/>
              </p:cNvSpPr>
              <p:nvPr>
                <p:ph type="title"/>
              </p:nvPr>
            </p:nvSpPr>
            <p:spPr>
              <a:prstGeom prst="rect">
                <a:avLst/>
              </a:prstGeom>
              <a:blipFill>
                <a:blip r:embed="rId2"/>
                <a:stretch>
                  <a:fillRect/>
                </a:stretch>
              </a:blipFill>
            </p:spPr>
            <p:txBody>
              <a:bodyPr/>
              <a:lstStyle/>
              <a:p>
                <a:r>
                  <a:rPr lang="fr-FR">
                    <a:noFill/>
                  </a:rPr>
                  <a:t> </a:t>
                </a:r>
              </a:p>
            </p:txBody>
          </p:sp>
        </mc:Fallback>
      </mc:AlternateContent>
      <p:pic>
        <p:nvPicPr>
          <p:cNvPr id="394" name="Venus_IMAC.png" descr="Venus_IMAC.png"/>
          <p:cNvPicPr>
            <a:picLocks noChangeAspect="1"/>
          </p:cNvPicPr>
          <p:nvPr/>
        </p:nvPicPr>
        <p:blipFill>
          <a:blip r:embed="rId3"/>
          <a:stretch>
            <a:fillRect/>
          </a:stretch>
        </p:blipFill>
        <p:spPr>
          <a:xfrm>
            <a:off x="12708154" y="1437424"/>
            <a:ext cx="9821098" cy="11239501"/>
          </a:xfrm>
          <a:prstGeom prst="rect">
            <a:avLst/>
          </a:prstGeom>
          <a:ln w="12700">
            <a:miter lim="400000"/>
          </a:ln>
        </p:spPr>
      </p:pic>
      <p:pic>
        <p:nvPicPr>
          <p:cNvPr id="395" name="Sun_0.05Lsol_IMAC.png" descr="Sun_0.05Lsol_IMAC.png"/>
          <p:cNvPicPr>
            <a:picLocks noChangeAspect="1"/>
          </p:cNvPicPr>
          <p:nvPr/>
        </p:nvPicPr>
        <p:blipFill>
          <a:blip r:embed="rId4"/>
          <a:stretch>
            <a:fillRect/>
          </a:stretch>
        </p:blipFill>
        <p:spPr>
          <a:xfrm>
            <a:off x="610349" y="1437424"/>
            <a:ext cx="11280747" cy="112395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30" name="The magnetic field of the Earth"/>
          <p:cNvSpPr>
            <a:spLocks noGrp="1"/>
          </p:cNvSpPr>
          <p:nvPr>
            <p:ph type="title"/>
          </p:nvPr>
        </p:nvSpPr>
        <p:spPr>
          <a:prstGeom prst="rect">
            <a:avLst/>
          </a:prstGeom>
        </p:spPr>
        <p:txBody>
          <a:bodyPr/>
          <a:lstStyle/>
          <a:p>
            <a:r>
              <a:t>The magnetic field of the Earth</a:t>
            </a:r>
          </a:p>
        </p:txBody>
      </p:sp>
      <mc:AlternateContent xmlns:mc="http://schemas.openxmlformats.org/markup-compatibility/2006">
        <mc:Choice xmlns:a14="http://schemas.microsoft.com/office/drawing/2010/main" Requires="a14">
          <p:sp>
            <p:nvSpPr>
              <p:cNvPr id="231" name="B ~ 0.5 Gauss = 0.05mT at the Earth surface,       10 times larger at the top of the core, dominated by a dipole almost aligned with Earth’s spin axis.…"/>
              <p:cNvSpPr txBox="1">
                <a:spLocks noGrp="1"/>
              </p:cNvSpPr>
              <p:nvPr>
                <p:ph type="body" sz="quarter" idx="1"/>
              </p:nvPr>
            </p:nvSpPr>
            <p:spPr>
              <a:xfrm>
                <a:off x="660862" y="2018092"/>
                <a:ext cx="13825653" cy="4005634"/>
              </a:xfrm>
              <a:prstGeom prst="rect">
                <a:avLst/>
              </a:prstGeom>
            </p:spPr>
            <p:txBody>
              <a:bodyPr/>
              <a:lstStyle/>
              <a:p>
                <a:pPr marL="590550" indent="-590550" defTabSz="767715">
                  <a:spcBef>
                    <a:spcPts val="2200"/>
                  </a:spcBef>
                  <a:defRPr sz="4464"/>
                </a:pPr>
                <a:r>
                  <a:t> B ~ 0.5 Gauss = 0.05mT at the Earth surface,       10 times larger at the top of the core, dominated by a </a:t>
                </a:r>
                <a:r>
                  <a:rPr b="1"/>
                  <a:t>dipole</a:t>
                </a:r>
                <a:r>
                  <a:t> almost </a:t>
                </a:r>
                <a:r>
                  <a:rPr b="1"/>
                  <a:t>aligned with Earth’s spin axis</a:t>
                </a:r>
                <a:r>
                  <a:t>.</a:t>
                </a:r>
              </a:p>
              <a:p>
                <a:pPr marL="590550" indent="-590550" defTabSz="767715">
                  <a:spcBef>
                    <a:spcPts val="2200"/>
                  </a:spcBef>
                  <a:defRPr sz="4464"/>
                </a:pPr>
                <a:r>
                  <a:t> Produced by a dynamo powered by thermo-compositional convection </a:t>
                </a:r>
                <a14:m>
                  <m:oMath xmlns:m="http://schemas.openxmlformats.org/officeDocument/2006/math">
                    <m:r>
                      <a:rPr sz="5350" i="1">
                        <a:solidFill>
                          <a:srgbClr val="000000"/>
                        </a:solidFill>
                        <a:latin typeface="Cambria Math" panose="02040503050406030204" pitchFamily="18" charset="0"/>
                      </a:rPr>
                      <m:t>𝒫</m:t>
                    </m:r>
                    <m:r>
                      <a:rPr sz="5350" i="1">
                        <a:solidFill>
                          <a:srgbClr val="000000"/>
                        </a:solidFill>
                        <a:latin typeface="Cambria Math" panose="02040503050406030204" pitchFamily="18" charset="0"/>
                      </a:rPr>
                      <m:t>≃3</m:t>
                    </m:r>
                  </m:oMath>
                </a14:m>
                <a:r>
                  <a:t> TW.</a:t>
                </a:r>
                <a:endParaRPr sz="4800"/>
              </a:p>
            </p:txBody>
          </p:sp>
        </mc:Choice>
        <mc:Fallback>
          <p:sp>
            <p:nvSpPr>
              <p:cNvPr id="231" name="B ~ 0.5 Gauss = 0.05mT at the Earth surface,       10 times larger at the top of the core, dominated by a dipole almost aligned with Earth’s spin axis.…"/>
              <p:cNvSpPr txBox="1">
                <a:spLocks noGrp="1" noRot="1" noChangeAspect="1" noMove="1" noResize="1" noEditPoints="1" noAdjustHandles="1" noChangeArrowheads="1" noChangeShapeType="1" noTextEdit="1"/>
              </p:cNvSpPr>
              <p:nvPr>
                <p:ph type="body" sz="quarter" idx="1"/>
              </p:nvPr>
            </p:nvSpPr>
            <p:spPr>
              <a:xfrm>
                <a:off x="660862" y="2018092"/>
                <a:ext cx="13825653" cy="4005634"/>
              </a:xfrm>
              <a:prstGeom prst="rect">
                <a:avLst/>
              </a:prstGeom>
              <a:blipFill>
                <a:blip r:embed="rId3"/>
                <a:stretch>
                  <a:fillRect l="-2569" t="-6625" r="-2661" b="-4101"/>
                </a:stretch>
              </a:blipFill>
            </p:spPr>
            <p:txBody>
              <a:bodyPr/>
              <a:lstStyle/>
              <a:p>
                <a:r>
                  <a:rPr lang="fr-FR">
                    <a:noFill/>
                  </a:rPr>
                  <a:t> </a:t>
                </a:r>
              </a:p>
            </p:txBody>
          </p:sp>
        </mc:Fallback>
      </mc:AlternateContent>
      <p:sp>
        <p:nvSpPr>
          <p:cNvPr id="232" name="Finlay+ 2020"/>
          <p:cNvSpPr txBox="1"/>
          <p:nvPr/>
        </p:nvSpPr>
        <p:spPr>
          <a:xfrm>
            <a:off x="17863787" y="9239586"/>
            <a:ext cx="3016505"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Finlay+ 2020</a:t>
            </a:r>
          </a:p>
        </p:txBody>
      </p:sp>
      <p:pic>
        <p:nvPicPr>
          <p:cNvPr id="233" name="Image" descr="Image"/>
          <p:cNvPicPr>
            <a:picLocks noChangeAspect="1"/>
          </p:cNvPicPr>
          <p:nvPr/>
        </p:nvPicPr>
        <p:blipFill>
          <a:blip r:embed="rId4"/>
          <a:stretch>
            <a:fillRect/>
          </a:stretch>
        </p:blipFill>
        <p:spPr>
          <a:xfrm>
            <a:off x="14872473" y="1718579"/>
            <a:ext cx="9310775" cy="6899218"/>
          </a:xfrm>
          <a:prstGeom prst="rect">
            <a:avLst/>
          </a:prstGeom>
          <a:ln w="12700">
            <a:miter lim="400000"/>
          </a:ln>
        </p:spPr>
      </p:pic>
      <p:pic>
        <p:nvPicPr>
          <p:cNvPr id="234" name="Image" descr="Image"/>
          <p:cNvPicPr>
            <a:picLocks noChangeAspect="1"/>
          </p:cNvPicPr>
          <p:nvPr/>
        </p:nvPicPr>
        <p:blipFill>
          <a:blip r:embed="rId5"/>
          <a:stretch>
            <a:fillRect/>
          </a:stretch>
        </p:blipFill>
        <p:spPr>
          <a:xfrm>
            <a:off x="9295251" y="7776568"/>
            <a:ext cx="6830606" cy="4939881"/>
          </a:xfrm>
          <a:prstGeom prst="rect">
            <a:avLst/>
          </a:prstGeom>
          <a:ln w="12700">
            <a:miter lim="400000"/>
          </a:ln>
        </p:spPr>
      </p:pic>
      <p:pic>
        <p:nvPicPr>
          <p:cNvPr id="235" name="nat_rev_test_full.jpeg" descr="nat_rev_test_full.jpeg"/>
          <p:cNvPicPr>
            <a:picLocks noChangeAspect="1"/>
          </p:cNvPicPr>
          <p:nvPr/>
        </p:nvPicPr>
        <p:blipFill>
          <a:blip r:embed="rId6"/>
          <a:stretch>
            <a:fillRect/>
          </a:stretch>
        </p:blipFill>
        <p:spPr>
          <a:xfrm>
            <a:off x="-29161" y="6320994"/>
            <a:ext cx="8484458" cy="6120820"/>
          </a:xfrm>
          <a:prstGeom prst="rect">
            <a:avLst/>
          </a:prstGeom>
          <a:ln w="12700">
            <a:miter lim="400000"/>
          </a:ln>
        </p:spPr>
      </p:pic>
      <p:sp>
        <p:nvSpPr>
          <p:cNvPr id="236" name="Schaeffer+ 2017"/>
          <p:cNvSpPr txBox="1"/>
          <p:nvPr/>
        </p:nvSpPr>
        <p:spPr>
          <a:xfrm>
            <a:off x="966798" y="12566833"/>
            <a:ext cx="3855213"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Schaeffer+ 2017</a:t>
            </a:r>
          </a:p>
        </p:txBody>
      </p:sp>
      <mc:AlternateContent xmlns:mc="http://schemas.openxmlformats.org/markup-compatibility/2006">
        <mc:Choice xmlns:a14="http://schemas.microsoft.com/office/drawing/2010/main" Requires="a14">
          <p:sp>
            <p:nvSpPr>
              <p:cNvPr id="237" name="at the surface of the Earth"/>
              <p:cNvSpPr txBox="1"/>
              <p:nvPr/>
            </p:nvSpPr>
            <p:spPr>
              <a:xfrm>
                <a:off x="16503515" y="1137419"/>
                <a:ext cx="6004515" cy="77316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3600"/>
                </a:pPr>
                <a14:m>
                  <m:oMath xmlns:m="http://schemas.openxmlformats.org/officeDocument/2006/math">
                    <m:sSub>
                      <m:sSubPr>
                        <m:ctrlPr>
                          <a:rPr sz="4300">
                            <a:solidFill>
                              <a:srgbClr val="000000"/>
                            </a:solidFill>
                            <a:latin typeface="Cambria Math" panose="02040503050406030204" pitchFamily="18" charset="0"/>
                          </a:rPr>
                        </m:ctrlPr>
                      </m:sSubPr>
                      <m:e>
                        <m:r>
                          <a:rPr sz="4300" i="1">
                            <a:solidFill>
                              <a:srgbClr val="000000"/>
                            </a:solidFill>
                            <a:latin typeface="Cambria Math" panose="02040503050406030204" pitchFamily="18" charset="0"/>
                          </a:rPr>
                          <m:t>𝐵</m:t>
                        </m:r>
                      </m:e>
                      <m:sub>
                        <m:r>
                          <a:rPr sz="4300" i="1">
                            <a:solidFill>
                              <a:srgbClr val="000000"/>
                            </a:solidFill>
                            <a:latin typeface="Cambria Math" panose="02040503050406030204" pitchFamily="18" charset="0"/>
                          </a:rPr>
                          <m:t>𝑟</m:t>
                        </m:r>
                      </m:sub>
                    </m:sSub>
                  </m:oMath>
                </a14:m>
                <a:r>
                  <a:t> at the surface of the Earth</a:t>
                </a:r>
              </a:p>
            </p:txBody>
          </p:sp>
        </mc:Choice>
        <mc:Fallback>
          <p:sp>
            <p:nvSpPr>
              <p:cNvPr id="237" name="at the surface of the Earth"/>
              <p:cNvSpPr txBox="1">
                <a:spLocks noRot="1" noChangeAspect="1" noMove="1" noResize="1" noEditPoints="1" noAdjustHandles="1" noChangeArrowheads="1" noChangeShapeType="1" noTextEdit="1"/>
              </p:cNvSpPr>
              <p:nvPr/>
            </p:nvSpPr>
            <p:spPr>
              <a:xfrm>
                <a:off x="16503515" y="1137419"/>
                <a:ext cx="6004515" cy="773162"/>
              </a:xfrm>
              <a:prstGeom prst="rect">
                <a:avLst/>
              </a:prstGeom>
              <a:blipFill>
                <a:blip r:embed="rId7"/>
                <a:stretch>
                  <a:fillRect l="-2321" t="-3226" r="-5063" b="-2096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38" name="at the top of the core"/>
              <p:cNvSpPr txBox="1"/>
              <p:nvPr/>
            </p:nvSpPr>
            <p:spPr>
              <a:xfrm>
                <a:off x="10205935" y="7092776"/>
                <a:ext cx="4997305" cy="77316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3600"/>
                </a:pPr>
                <a14:m>
                  <m:oMath xmlns:m="http://schemas.openxmlformats.org/officeDocument/2006/math">
                    <m:sSub>
                      <m:sSubPr>
                        <m:ctrlPr>
                          <a:rPr sz="4300">
                            <a:solidFill>
                              <a:srgbClr val="000000"/>
                            </a:solidFill>
                            <a:latin typeface="Cambria Math" panose="02040503050406030204" pitchFamily="18" charset="0"/>
                          </a:rPr>
                        </m:ctrlPr>
                      </m:sSubPr>
                      <m:e>
                        <m:r>
                          <a:rPr sz="4300" i="1">
                            <a:solidFill>
                              <a:srgbClr val="000000"/>
                            </a:solidFill>
                            <a:latin typeface="Cambria Math" panose="02040503050406030204" pitchFamily="18" charset="0"/>
                          </a:rPr>
                          <m:t>𝐵</m:t>
                        </m:r>
                      </m:e>
                      <m:sub>
                        <m:r>
                          <a:rPr sz="4300" i="1">
                            <a:solidFill>
                              <a:srgbClr val="000000"/>
                            </a:solidFill>
                            <a:latin typeface="Cambria Math" panose="02040503050406030204" pitchFamily="18" charset="0"/>
                          </a:rPr>
                          <m:t>𝑟</m:t>
                        </m:r>
                      </m:sub>
                    </m:sSub>
                  </m:oMath>
                </a14:m>
                <a:r>
                  <a:t> at the top of the core</a:t>
                </a:r>
              </a:p>
            </p:txBody>
          </p:sp>
        </mc:Choice>
        <mc:Fallback>
          <p:sp>
            <p:nvSpPr>
              <p:cNvPr id="238" name="at the top of the core"/>
              <p:cNvSpPr txBox="1">
                <a:spLocks noRot="1" noChangeAspect="1" noMove="1" noResize="1" noEditPoints="1" noAdjustHandles="1" noChangeArrowheads="1" noChangeShapeType="1" noTextEdit="1"/>
              </p:cNvSpPr>
              <p:nvPr/>
            </p:nvSpPr>
            <p:spPr>
              <a:xfrm>
                <a:off x="10205935" y="7092776"/>
                <a:ext cx="4997305" cy="773161"/>
              </a:xfrm>
              <a:prstGeom prst="rect">
                <a:avLst/>
              </a:prstGeom>
              <a:blipFill>
                <a:blip r:embed="rId8"/>
                <a:stretch>
                  <a:fillRect l="-2785" t="-3226" r="-6076" b="-2096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23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iterate>
                                    <p:tmAbs val="0"/>
                                  </p:iterate>
                                  <p:childTnLst>
                                    <p:set>
                                      <p:cBhvr>
                                        <p:cTn id="14" fill="hold"/>
                                        <p:tgtEl>
                                          <p:spTgt spid="23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2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3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6" nodeType="afterEffect">
                                  <p:stCondLst>
                                    <p:cond delay="0"/>
                                  </p:stCondLst>
                                  <p:iterate>
                                    <p:tmAbs val="0"/>
                                  </p:iterate>
                                  <p:childTnLst>
                                    <p:set>
                                      <p:cBhvr>
                                        <p:cTn id="24" fill="hold"/>
                                        <p:tgtEl>
                                          <p:spTgt spid="2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31">
                                            <p:txEl>
                                              <p:pRg st="1" end="1"/>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7" nodeType="afterEffect">
                                  <p:stCondLst>
                                    <p:cond delay="0"/>
                                  </p:stCondLst>
                                  <p:iterate>
                                    <p:tmAbs val="0"/>
                                  </p:iterate>
                                  <p:childTnLst>
                                    <p:set>
                                      <p:cBhvr>
                                        <p:cTn id="31" fill="hold"/>
                                        <p:tgtEl>
                                          <p:spTgt spid="23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8" nodeType="afterEffect">
                                  <p:stCondLst>
                                    <p:cond delay="0"/>
                                  </p:stCondLst>
                                  <p:iterate>
                                    <p:tmAbs val="0"/>
                                  </p:iterate>
                                  <p:childTnLst>
                                    <p:set>
                                      <p:cBhvr>
                                        <p:cTn id="34" fill="hold"/>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 build="p" bldLvl="5" animBg="1" advAuto="0"/>
      <p:bldP spid="232" grpId="4" animBg="1" advAuto="0"/>
      <p:bldP spid="233" grpId="3" animBg="1" advAuto="0"/>
      <p:bldP spid="234" grpId="5" animBg="1" advAuto="0"/>
      <p:bldP spid="235" grpId="7" animBg="1" advAuto="0"/>
      <p:bldP spid="236" grpId="8" animBg="1" advAuto="0"/>
      <p:bldP spid="237" grpId="2" animBg="1" advAuto="0"/>
      <p:bldP spid="238"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mc:AlternateContent xmlns:mc="http://schemas.openxmlformats.org/markup-compatibility/2006">
        <mc:Choice xmlns:a14="http://schemas.microsoft.com/office/drawing/2010/main" Requires="a14">
          <p:sp>
            <p:nvSpPr>
              <p:cNvPr id="243" name="day…"/>
              <p:cNvSpPr txBox="1">
                <a:spLocks noGrp="1"/>
              </p:cNvSpPr>
              <p:nvPr>
                <p:ph type="body" sz="quarter" idx="1"/>
              </p:nvPr>
            </p:nvSpPr>
            <p:spPr>
              <a:xfrm>
                <a:off x="335790" y="2785990"/>
                <a:ext cx="6903800" cy="9600642"/>
              </a:xfrm>
              <a:prstGeom prst="rect">
                <a:avLst/>
              </a:prstGeom>
            </p:spPr>
            <p:txBody>
              <a:bodyPr/>
              <a:lstStyle/>
              <a:p>
                <a:pPr marL="152400" indent="-152400">
                  <a:buSzTx/>
                  <a:buNone/>
                </a:pPr>
                <a14:m>
                  <m:oMath xmlns:m="http://schemas.openxmlformats.org/officeDocument/2006/math">
                    <m:sSub>
                      <m:sSubPr>
                        <m:ctrlPr>
                          <a:rPr sz="5750">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m:rPr>
                            <m:sty m:val="p"/>
                          </m:rPr>
                          <a:rPr sz="5750" i="1">
                            <a:solidFill>
                              <a:srgbClr val="000000"/>
                            </a:solidFill>
                            <a:latin typeface="Cambria Math" panose="02040503050406030204" pitchFamily="18" charset="0"/>
                          </a:rPr>
                          <m:t>Ω</m:t>
                        </m:r>
                      </m:sub>
                    </m:sSub>
                    <m:r>
                      <a:rPr sz="5750" i="1">
                        <a:solidFill>
                          <a:srgbClr val="000000"/>
                        </a:solidFill>
                        <a:latin typeface="Cambria Math" panose="02040503050406030204" pitchFamily="18" charset="0"/>
                      </a:rPr>
                      <m:t>=1</m:t>
                    </m:r>
                  </m:oMath>
                </a14:m>
                <a:r>
                  <a:t> day</a:t>
                </a:r>
              </a:p>
              <a:p>
                <a:pPr marL="152400" indent="-152400">
                  <a:buSzTx/>
                  <a:buNone/>
                </a:pPr>
                <a14:m>
                  <m:oMath xmlns:m="http://schemas.openxmlformats.org/officeDocument/2006/math">
                    <m:r>
                      <a:rPr sz="5750" i="1">
                        <a:solidFill>
                          <a:srgbClr val="000000"/>
                        </a:solidFill>
                        <a:latin typeface="Cambria Math" panose="02040503050406030204" pitchFamily="18" charset="0"/>
                      </a:rPr>
                      <m:t>𝒫</m:t>
                    </m:r>
                    <m:r>
                      <a:rPr sz="5750" i="1">
                        <a:solidFill>
                          <a:srgbClr val="000000"/>
                        </a:solidFill>
                        <a:latin typeface="Cambria Math" panose="02040503050406030204" pitchFamily="18" charset="0"/>
                      </a:rPr>
                      <m:t>≃3</m:t>
                    </m:r>
                  </m:oMath>
                </a14:m>
                <a:r>
                  <a:t> TW</a:t>
                </a:r>
              </a:p>
              <a:p>
                <a:pPr marL="152400" indent="-152400">
                  <a:buSzTx/>
                  <a:buNone/>
                </a:pPr>
                <a14:m>
                  <m:oMath xmlns:m="http://schemas.openxmlformats.org/officeDocument/2006/math">
                    <m:r>
                      <a:rPr sz="5750" i="1">
                        <a:solidFill>
                          <a:srgbClr val="000000"/>
                        </a:solidFill>
                        <a:latin typeface="Cambria Math" panose="02040503050406030204" pitchFamily="18" charset="0"/>
                      </a:rPr>
                      <m:t>𝐵</m:t>
                    </m:r>
                    <m:r>
                      <a:rPr sz="5750" i="1">
                        <a:solidFill>
                          <a:srgbClr val="000000"/>
                        </a:solidFill>
                        <a:latin typeface="Cambria Math" panose="02040503050406030204" pitchFamily="18" charset="0"/>
                      </a:rPr>
                      <m:t>≃3</m:t>
                    </m:r>
                  </m:oMath>
                </a14:m>
                <a:r>
                  <a:t> mT</a:t>
                </a:r>
              </a:p>
              <a:p>
                <a:pPr marL="152400" indent="-152400">
                  <a:buSzTx/>
                  <a:buNone/>
                </a:pPr>
                <a14:m>
                  <m:oMath xmlns:m="http://schemas.openxmlformats.org/officeDocument/2006/math">
                    <m:r>
                      <a:rPr sz="5750" i="1">
                        <a:solidFill>
                          <a:srgbClr val="000000"/>
                        </a:solidFill>
                        <a:latin typeface="Cambria Math" panose="02040503050406030204" pitchFamily="18" charset="0"/>
                      </a:rPr>
                      <m:t>𝑈</m:t>
                    </m:r>
                    <m:r>
                      <a:rPr sz="5750" i="1">
                        <a:solidFill>
                          <a:srgbClr val="000000"/>
                        </a:solidFill>
                        <a:latin typeface="Cambria Math" panose="02040503050406030204" pitchFamily="18" charset="0"/>
                      </a:rPr>
                      <m:t>≃0.5</m:t>
                    </m:r>
                  </m:oMath>
                </a14:m>
                <a:r>
                  <a:t> mm/s</a:t>
                </a:r>
              </a:p>
              <a:p>
                <a:pPr marL="152400" indent="-152400">
                  <a:buSzTx/>
                  <a:buNone/>
                </a:pPr>
                <a:r>
                  <a:t>~flat spectra for </a:t>
                </a:r>
                <a14:m>
                  <m:oMath xmlns:m="http://schemas.openxmlformats.org/officeDocument/2006/math">
                    <m:r>
                      <a:rPr sz="5750" i="1">
                        <a:solidFill>
                          <a:srgbClr val="000000"/>
                        </a:solidFill>
                        <a:latin typeface="Cambria Math" panose="02040503050406030204" pitchFamily="18" charset="0"/>
                      </a:rPr>
                      <m:t>ℓ≤10</m:t>
                    </m:r>
                  </m:oMath>
                </a14:m>
                <a:r>
                  <a:t> </a:t>
                </a:r>
              </a:p>
            </p:txBody>
          </p:sp>
        </mc:Choice>
        <mc:Fallback>
          <p:sp>
            <p:nvSpPr>
              <p:cNvPr id="243" name="day…"/>
              <p:cNvSpPr txBox="1">
                <a:spLocks noGrp="1" noRot="1" noChangeAspect="1" noMove="1" noResize="1" noEditPoints="1" noAdjustHandles="1" noChangeArrowheads="1" noChangeShapeType="1" noTextEdit="1"/>
              </p:cNvSpPr>
              <p:nvPr>
                <p:ph type="body" sz="quarter" idx="1"/>
              </p:nvPr>
            </p:nvSpPr>
            <p:spPr>
              <a:xfrm>
                <a:off x="335790" y="2785990"/>
                <a:ext cx="6903800" cy="9600642"/>
              </a:xfrm>
              <a:prstGeom prst="rect">
                <a:avLst/>
              </a:prstGeom>
              <a:blipFill>
                <a:blip r:embed="rId3"/>
                <a:stretch>
                  <a:fillRect l="-4587" t="-396" r="-367"/>
                </a:stretch>
              </a:blipFill>
            </p:spPr>
            <p:txBody>
              <a:bodyPr/>
              <a:lstStyle/>
              <a:p>
                <a:r>
                  <a:rPr lang="fr-FR">
                    <a:noFill/>
                  </a:rPr>
                  <a:t> </a:t>
                </a:r>
              </a:p>
            </p:txBody>
          </p:sp>
        </mc:Fallback>
      </mc:AlternateContent>
      <p:sp>
        <p:nvSpPr>
          <p:cNvPr id="244" name="Important properties of the Earth dynamo"/>
          <p:cNvSpPr txBox="1">
            <a:spLocks noGrp="1"/>
          </p:cNvSpPr>
          <p:nvPr>
            <p:ph type="title"/>
          </p:nvPr>
        </p:nvSpPr>
        <p:spPr>
          <a:xfrm>
            <a:off x="6178725" y="-1338599"/>
            <a:ext cx="24421912" cy="1231636"/>
          </a:xfrm>
          <a:prstGeom prst="rect">
            <a:avLst/>
          </a:prstGeom>
        </p:spPr>
        <p:txBody>
          <a:bodyPr/>
          <a:lstStyle/>
          <a:p>
            <a:r>
              <a:t>Important properties of the Earth dynamo</a:t>
            </a:r>
          </a:p>
        </p:txBody>
      </p:sp>
      <mc:AlternateContent xmlns:mc="http://schemas.openxmlformats.org/markup-compatibility/2006">
        <mc:Choice xmlns:a14="http://schemas.microsoft.com/office/drawing/2010/main" Requires="a14">
          <p:sp>
            <p:nvSpPr>
              <p:cNvPr id="245" name="Rectangle"/>
              <p:cNvSpPr txBox="1"/>
              <p:nvPr/>
            </p:nvSpPr>
            <p:spPr>
              <a:xfrm>
                <a:off x="5041535" y="6636629"/>
                <a:ext cx="6102002" cy="210091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lvl1pPr marL="152400" indent="-152400" defTabSz="825500">
                  <a:lnSpc>
                    <a:spcPct val="100000"/>
                  </a:lnSpc>
                  <a:spcBef>
                    <a:spcPts val="5900"/>
                  </a:spcBef>
                </a:lvl1pPr>
              </a:lstStyle>
              <a:p>
                <a:pPr/>
                <a14:m>
                  <m:oMathPara xmlns:m="http://schemas.openxmlformats.org/officeDocument/2006/math">
                    <m:oMathParaPr>
                      <m:jc m:val="left"/>
                    </m:oMathParaPr>
                    <m:oMath xmlns:m="http://schemas.openxmlformats.org/officeDocument/2006/math">
                      <m:r>
                        <a:rPr sz="5750" i="1">
                          <a:solidFill>
                            <a:srgbClr val="000000"/>
                          </a:solidFill>
                          <a:latin typeface="Cambria Math" panose="02040503050406030204" pitchFamily="18" charset="0"/>
                        </a:rPr>
                        <m:t>⟹</m:t>
                      </m:r>
                      <m:f>
                        <m:fPr>
                          <m:ctrlPr>
                            <a:rPr sz="5750" i="1">
                              <a:solidFill>
                                <a:srgbClr val="000000"/>
                              </a:solidFill>
                              <a:latin typeface="Cambria Math" panose="02040503050406030204" pitchFamily="18" charset="0"/>
                            </a:rPr>
                          </m:ctrlPr>
                        </m:fPr>
                        <m:num>
                          <m:sSub>
                            <m:sSubPr>
                              <m:ctrlPr>
                                <a:rPr sz="5750" i="1">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𝐸</m:t>
                              </m:r>
                            </m:e>
                            <m:sub>
                              <m:r>
                                <a:rPr sz="5750" i="1">
                                  <a:solidFill>
                                    <a:srgbClr val="000000"/>
                                  </a:solidFill>
                                  <a:latin typeface="Cambria Math" panose="02040503050406030204" pitchFamily="18" charset="0"/>
                                </a:rPr>
                                <m:t>𝐵</m:t>
                              </m:r>
                            </m:sub>
                          </m:sSub>
                        </m:num>
                        <m:den>
                          <m:sSub>
                            <m:sSubPr>
                              <m:ctrlPr>
                                <a:rPr sz="5750" i="1">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𝐸</m:t>
                              </m:r>
                            </m:e>
                            <m:sub>
                              <m:r>
                                <a:rPr sz="5750" i="1">
                                  <a:solidFill>
                                    <a:srgbClr val="000000"/>
                                  </a:solidFill>
                                  <a:latin typeface="Cambria Math" panose="02040503050406030204" pitchFamily="18" charset="0"/>
                                </a:rPr>
                                <m:t>𝑈</m:t>
                              </m:r>
                            </m:sub>
                          </m:sSub>
                        </m:den>
                      </m:f>
                      <m:r>
                        <a:rPr sz="5750" i="1">
                          <a:solidFill>
                            <a:srgbClr val="000000"/>
                          </a:solidFill>
                          <a:latin typeface="Cambria Math" panose="02040503050406030204" pitchFamily="18" charset="0"/>
                        </a:rPr>
                        <m:t>∼5000</m:t>
                      </m:r>
                    </m:oMath>
                  </m:oMathPara>
                </a14:m>
                <a:endParaRPr/>
              </a:p>
            </p:txBody>
          </p:sp>
        </mc:Choice>
        <mc:Fallback>
          <p:sp>
            <p:nvSpPr>
              <p:cNvPr id="245" name="Rectangle"/>
              <p:cNvSpPr txBox="1">
                <a:spLocks noRot="1" noChangeAspect="1" noMove="1" noResize="1" noEditPoints="1" noAdjustHandles="1" noChangeArrowheads="1" noChangeShapeType="1" noTextEdit="1"/>
              </p:cNvSpPr>
              <p:nvPr/>
            </p:nvSpPr>
            <p:spPr>
              <a:xfrm>
                <a:off x="5041535" y="6636629"/>
                <a:ext cx="6102002" cy="2100918"/>
              </a:xfrm>
              <a:prstGeom prst="rect">
                <a:avLst/>
              </a:prstGeom>
              <a:blipFill>
                <a:blip r:embed="rId4"/>
                <a:stretch>
                  <a:fillRect l="-228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46" name="Texte"/>
              <p:cNvSpPr txBox="1"/>
              <p:nvPr/>
            </p:nvSpPr>
            <p:spPr>
              <a:xfrm>
                <a:off x="4483256" y="6535853"/>
                <a:ext cx="807587" cy="210091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4200"/>
                </a:lvl1pPr>
              </a:lstStyle>
              <a:p>
                <a:pPr/>
                <a14:m>
                  <m:oMathPara xmlns:m="http://schemas.openxmlformats.org/officeDocument/2006/math">
                    <m:oMathParaPr>
                      <m:jc m:val="left"/>
                    </m:oMathParaPr>
                    <m:oMath xmlns:m="http://schemas.openxmlformats.org/officeDocument/2006/math">
                      <m:r>
                        <a:rPr sz="5050" i="1">
                          <a:solidFill>
                            <a:srgbClr val="000000"/>
                          </a:solidFill>
                          <a:latin typeface="Cambria Math" panose="02040503050406030204" pitchFamily="18" charset="0"/>
                        </a:rPr>
                        <m:t> }</m:t>
                      </m:r>
                    </m:oMath>
                  </m:oMathPara>
                </a14:m>
                <a:endParaRPr/>
              </a:p>
            </p:txBody>
          </p:sp>
        </mc:Choice>
        <mc:Fallback>
          <p:sp>
            <p:nvSpPr>
              <p:cNvPr id="246" name="Texte"/>
              <p:cNvSpPr txBox="1">
                <a:spLocks noRot="1" noChangeAspect="1" noMove="1" noResize="1" noEditPoints="1" noAdjustHandles="1" noChangeArrowheads="1" noChangeShapeType="1" noTextEdit="1"/>
              </p:cNvSpPr>
              <p:nvPr/>
            </p:nvSpPr>
            <p:spPr>
              <a:xfrm>
                <a:off x="4483256" y="6535853"/>
                <a:ext cx="807587" cy="2100917"/>
              </a:xfrm>
              <a:prstGeom prst="rect">
                <a:avLst/>
              </a:prstGeom>
              <a:blipFill>
                <a:blip r:embed="rId5"/>
                <a:stretch>
                  <a:fillRect l="-3230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247" name="venus-mariner-10-pia23791-fig2-16x9-1.jpg" descr="venus-mariner-10-pia23791-fig2-16x9-1.jpg"/>
          <p:cNvPicPr>
            <a:picLocks noChangeAspect="1"/>
          </p:cNvPicPr>
          <p:nvPr/>
        </p:nvPicPr>
        <p:blipFill>
          <a:blip r:embed="rId6"/>
          <a:srcRect l="26733" t="7693" r="27389" b="7694"/>
          <a:stretch>
            <a:fillRect/>
          </a:stretch>
        </p:blipFill>
        <p:spPr>
          <a:xfrm>
            <a:off x="17960096" y="5802944"/>
            <a:ext cx="6397945" cy="6637435"/>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8" y="0"/>
                  <a:pt x="9840" y="0"/>
                </a:cubicBezTo>
                <a:close/>
              </a:path>
            </a:pathLst>
          </a:custGeom>
          <a:ln w="12700">
            <a:miter lim="400000"/>
          </a:ln>
        </p:spPr>
      </p:pic>
      <mc:AlternateContent xmlns:mc="http://schemas.openxmlformats.org/markup-compatibility/2006">
        <mc:Choice xmlns:a14="http://schemas.microsoft.com/office/drawing/2010/main" Requires="a14">
          <p:sp>
            <p:nvSpPr>
              <p:cNvPr id="248" name="days"/>
              <p:cNvSpPr txBox="1"/>
              <p:nvPr/>
            </p:nvSpPr>
            <p:spPr>
              <a:xfrm>
                <a:off x="18238345" y="8505843"/>
                <a:ext cx="4534741" cy="103684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5900"/>
                  </a:spcBef>
                  <a:defRPr>
                    <a:solidFill>
                      <a:srgbClr val="FF2600"/>
                    </a:solidFill>
                  </a:defRPr>
                </a:pPr>
                <a14:m>
                  <m:oMath xmlns:m="http://schemas.openxmlformats.org/officeDocument/2006/math">
                    <m:sSub>
                      <m:sSubPr>
                        <m:ctrlPr>
                          <a:rPr sz="5750">
                            <a:solidFill>
                              <a:srgbClr val="FF2600"/>
                            </a:solidFill>
                            <a:latin typeface="Cambria Math" panose="02040503050406030204" pitchFamily="18" charset="0"/>
                          </a:rPr>
                        </m:ctrlPr>
                      </m:sSubPr>
                      <m:e>
                        <m:r>
                          <a:rPr sz="5750" i="1">
                            <a:solidFill>
                              <a:srgbClr val="FF2600"/>
                            </a:solidFill>
                            <a:latin typeface="Cambria Math" panose="02040503050406030204" pitchFamily="18" charset="0"/>
                          </a:rPr>
                          <m:t>𝑡</m:t>
                        </m:r>
                      </m:e>
                      <m:sub>
                        <m:r>
                          <m:rPr>
                            <m:sty m:val="p"/>
                          </m:rPr>
                          <a:rPr sz="5750" i="1">
                            <a:solidFill>
                              <a:srgbClr val="FF2600"/>
                            </a:solidFill>
                            <a:latin typeface="Cambria Math" panose="02040503050406030204" pitchFamily="18" charset="0"/>
                          </a:rPr>
                          <m:t>Ω</m:t>
                        </m:r>
                      </m:sub>
                    </m:sSub>
                    <m:r>
                      <a:rPr sz="5750" i="1">
                        <a:solidFill>
                          <a:srgbClr val="FF2600"/>
                        </a:solidFill>
                        <a:latin typeface="Cambria Math" panose="02040503050406030204" pitchFamily="18" charset="0"/>
                      </a:rPr>
                      <m:t>=243</m:t>
                    </m:r>
                  </m:oMath>
                </a14:m>
                <a:r>
                  <a:t> days</a:t>
                </a:r>
              </a:p>
            </p:txBody>
          </p:sp>
        </mc:Choice>
        <mc:Fallback>
          <p:sp>
            <p:nvSpPr>
              <p:cNvPr id="248" name="days"/>
              <p:cNvSpPr txBox="1">
                <a:spLocks noRot="1" noChangeAspect="1" noMove="1" noResize="1" noEditPoints="1" noAdjustHandles="1" noChangeArrowheads="1" noChangeShapeType="1" noTextEdit="1"/>
              </p:cNvSpPr>
              <p:nvPr/>
            </p:nvSpPr>
            <p:spPr>
              <a:xfrm>
                <a:off x="18238345" y="8505843"/>
                <a:ext cx="4534741" cy="1036846"/>
              </a:xfrm>
              <a:prstGeom prst="rect">
                <a:avLst/>
              </a:prstGeom>
              <a:blipFill>
                <a:blip r:embed="rId7"/>
                <a:stretch>
                  <a:fillRect l="-3911" t="-2410" r="-5028" b="-2048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249" name="Earth_spectra.png" descr="Earth_spectra.png"/>
          <p:cNvPicPr>
            <a:picLocks noChangeAspect="1"/>
          </p:cNvPicPr>
          <p:nvPr/>
        </p:nvPicPr>
        <p:blipFill>
          <a:blip r:embed="rId8"/>
          <a:stretch>
            <a:fillRect/>
          </a:stretch>
        </p:blipFill>
        <p:spPr>
          <a:xfrm>
            <a:off x="10684135" y="1317698"/>
            <a:ext cx="6096001" cy="12250805"/>
          </a:xfrm>
          <a:prstGeom prst="rect">
            <a:avLst/>
          </a:prstGeom>
          <a:ln w="12700">
            <a:miter lim="400000"/>
          </a:ln>
        </p:spPr>
      </p:pic>
      <mc:AlternateContent xmlns:mc="http://schemas.openxmlformats.org/markup-compatibility/2006">
        <mc:Choice xmlns:a14="http://schemas.microsoft.com/office/drawing/2010/main" Requires="a14">
          <p:sp>
            <p:nvSpPr>
              <p:cNvPr id="250" name="Rectangle"/>
              <p:cNvSpPr txBox="1"/>
              <p:nvPr/>
            </p:nvSpPr>
            <p:spPr>
              <a:xfrm>
                <a:off x="12747880" y="1978637"/>
                <a:ext cx="1341917" cy="12316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lvl1pPr marL="152400" indent="-152400" defTabSz="825500">
                  <a:lnSpc>
                    <a:spcPct val="100000"/>
                  </a:lnSpc>
                  <a:spcBef>
                    <a:spcPts val="5900"/>
                  </a:spcBef>
                  <a:defRPr>
                    <a:solidFill>
                      <a:srgbClr val="FF2600"/>
                    </a:solidFill>
                  </a:defRPr>
                </a:lvl1pPr>
              </a:lstStyle>
              <a:p>
                <a:pPr/>
                <a14:m>
                  <m:oMathPara xmlns:m="http://schemas.openxmlformats.org/officeDocument/2006/math">
                    <m:oMathParaPr>
                      <m:jc m:val="left"/>
                    </m:oMathParaPr>
                    <m:oMath xmlns:m="http://schemas.openxmlformats.org/officeDocument/2006/math">
                      <m:sSub>
                        <m:sSubPr>
                          <m:ctrlPr>
                            <a:rPr sz="5750">
                              <a:solidFill>
                                <a:srgbClr val="FF2600"/>
                              </a:solidFill>
                              <a:latin typeface="Cambria Math" panose="02040503050406030204" pitchFamily="18" charset="0"/>
                            </a:rPr>
                          </m:ctrlPr>
                        </m:sSubPr>
                        <m:e>
                          <m:r>
                            <a:rPr sz="5750" i="1">
                              <a:solidFill>
                                <a:srgbClr val="FF2600"/>
                              </a:solidFill>
                              <a:latin typeface="Cambria Math" panose="02040503050406030204" pitchFamily="18" charset="0"/>
                            </a:rPr>
                            <m:t>𝐸</m:t>
                          </m:r>
                        </m:e>
                        <m:sub>
                          <m:r>
                            <a:rPr sz="5750" i="1">
                              <a:solidFill>
                                <a:srgbClr val="FF2600"/>
                              </a:solidFill>
                              <a:latin typeface="Cambria Math" panose="02040503050406030204" pitchFamily="18" charset="0"/>
                            </a:rPr>
                            <m:t>𝐵</m:t>
                          </m:r>
                        </m:sub>
                      </m:sSub>
                    </m:oMath>
                  </m:oMathPara>
                </a14:m>
                <a:endParaRPr/>
              </a:p>
            </p:txBody>
          </p:sp>
        </mc:Choice>
        <mc:Fallback>
          <p:sp>
            <p:nvSpPr>
              <p:cNvPr id="250" name="Rectangle"/>
              <p:cNvSpPr txBox="1">
                <a:spLocks noRot="1" noChangeAspect="1" noMove="1" noResize="1" noEditPoints="1" noAdjustHandles="1" noChangeArrowheads="1" noChangeShapeType="1" noTextEdit="1"/>
              </p:cNvSpPr>
              <p:nvPr/>
            </p:nvSpPr>
            <p:spPr>
              <a:xfrm>
                <a:off x="12747880" y="1978637"/>
                <a:ext cx="1341917" cy="1231635"/>
              </a:xfrm>
              <a:prstGeom prst="rect">
                <a:avLst/>
              </a:prstGeom>
              <a:blipFill>
                <a:blip r:embed="rId9"/>
                <a:stretch>
                  <a:fillRect l="-140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51" name="Rectangle"/>
              <p:cNvSpPr txBox="1"/>
              <p:nvPr/>
            </p:nvSpPr>
            <p:spPr>
              <a:xfrm>
                <a:off x="12747880" y="5757849"/>
                <a:ext cx="1341917" cy="123163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lvl1pPr marL="152400" indent="-152400" defTabSz="825500">
                  <a:lnSpc>
                    <a:spcPct val="100000"/>
                  </a:lnSpc>
                  <a:spcBef>
                    <a:spcPts val="5900"/>
                  </a:spcBef>
                  <a:defRPr>
                    <a:solidFill>
                      <a:srgbClr val="0433FF"/>
                    </a:solidFill>
                  </a:defRPr>
                </a:lvl1pPr>
              </a:lstStyle>
              <a:p>
                <a:pPr/>
                <a14:m>
                  <m:oMathPara xmlns:m="http://schemas.openxmlformats.org/officeDocument/2006/math">
                    <m:oMathParaPr>
                      <m:jc m:val="left"/>
                    </m:oMathParaPr>
                    <m:oMath xmlns:m="http://schemas.openxmlformats.org/officeDocument/2006/math">
                      <m:sSub>
                        <m:sSubPr>
                          <m:ctrlPr>
                            <a:rPr sz="5750">
                              <a:solidFill>
                                <a:srgbClr val="0432FF"/>
                              </a:solidFill>
                              <a:latin typeface="Cambria Math" panose="02040503050406030204" pitchFamily="18" charset="0"/>
                            </a:rPr>
                          </m:ctrlPr>
                        </m:sSubPr>
                        <m:e>
                          <m:r>
                            <a:rPr sz="5750" i="1">
                              <a:solidFill>
                                <a:srgbClr val="0432FF"/>
                              </a:solidFill>
                              <a:latin typeface="Cambria Math" panose="02040503050406030204" pitchFamily="18" charset="0"/>
                            </a:rPr>
                            <m:t>𝐸</m:t>
                          </m:r>
                        </m:e>
                        <m:sub>
                          <m:r>
                            <a:rPr sz="5750" i="1">
                              <a:solidFill>
                                <a:srgbClr val="0432FF"/>
                              </a:solidFill>
                              <a:latin typeface="Cambria Math" panose="02040503050406030204" pitchFamily="18" charset="0"/>
                            </a:rPr>
                            <m:t>𝑈</m:t>
                          </m:r>
                        </m:sub>
                      </m:sSub>
                    </m:oMath>
                  </m:oMathPara>
                </a14:m>
                <a:endParaRPr/>
              </a:p>
            </p:txBody>
          </p:sp>
        </mc:Choice>
        <mc:Fallback>
          <p:sp>
            <p:nvSpPr>
              <p:cNvPr id="251" name="Rectangle"/>
              <p:cNvSpPr txBox="1">
                <a:spLocks noRot="1" noChangeAspect="1" noMove="1" noResize="1" noEditPoints="1" noAdjustHandles="1" noChangeArrowheads="1" noChangeShapeType="1" noTextEdit="1"/>
              </p:cNvSpPr>
              <p:nvPr/>
            </p:nvSpPr>
            <p:spPr>
              <a:xfrm>
                <a:off x="12747880" y="5757849"/>
                <a:ext cx="1341917" cy="1231636"/>
              </a:xfrm>
              <a:prstGeom prst="rect">
                <a:avLst/>
              </a:prstGeom>
              <a:blipFill>
                <a:blip r:embed="rId10"/>
                <a:stretch>
                  <a:fillRect l="-140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52" name="How would they change if the Earth spun as slowly as Venus?"/>
          <p:cNvSpPr/>
          <p:nvPr/>
        </p:nvSpPr>
        <p:spPr>
          <a:xfrm>
            <a:off x="16556809" y="1491784"/>
            <a:ext cx="7897845" cy="3948537"/>
          </a:xfrm>
          <a:prstGeom prst="wedgeEllipseCallout">
            <a:avLst>
              <a:gd name="adj1" fmla="val -46625"/>
              <a:gd name="adj2" fmla="val 80054"/>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100000"/>
              </a:lnSpc>
              <a:spcBef>
                <a:spcPts val="0"/>
              </a:spcBef>
              <a:defRPr>
                <a:latin typeface="Helvetica Neue Medium"/>
                <a:ea typeface="Helvetica Neue Medium"/>
                <a:cs typeface="Helvetica Neue Medium"/>
                <a:sym typeface="Helvetica Neue Medium"/>
              </a:defRPr>
            </a:lvl1pPr>
          </a:lstStyle>
          <a:p>
            <a:r>
              <a:t>How would they change if the Earth spun as slowly as Venus?</a:t>
            </a:r>
          </a:p>
        </p:txBody>
      </p:sp>
      <p:sp>
        <p:nvSpPr>
          <p:cNvPr id="253" name="Roberts+ 2013; Gillet+2015"/>
          <p:cNvSpPr txBox="1"/>
          <p:nvPr/>
        </p:nvSpPr>
        <p:spPr>
          <a:xfrm>
            <a:off x="607356" y="10472438"/>
            <a:ext cx="6360669"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Roberts+ 2013; Gillet+2015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5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25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25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247"/>
                                        </p:tgtEl>
                                        <p:attrNameLst>
                                          <p:attrName>style.visibility</p:attrName>
                                        </p:attrNameLst>
                                      </p:cBhvr>
                                      <p:to>
                                        <p:strVal val="visible"/>
                                      </p:to>
                                    </p:set>
                                  </p:childTnLst>
                                </p:cTn>
                              </p:par>
                            </p:childTnLst>
                          </p:cTn>
                        </p:par>
                        <p:par>
                          <p:cTn id="27" fill="hold">
                            <p:stCondLst>
                              <p:cond delay="0"/>
                            </p:stCondLst>
                            <p:childTnLst>
                              <p:par>
                                <p:cTn id="28" presetID="15" presetClass="entr" presetSubtype="8" fill="hold" grpId="8" nodeType="afterEffect">
                                  <p:stCondLst>
                                    <p:cond delay="0"/>
                                  </p:stCondLst>
                                  <p:iterate>
                                    <p:tmAbs val="0"/>
                                  </p:iterate>
                                  <p:childTnLst>
                                    <p:set>
                                      <p:cBhvr>
                                        <p:cTn id="29" fill="hold"/>
                                        <p:tgtEl>
                                          <p:spTgt spid="248"/>
                                        </p:tgtEl>
                                        <p:attrNameLst>
                                          <p:attrName>style.visibility</p:attrName>
                                        </p:attrNameLst>
                                      </p:cBhvr>
                                      <p:to>
                                        <p:strVal val="visible"/>
                                      </p:to>
                                    </p:set>
                                    <p:anim calcmode="lin" valueType="num">
                                      <p:cBhvr>
                                        <p:cTn id="30" dur="1000" fill="hold"/>
                                        <p:tgtEl>
                                          <p:spTgt spid="248"/>
                                        </p:tgtEl>
                                        <p:attrNameLst>
                                          <p:attrName>ppt_w</p:attrName>
                                        </p:attrNameLst>
                                      </p:cBhvr>
                                      <p:tavLst>
                                        <p:tav tm="0">
                                          <p:val>
                                            <p:fltVal val="0"/>
                                          </p:val>
                                        </p:tav>
                                        <p:tav tm="100000">
                                          <p:val>
                                            <p:strVal val="#ppt_w"/>
                                          </p:val>
                                        </p:tav>
                                      </p:tavLst>
                                    </p:anim>
                                    <p:anim calcmode="lin" valueType="num">
                                      <p:cBhvr>
                                        <p:cTn id="31" dur="1000" fill="hold"/>
                                        <p:tgtEl>
                                          <p:spTgt spid="248"/>
                                        </p:tgtEl>
                                        <p:attrNameLst>
                                          <p:attrName>ppt_h</p:attrName>
                                        </p:attrNameLst>
                                      </p:cBhvr>
                                      <p:tavLst>
                                        <p:tav tm="0">
                                          <p:val>
                                            <p:fltVal val="0"/>
                                          </p:val>
                                        </p:tav>
                                        <p:tav tm="100000">
                                          <p:val>
                                            <p:strVal val="#ppt_h"/>
                                          </p:val>
                                        </p:tav>
                                      </p:tavLst>
                                    </p:anim>
                                    <p:anim calcmode="lin" valueType="num">
                                      <p:cBhvr>
                                        <p:cTn id="32" dur="1000" fill="hold"/>
                                        <p:tgtEl>
                                          <p:spTgt spid="24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2" animBg="1" advAuto="0"/>
      <p:bldP spid="246" grpId="1" animBg="1" advAuto="0"/>
      <p:bldP spid="247" grpId="7" animBg="1" advAuto="0"/>
      <p:bldP spid="248" grpId="8" animBg="1" advAuto="0"/>
      <p:bldP spid="249" grpId="5" animBg="1" advAuto="0"/>
      <p:bldP spid="250" grpId="3" animBg="1" advAuto="0"/>
      <p:bldP spid="251" grpId="4" animBg="1" advAuto="0"/>
      <p:bldP spid="252" grpId="6"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58" name="The classical answer is…"/>
          <p:cNvSpPr txBox="1">
            <a:spLocks noGrp="1"/>
          </p:cNvSpPr>
          <p:nvPr>
            <p:ph type="title"/>
          </p:nvPr>
        </p:nvSpPr>
        <p:spPr>
          <a:xfrm>
            <a:off x="-18956" y="1742"/>
            <a:ext cx="24421912" cy="1231636"/>
          </a:xfrm>
          <a:prstGeom prst="rect">
            <a:avLst/>
          </a:prstGeom>
        </p:spPr>
        <p:txBody>
          <a:bodyPr/>
          <a:lstStyle/>
          <a:p>
            <a:r>
              <a:t>The classical answer is…</a:t>
            </a:r>
          </a:p>
        </p:txBody>
      </p:sp>
      <mc:AlternateContent xmlns:mc="http://schemas.openxmlformats.org/markup-compatibility/2006">
        <mc:Choice xmlns:a14="http://schemas.microsoft.com/office/drawing/2010/main" Requires="a14">
          <p:sp>
            <p:nvSpPr>
              <p:cNvPr id="259" name="Not much!…"/>
              <p:cNvSpPr/>
              <p:nvPr/>
            </p:nvSpPr>
            <p:spPr>
              <a:xfrm>
                <a:off x="1004836" y="2182347"/>
                <a:ext cx="9784535" cy="4913933"/>
              </a:xfrm>
              <a:prstGeom prst="wedgeEllipseCallout">
                <a:avLst>
                  <a:gd name="adj1" fmla="val 61338"/>
                  <a:gd name="adj2" fmla="val 79440"/>
                </a:avLst>
              </a:prstGeom>
              <a:ln w="25400">
                <a:solidFill>
                  <a:srgbClr val="000000"/>
                </a:solidFill>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lstStyle/>
              <a:p>
                <a:pPr algn="ctr" defTabSz="825500">
                  <a:lnSpc>
                    <a:spcPct val="100000"/>
                  </a:lnSpc>
                  <a:spcBef>
                    <a:spcPts val="0"/>
                  </a:spcBef>
                  <a:defRPr>
                    <a:latin typeface="Helvetica Neue Medium"/>
                    <a:ea typeface="Helvetica Neue Medium"/>
                    <a:cs typeface="Helvetica Neue Medium"/>
                    <a:sym typeface="Helvetica Neue Medium"/>
                  </a:defRPr>
                </a:pPr>
                <a:r>
                  <a:t>Not much!</a:t>
                </a:r>
              </a:p>
              <a:p>
                <a:pPr algn="ctr" defTabSz="825500">
                  <a:lnSpc>
                    <a:spcPct val="100000"/>
                  </a:lnSpc>
                  <a:spcBef>
                    <a:spcPts val="0"/>
                  </a:spcBef>
                </a:pPr>
                <a:r>
                  <a:t>Both are « rapidly rotating dynamos » since their </a:t>
                </a:r>
                <a:r>
                  <a:rPr b="1"/>
                  <a:t>Ekman</a:t>
                </a:r>
                <a:r>
                  <a:t> number is very small</a:t>
                </a:r>
              </a:p>
              <a:p>
                <a:pPr algn="ctr" defTabSz="825500">
                  <a:lnSpc>
                    <a:spcPct val="100000"/>
                  </a:lnSpc>
                  <a:spcBef>
                    <a:spcPts val="0"/>
                  </a:spcBef>
                  <a:defRPr>
                    <a:latin typeface="Helvetica Neue Medium"/>
                    <a:ea typeface="Helvetica Neue Medium"/>
                    <a:cs typeface="Helvetica Neue Medium"/>
                    <a:sym typeface="Helvetica Neue Medium"/>
                  </a:defRPr>
                </a:pPr>
                <a14:m>
                  <m:oMathPara xmlns:m="http://schemas.openxmlformats.org/officeDocument/2006/math">
                    <m:oMathParaPr>
                      <m:jc m:val="center"/>
                    </m:oMathParaPr>
                    <m:oMath xmlns:m="http://schemas.openxmlformats.org/officeDocument/2006/math">
                      <m:r>
                        <a:rPr sz="5750" i="1">
                          <a:solidFill>
                            <a:srgbClr val="000000"/>
                          </a:solidFill>
                          <a:latin typeface="Cambria Math" panose="02040503050406030204" pitchFamily="18" charset="0"/>
                        </a:rPr>
                        <m:t>𝐸𝑘</m:t>
                      </m:r>
                      <m:r>
                        <a:rPr sz="5750" i="1">
                          <a:solidFill>
                            <a:srgbClr val="000000"/>
                          </a:solidFill>
                          <a:latin typeface="Cambria Math" panose="02040503050406030204" pitchFamily="18" charset="0"/>
                        </a:rPr>
                        <m:t>&lt;</m:t>
                      </m:r>
                      <m:sSup>
                        <m:sSupPr>
                          <m:ctrlPr>
                            <a:rPr sz="5750" i="1">
                              <a:solidFill>
                                <a:srgbClr val="000000"/>
                              </a:solidFill>
                              <a:latin typeface="Cambria Math" panose="02040503050406030204" pitchFamily="18" charset="0"/>
                            </a:rPr>
                          </m:ctrlPr>
                        </m:sSupPr>
                        <m:e>
                          <m:r>
                            <a:rPr sz="5750" i="1">
                              <a:solidFill>
                                <a:srgbClr val="000000"/>
                              </a:solidFill>
                              <a:latin typeface="Cambria Math" panose="02040503050406030204" pitchFamily="18" charset="0"/>
                            </a:rPr>
                            <m:t>10</m:t>
                          </m:r>
                        </m:e>
                        <m:sup>
                          <m:r>
                            <a:rPr sz="5750" i="1">
                              <a:solidFill>
                                <a:srgbClr val="000000"/>
                              </a:solidFill>
                              <a:latin typeface="Cambria Math" panose="02040503050406030204" pitchFamily="18" charset="0"/>
                            </a:rPr>
                            <m:t>−12</m:t>
                          </m:r>
                        </m:sup>
                      </m:sSup>
                    </m:oMath>
                  </m:oMathPara>
                </a14:m>
                <a:endParaRPr/>
              </a:p>
            </p:txBody>
          </p:sp>
        </mc:Choice>
        <mc:Fallback>
          <p:sp>
            <p:nvSpPr>
              <p:cNvPr id="259" name="Not much!…"/>
              <p:cNvSpPr>
                <a:spLocks noRot="1" noChangeAspect="1" noMove="1" noResize="1" noEditPoints="1" noAdjustHandles="1" noChangeArrowheads="1" noChangeShapeType="1" noTextEdit="1"/>
              </p:cNvSpPr>
              <p:nvPr/>
            </p:nvSpPr>
            <p:spPr>
              <a:xfrm>
                <a:off x="1004836" y="2182347"/>
                <a:ext cx="9784535" cy="4913933"/>
              </a:xfrm>
              <a:prstGeom prst="wedgeEllipseCallout">
                <a:avLst>
                  <a:gd name="adj1" fmla="val 61338"/>
                  <a:gd name="adj2" fmla="val 79440"/>
                </a:avLst>
              </a:prstGeom>
              <a:blipFill>
                <a:blip r:embed="rId2"/>
                <a:stretch>
                  <a:fillRect/>
                </a:stretch>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60" name="Équation"/>
              <p:cNvSpPr txBox="1"/>
              <p:nvPr/>
            </p:nvSpPr>
            <p:spPr>
              <a:xfrm>
                <a:off x="16200586" y="7750139"/>
                <a:ext cx="2623118" cy="1155802"/>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r>
                        <a:rPr sz="4800" i="1">
                          <a:solidFill>
                            <a:srgbClr val="000000"/>
                          </a:solidFill>
                          <a:latin typeface="Cambria Math" panose="02040503050406030204" pitchFamily="18" charset="0"/>
                        </a:rPr>
                        <m:t>𝐸𝑘</m:t>
                      </m:r>
                      <m:r>
                        <a:rPr sz="4800" i="1">
                          <a:solidFill>
                            <a:srgbClr val="000000"/>
                          </a:solidFill>
                          <a:latin typeface="Cambria Math" panose="02040503050406030204" pitchFamily="18" charset="0"/>
                        </a:rPr>
                        <m:t>=</m:t>
                      </m:r>
                      <m:f>
                        <m:fPr>
                          <m:ctrlPr>
                            <a:rPr sz="4800" i="1">
                              <a:solidFill>
                                <a:srgbClr val="000000"/>
                              </a:solidFill>
                              <a:latin typeface="Cambria Math" panose="02040503050406030204" pitchFamily="18" charset="0"/>
                            </a:rPr>
                          </m:ctrlPr>
                        </m:fPr>
                        <m:num>
                          <m:r>
                            <a:rPr sz="4800" i="1">
                              <a:solidFill>
                                <a:srgbClr val="000000"/>
                              </a:solidFill>
                              <a:latin typeface="Cambria Math" panose="02040503050406030204" pitchFamily="18" charset="0"/>
                            </a:rPr>
                            <m:t>𝜈</m:t>
                          </m:r>
                        </m:num>
                        <m:den>
                          <m:r>
                            <m:rPr>
                              <m:sty m:val="p"/>
                            </m:rPr>
                            <a:rPr sz="4800" i="1">
                              <a:solidFill>
                                <a:srgbClr val="000000"/>
                              </a:solidFill>
                              <a:latin typeface="Cambria Math" panose="02040503050406030204" pitchFamily="18" charset="0"/>
                            </a:rPr>
                            <m:t>Ω</m:t>
                          </m:r>
                          <m:sSup>
                            <m:sSupPr>
                              <m:ctrlPr>
                                <a:rPr sz="4800" i="1">
                                  <a:solidFill>
                                    <a:srgbClr val="000000"/>
                                  </a:solidFill>
                                  <a:latin typeface="Cambria Math" panose="02040503050406030204" pitchFamily="18" charset="0"/>
                                </a:rPr>
                              </m:ctrlPr>
                            </m:sSupPr>
                            <m:e>
                              <m:r>
                                <a:rPr sz="4800" i="1">
                                  <a:solidFill>
                                    <a:srgbClr val="000000"/>
                                  </a:solidFill>
                                  <a:latin typeface="Cambria Math" panose="02040503050406030204" pitchFamily="18" charset="0"/>
                                </a:rPr>
                                <m:t>𝑅</m:t>
                              </m:r>
                            </m:e>
                            <m:sup>
                              <m:r>
                                <a:rPr sz="4800" i="1">
                                  <a:solidFill>
                                    <a:srgbClr val="000000"/>
                                  </a:solidFill>
                                  <a:latin typeface="Cambria Math" panose="02040503050406030204" pitchFamily="18" charset="0"/>
                                </a:rPr>
                                <m:t>2</m:t>
                              </m:r>
                            </m:sup>
                          </m:sSup>
                        </m:den>
                      </m:f>
                    </m:oMath>
                  </m:oMathPara>
                </a14:m>
                <a:endParaRPr sz="4800"/>
              </a:p>
            </p:txBody>
          </p:sp>
        </mc:Choice>
        <mc:Fallback>
          <p:sp>
            <p:nvSpPr>
              <p:cNvPr id="260" name="Équation"/>
              <p:cNvSpPr txBox="1">
                <a:spLocks noRot="1" noChangeAspect="1" noMove="1" noResize="1" noEditPoints="1" noAdjustHandles="1" noChangeArrowheads="1" noChangeShapeType="1" noTextEdit="1"/>
              </p:cNvSpPr>
              <p:nvPr/>
            </p:nvSpPr>
            <p:spPr>
              <a:xfrm>
                <a:off x="16200586" y="7750139"/>
                <a:ext cx="2623118" cy="1155802"/>
              </a:xfrm>
              <a:prstGeom prst="rect">
                <a:avLst/>
              </a:prstGeom>
              <a:blipFill>
                <a:blip r:embed="rId3"/>
                <a:stretch>
                  <a:fillRect l="-8173" r="-4808" b="-25000"/>
                </a:stretch>
              </a:blipFill>
              <a:ln w="12700">
                <a:miter lim="400000"/>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61" name="m2/s           kinematic viscosity…"/>
              <p:cNvSpPr txBox="1"/>
              <p:nvPr/>
            </p:nvSpPr>
            <p:spPr>
              <a:xfrm>
                <a:off x="16263754" y="9555425"/>
                <a:ext cx="7507396" cy="1282190"/>
              </a:xfrm>
              <a:prstGeom prst="rect">
                <a:avLst/>
              </a:prstGeom>
              <a:ln w="25400">
                <a:solidFill>
                  <a:srgbClr val="000000"/>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𝜈</m:t>
                    </m:r>
                    <m:r>
                      <a:rPr sz="3850" i="1">
                        <a:solidFill>
                          <a:srgbClr val="000000"/>
                        </a:solidFill>
                        <a:latin typeface="Cambria Math" panose="02040503050406030204" pitchFamily="18" charset="0"/>
                      </a:rPr>
                      <m:t>=</m:t>
                    </m:r>
                    <m:sSup>
                      <m:sSupPr>
                        <m:ctrlPr>
                          <a:rPr sz="3850" i="1">
                            <a:solidFill>
                              <a:srgbClr val="000000"/>
                            </a:solidFill>
                            <a:latin typeface="Cambria Math" panose="02040503050406030204" pitchFamily="18" charset="0"/>
                          </a:rPr>
                        </m:ctrlPr>
                      </m:sSupPr>
                      <m:e>
                        <m:r>
                          <a:rPr sz="3850" i="1">
                            <a:solidFill>
                              <a:srgbClr val="000000"/>
                            </a:solidFill>
                            <a:latin typeface="Cambria Math" panose="02040503050406030204" pitchFamily="18" charset="0"/>
                          </a:rPr>
                          <m:t>10</m:t>
                        </m:r>
                      </m:e>
                      <m:sup>
                        <m:r>
                          <a:rPr sz="3850" i="1">
                            <a:solidFill>
                              <a:srgbClr val="000000"/>
                            </a:solidFill>
                            <a:latin typeface="Cambria Math" panose="02040503050406030204" pitchFamily="18" charset="0"/>
                          </a:rPr>
                          <m:t>−6</m:t>
                        </m:r>
                      </m:sup>
                    </m:sSup>
                  </m:oMath>
                </a14:m>
                <a:r>
                  <a:t> m</a:t>
                </a:r>
                <a:r>
                  <a:rPr baseline="31999"/>
                  <a:t>2</a:t>
                </a:r>
                <a:r>
                  <a:t>/s           kinematic viscosity</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𝑅</m:t>
                    </m:r>
                    <m:r>
                      <a:rPr sz="3850" i="1">
                        <a:solidFill>
                          <a:srgbClr val="000000"/>
                        </a:solidFill>
                        <a:latin typeface="Cambria Math" panose="02040503050406030204" pitchFamily="18" charset="0"/>
                      </a:rPr>
                      <m:t>=3500</m:t>
                    </m:r>
                  </m:oMath>
                </a14:m>
                <a:r>
                  <a:t> km           radius of the core</a:t>
                </a:r>
              </a:p>
            </p:txBody>
          </p:sp>
        </mc:Choice>
        <mc:Fallback>
          <p:sp>
            <p:nvSpPr>
              <p:cNvPr id="261" name="m2/s           kinematic viscosity…"/>
              <p:cNvSpPr txBox="1">
                <a:spLocks noRot="1" noChangeAspect="1" noMove="1" noResize="1" noEditPoints="1" noAdjustHandles="1" noChangeArrowheads="1" noChangeShapeType="1" noTextEdit="1"/>
              </p:cNvSpPr>
              <p:nvPr/>
            </p:nvSpPr>
            <p:spPr>
              <a:xfrm>
                <a:off x="16263754" y="9555425"/>
                <a:ext cx="7507396" cy="1282190"/>
              </a:xfrm>
              <a:prstGeom prst="rect">
                <a:avLst/>
              </a:prstGeom>
              <a:blipFill>
                <a:blip r:embed="rId4"/>
                <a:stretch>
                  <a:fillRect l="-1347" r="-4377" b="-11538"/>
                </a:stretch>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3" name="However, the scaling law for velocity predicts a ~6 fold increase…"/>
              <p:cNvSpPr txBox="1"/>
              <p:nvPr/>
            </p:nvSpPr>
            <p:spPr>
              <a:xfrm>
                <a:off x="12806400" y="2729627"/>
                <a:ext cx="10963970" cy="625450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3300"/>
                  </a:spcBef>
                </a:pPr>
                <a:r>
                  <a:t> However, the scaling law for </a:t>
                </a:r>
                <a:r>
                  <a:rPr b="1"/>
                  <a:t>velocity</a:t>
                </a:r>
                <a:r>
                  <a:t> predicts a </a:t>
                </a:r>
                <a:r>
                  <a:rPr b="1"/>
                  <a:t>~6 fold increase</a:t>
                </a:r>
              </a:p>
              <a:p>
                <a:pPr marL="152400" indent="-152400" defTabSz="825500">
                  <a:lnSpc>
                    <a:spcPct val="100000"/>
                  </a:lnSpc>
                  <a:spcBef>
                    <a:spcPts val="2400"/>
                  </a:spcBef>
                </a:pPr>
                <a14:m>
                  <m:oMathPara xmlns:m="http://schemas.openxmlformats.org/officeDocument/2006/math">
                    <m:oMathParaPr>
                      <m:jc m:val="left"/>
                    </m:oMathParaPr>
                    <m:oMath xmlns:m="http://schemas.openxmlformats.org/officeDocument/2006/math">
                      <m:r>
                        <a:rPr sz="5750" i="1">
                          <a:solidFill>
                            <a:srgbClr val="000000"/>
                          </a:solidFill>
                          <a:latin typeface="Cambria Math" panose="02040503050406030204" pitchFamily="18" charset="0"/>
                        </a:rPr>
                        <m:t>𝑈</m:t>
                      </m:r>
                      <m:r>
                        <a:rPr sz="5750" i="1">
                          <a:solidFill>
                            <a:srgbClr val="000000"/>
                          </a:solidFill>
                          <a:latin typeface="Cambria Math" panose="02040503050406030204" pitchFamily="18" charset="0"/>
                        </a:rPr>
                        <m:t>≃</m:t>
                      </m:r>
                      <m:f>
                        <m:fPr>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𝑅</m:t>
                          </m:r>
                        </m:num>
                        <m:den>
                          <m:sSup>
                            <m:sSupPr>
                              <m:ctrlPr>
                                <a:rPr sz="5750" i="1">
                                  <a:solidFill>
                                    <a:srgbClr val="000000"/>
                                  </a:solidFill>
                                  <a:latin typeface="Cambria Math" panose="02040503050406030204" pitchFamily="18" charset="0"/>
                                </a:rPr>
                              </m:ctrlPr>
                            </m:sSupPr>
                            <m:e>
                              <m:r>
                                <m:rPr>
                                  <m:sty m:val="p"/>
                                </m:rPr>
                                <a:rPr sz="5750" i="1">
                                  <a:solidFill>
                                    <a:srgbClr val="000000"/>
                                  </a:solidFill>
                                  <a:latin typeface="Cambria Math" panose="02040503050406030204" pitchFamily="18" charset="0"/>
                                </a:rPr>
                                <m:t>Ω</m:t>
                              </m:r>
                            </m:e>
                            <m:sup>
                              <m:f>
                                <m:fPr>
                                  <m:type m:val="lin"/>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1</m:t>
                                  </m:r>
                                </m:num>
                                <m:den>
                                  <m:r>
                                    <a:rPr sz="5750" i="1">
                                      <a:solidFill>
                                        <a:srgbClr val="000000"/>
                                      </a:solidFill>
                                      <a:latin typeface="Cambria Math" panose="02040503050406030204" pitchFamily="18" charset="0"/>
                                    </a:rPr>
                                    <m:t>3</m:t>
                                  </m:r>
                                </m:den>
                              </m:f>
                            </m:sup>
                          </m:sSup>
                        </m:den>
                      </m:f>
                      <m:sSup>
                        <m:sSupPr>
                          <m:ctrlPr>
                            <a:rPr sz="5750" i="1">
                              <a:solidFill>
                                <a:srgbClr val="000000"/>
                              </a:solidFill>
                              <a:latin typeface="Cambria Math" panose="02040503050406030204" pitchFamily="18" charset="0"/>
                            </a:rPr>
                          </m:ctrlPr>
                        </m:sSupPr>
                        <m:e>
                          <m:d>
                            <m:dPr>
                              <m:ctrlPr>
                                <a:rPr sz="5750" i="1">
                                  <a:solidFill>
                                    <a:srgbClr val="000000"/>
                                  </a:solidFill>
                                  <a:latin typeface="Cambria Math" panose="02040503050406030204" pitchFamily="18" charset="0"/>
                                </a:rPr>
                              </m:ctrlPr>
                            </m:dPr>
                            <m:e>
                              <m:f>
                                <m:fPr>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𝒫</m:t>
                                  </m:r>
                                </m:num>
                                <m:den>
                                  <m:r>
                                    <a:rPr sz="5750" i="1">
                                      <a:solidFill>
                                        <a:srgbClr val="000000"/>
                                      </a:solidFill>
                                      <a:latin typeface="Cambria Math" panose="02040503050406030204" pitchFamily="18" charset="0"/>
                                    </a:rPr>
                                    <m:t>𝑀</m:t>
                                  </m:r>
                                  <m:sSup>
                                    <m:sSupPr>
                                      <m:ctrlPr>
                                        <a:rPr sz="5750" i="1">
                                          <a:solidFill>
                                            <a:srgbClr val="000000"/>
                                          </a:solidFill>
                                          <a:latin typeface="Cambria Math" panose="02040503050406030204" pitchFamily="18" charset="0"/>
                                        </a:rPr>
                                      </m:ctrlPr>
                                    </m:sSupPr>
                                    <m:e>
                                      <m:r>
                                        <a:rPr sz="5750" i="1">
                                          <a:solidFill>
                                            <a:srgbClr val="000000"/>
                                          </a:solidFill>
                                          <a:latin typeface="Cambria Math" panose="02040503050406030204" pitchFamily="18" charset="0"/>
                                        </a:rPr>
                                        <m:t>𝑅</m:t>
                                      </m:r>
                                    </m:e>
                                    <m:sup>
                                      <m:r>
                                        <a:rPr sz="5750" i="1">
                                          <a:solidFill>
                                            <a:srgbClr val="000000"/>
                                          </a:solidFill>
                                          <a:latin typeface="Cambria Math" panose="02040503050406030204" pitchFamily="18" charset="0"/>
                                        </a:rPr>
                                        <m:t>2</m:t>
                                      </m:r>
                                    </m:sup>
                                  </m:sSup>
                                </m:den>
                              </m:f>
                            </m:e>
                          </m:d>
                        </m:e>
                        <m:sup>
                          <m:f>
                            <m:fPr>
                              <m:type m:val="lin"/>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4</m:t>
                              </m:r>
                            </m:num>
                            <m:den>
                              <m:r>
                                <a:rPr sz="5750" i="1">
                                  <a:solidFill>
                                    <a:srgbClr val="000000"/>
                                  </a:solidFill>
                                  <a:latin typeface="Cambria Math" panose="02040503050406030204" pitchFamily="18" charset="0"/>
                                </a:rPr>
                                <m:t>9</m:t>
                              </m:r>
                            </m:den>
                          </m:f>
                        </m:sup>
                      </m:sSup>
                    </m:oMath>
                  </m:oMathPara>
                </a14:m>
                <a:endParaRPr b="1"/>
              </a:p>
              <a:p>
                <a:pPr marL="152400" indent="-152400" defTabSz="825500">
                  <a:lnSpc>
                    <a:spcPct val="100000"/>
                  </a:lnSpc>
                  <a:spcBef>
                    <a:spcPts val="2400"/>
                  </a:spcBef>
                </a:pPr>
                <a:r>
                  <a:t> which implies that the </a:t>
                </a:r>
                <a:r>
                  <a:rPr b="1"/>
                  <a:t>Rossby</a:t>
                </a:r>
                <a:r>
                  <a:t> number would be </a:t>
                </a:r>
                <a:r>
                  <a:rPr b="1"/>
                  <a:t>~1500 times larger</a:t>
                </a:r>
                <a:r>
                  <a:t>.</a:t>
                </a:r>
              </a:p>
            </p:txBody>
          </p:sp>
        </mc:Choice>
        <mc:Fallback>
          <p:sp>
            <p:nvSpPr>
              <p:cNvPr id="263" name="However, the scaling law for velocity predicts a ~6 fold increase…"/>
              <p:cNvSpPr txBox="1">
                <a:spLocks noRot="1" noChangeAspect="1" noMove="1" noResize="1" noEditPoints="1" noAdjustHandles="1" noChangeArrowheads="1" noChangeShapeType="1" noTextEdit="1"/>
              </p:cNvSpPr>
              <p:nvPr/>
            </p:nvSpPr>
            <p:spPr>
              <a:xfrm>
                <a:off x="12806400" y="2729627"/>
                <a:ext cx="10963970" cy="6254509"/>
              </a:xfrm>
              <a:prstGeom prst="rect">
                <a:avLst/>
              </a:prstGeom>
              <a:blipFill>
                <a:blip r:embed="rId2"/>
                <a:stretch>
                  <a:fillRect l="-1505" t="-2231" r="-300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64"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mc:AlternateContent xmlns:mc="http://schemas.openxmlformats.org/markup-compatibility/2006">
        <mc:Choice xmlns:a14="http://schemas.microsoft.com/office/drawing/2010/main" Requires="a14">
          <p:sp>
            <p:nvSpPr>
              <p:cNvPr id="265" name="Indeed, the classical scaling law for magnetic intensity is independent of"/>
              <p:cNvSpPr txBox="1">
                <a:spLocks noGrp="1"/>
              </p:cNvSpPr>
              <p:nvPr>
                <p:ph type="body" sz="half" idx="1"/>
              </p:nvPr>
            </p:nvSpPr>
            <p:spPr>
              <a:xfrm>
                <a:off x="550465" y="1899300"/>
                <a:ext cx="11528783" cy="5845223"/>
              </a:xfrm>
              <a:prstGeom prst="rect">
                <a:avLst/>
              </a:prstGeom>
            </p:spPr>
            <p:txBody>
              <a:bodyPr/>
              <a:lstStyle/>
              <a:p>
                <a:pPr marL="152400" indent="-152400">
                  <a:spcBef>
                    <a:spcPts val="2400"/>
                  </a:spcBef>
                  <a:buSzTx/>
                  <a:buNone/>
                </a:pPr>
                <a:r>
                  <a:t> Indeed, the classical scaling law for </a:t>
                </a:r>
                <a:r>
                  <a:rPr b="1"/>
                  <a:t>magnetic</a:t>
                </a:r>
                <a:r>
                  <a:t> intensity is </a:t>
                </a:r>
                <a:r>
                  <a:rPr b="1" i="1"/>
                  <a:t>independent</a:t>
                </a:r>
                <a:r>
                  <a:t> of </a:t>
                </a:r>
                <a14:m>
                  <m:oMath xmlns:m="http://schemas.openxmlformats.org/officeDocument/2006/math">
                    <m:sSub>
                      <m:sSubPr>
                        <m:ctrlPr>
                          <a:rPr sz="5750">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m:rPr>
                            <m:sty m:val="p"/>
                          </m:rPr>
                          <a:rPr sz="5750" i="1">
                            <a:solidFill>
                              <a:srgbClr val="000000"/>
                            </a:solidFill>
                            <a:latin typeface="Cambria Math" panose="02040503050406030204" pitchFamily="18" charset="0"/>
                          </a:rPr>
                          <m:t>Ω</m:t>
                        </m:r>
                      </m:sub>
                    </m:sSub>
                  </m:oMath>
                </a14:m>
                <a:endParaRPr/>
              </a:p>
              <a:p>
                <a:pPr marL="152400" indent="-152400">
                  <a:spcBef>
                    <a:spcPts val="2400"/>
                  </a:spcBef>
                  <a:buSzTx/>
                  <a:buNone/>
                </a:pPr>
                <a14:m>
                  <m:oMathPara xmlns:m="http://schemas.openxmlformats.org/officeDocument/2006/math">
                    <m:oMathParaPr>
                      <m:jc m:val="left"/>
                    </m:oMathParaPr>
                    <m:oMath xmlns:m="http://schemas.openxmlformats.org/officeDocument/2006/math">
                      <m:f>
                        <m:fPr>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𝐵</m:t>
                          </m:r>
                        </m:num>
                        <m:den>
                          <m:rad>
                            <m:radPr>
                              <m:degHide m:val="on"/>
                              <m:ctrlPr>
                                <a:rPr sz="5750" i="1">
                                  <a:solidFill>
                                    <a:srgbClr val="000000"/>
                                  </a:solidFill>
                                  <a:latin typeface="Cambria Math" panose="02040503050406030204" pitchFamily="18" charset="0"/>
                                </a:rPr>
                              </m:ctrlPr>
                            </m:radPr>
                            <m:deg/>
                            <m:e>
                              <m:r>
                                <a:rPr sz="5750" i="1">
                                  <a:solidFill>
                                    <a:srgbClr val="000000"/>
                                  </a:solidFill>
                                  <a:latin typeface="Cambria Math" panose="02040503050406030204" pitchFamily="18" charset="0"/>
                                </a:rPr>
                                <m:t>𝜌𝜇</m:t>
                              </m:r>
                            </m:e>
                          </m:rad>
                        </m:den>
                      </m:f>
                      <m:r>
                        <a:rPr sz="5750" i="1">
                          <a:solidFill>
                            <a:srgbClr val="000000"/>
                          </a:solidFill>
                          <a:latin typeface="Cambria Math" panose="02040503050406030204" pitchFamily="18" charset="0"/>
                        </a:rPr>
                        <m:t>≃</m:t>
                      </m:r>
                      <m:r>
                        <a:rPr sz="5750" i="1">
                          <a:solidFill>
                            <a:srgbClr val="000000"/>
                          </a:solidFill>
                          <a:latin typeface="Cambria Math" panose="02040503050406030204" pitchFamily="18" charset="0"/>
                        </a:rPr>
                        <m:t>𝑅</m:t>
                      </m:r>
                      <m:sSup>
                        <m:sSupPr>
                          <m:ctrlPr>
                            <a:rPr sz="5750" i="1">
                              <a:solidFill>
                                <a:srgbClr val="000000"/>
                              </a:solidFill>
                              <a:latin typeface="Cambria Math" panose="02040503050406030204" pitchFamily="18" charset="0"/>
                            </a:rPr>
                          </m:ctrlPr>
                        </m:sSupPr>
                        <m:e>
                          <m:d>
                            <m:dPr>
                              <m:ctrlPr>
                                <a:rPr sz="5750" i="1">
                                  <a:solidFill>
                                    <a:srgbClr val="000000"/>
                                  </a:solidFill>
                                  <a:latin typeface="Cambria Math" panose="02040503050406030204" pitchFamily="18" charset="0"/>
                                </a:rPr>
                              </m:ctrlPr>
                            </m:dPr>
                            <m:e>
                              <m:f>
                                <m:fPr>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𝒫</m:t>
                                  </m:r>
                                </m:num>
                                <m:den>
                                  <m:r>
                                    <a:rPr sz="5750" i="1">
                                      <a:solidFill>
                                        <a:srgbClr val="000000"/>
                                      </a:solidFill>
                                      <a:latin typeface="Cambria Math" panose="02040503050406030204" pitchFamily="18" charset="0"/>
                                    </a:rPr>
                                    <m:t>𝑀</m:t>
                                  </m:r>
                                  <m:sSup>
                                    <m:sSupPr>
                                      <m:ctrlPr>
                                        <a:rPr sz="5750" i="1">
                                          <a:solidFill>
                                            <a:srgbClr val="000000"/>
                                          </a:solidFill>
                                          <a:latin typeface="Cambria Math" panose="02040503050406030204" pitchFamily="18" charset="0"/>
                                        </a:rPr>
                                      </m:ctrlPr>
                                    </m:sSupPr>
                                    <m:e>
                                      <m:r>
                                        <a:rPr sz="5750" i="1">
                                          <a:solidFill>
                                            <a:srgbClr val="000000"/>
                                          </a:solidFill>
                                          <a:latin typeface="Cambria Math" panose="02040503050406030204" pitchFamily="18" charset="0"/>
                                        </a:rPr>
                                        <m:t>𝑅</m:t>
                                      </m:r>
                                    </m:e>
                                    <m:sup>
                                      <m:r>
                                        <a:rPr sz="5750" i="1">
                                          <a:solidFill>
                                            <a:srgbClr val="000000"/>
                                          </a:solidFill>
                                          <a:latin typeface="Cambria Math" panose="02040503050406030204" pitchFamily="18" charset="0"/>
                                        </a:rPr>
                                        <m:t>2</m:t>
                                      </m:r>
                                    </m:sup>
                                  </m:sSup>
                                </m:den>
                              </m:f>
                            </m:e>
                          </m:d>
                        </m:e>
                        <m:sup>
                          <m:f>
                            <m:fPr>
                              <m:type m:val="lin"/>
                              <m:ctrlPr>
                                <a:rPr sz="5750" i="1">
                                  <a:solidFill>
                                    <a:srgbClr val="000000"/>
                                  </a:solidFill>
                                  <a:latin typeface="Cambria Math" panose="02040503050406030204" pitchFamily="18" charset="0"/>
                                </a:rPr>
                              </m:ctrlPr>
                            </m:fPr>
                            <m:num>
                              <m:r>
                                <a:rPr sz="5750" i="1">
                                  <a:solidFill>
                                    <a:srgbClr val="000000"/>
                                  </a:solidFill>
                                  <a:latin typeface="Cambria Math" panose="02040503050406030204" pitchFamily="18" charset="0"/>
                                </a:rPr>
                                <m:t>1</m:t>
                              </m:r>
                            </m:num>
                            <m:den>
                              <m:r>
                                <a:rPr sz="5750" i="1">
                                  <a:solidFill>
                                    <a:srgbClr val="000000"/>
                                  </a:solidFill>
                                  <a:latin typeface="Cambria Math" panose="02040503050406030204" pitchFamily="18" charset="0"/>
                                </a:rPr>
                                <m:t>3</m:t>
                              </m:r>
                            </m:den>
                          </m:f>
                        </m:sup>
                      </m:sSup>
                    </m:oMath>
                  </m:oMathPara>
                </a14:m>
                <a:endParaRPr/>
              </a:p>
            </p:txBody>
          </p:sp>
        </mc:Choice>
        <mc:Fallback>
          <p:sp>
            <p:nvSpPr>
              <p:cNvPr id="265" name="Indeed, the classical scaling law for magnetic intensity is independent of"/>
              <p:cNvSpPr txBox="1">
                <a:spLocks noGrp="1" noRot="1" noChangeAspect="1" noMove="1" noResize="1" noEditPoints="1" noAdjustHandles="1" noChangeArrowheads="1" noChangeShapeType="1" noTextEdit="1"/>
              </p:cNvSpPr>
              <p:nvPr>
                <p:ph type="body" sz="half" idx="1"/>
              </p:nvPr>
            </p:nvSpPr>
            <p:spPr>
              <a:xfrm>
                <a:off x="550465" y="1899300"/>
                <a:ext cx="11528783" cy="5845223"/>
              </a:xfrm>
              <a:prstGeom prst="rect">
                <a:avLst/>
              </a:prstGeom>
              <a:blipFill>
                <a:blip r:embed="rId3"/>
                <a:stretch>
                  <a:fillRect l="-1430" t="-2386"/>
                </a:stretch>
              </a:blipFill>
            </p:spPr>
            <p:txBody>
              <a:bodyPr/>
              <a:lstStyle/>
              <a:p>
                <a:r>
                  <a:rPr lang="fr-FR">
                    <a:noFill/>
                  </a:rPr>
                  <a:t> </a:t>
                </a:r>
              </a:p>
            </p:txBody>
          </p:sp>
        </mc:Fallback>
      </mc:AlternateContent>
      <p:sp>
        <p:nvSpPr>
          <p:cNvPr id="266" name="Scaling laws for planetary dynamos"/>
          <p:cNvSpPr txBox="1">
            <a:spLocks noGrp="1"/>
          </p:cNvSpPr>
          <p:nvPr>
            <p:ph type="title"/>
          </p:nvPr>
        </p:nvSpPr>
        <p:spPr>
          <a:prstGeom prst="rect">
            <a:avLst/>
          </a:prstGeom>
        </p:spPr>
        <p:txBody>
          <a:bodyPr/>
          <a:lstStyle/>
          <a:p>
            <a:r>
              <a:t>Scaling laws for planetary dynamos</a:t>
            </a:r>
          </a:p>
        </p:txBody>
      </p:sp>
      <p:sp>
        <p:nvSpPr>
          <p:cNvPr id="267" name="Christensen 2010"/>
          <p:cNvSpPr txBox="1"/>
          <p:nvPr/>
        </p:nvSpPr>
        <p:spPr>
          <a:xfrm>
            <a:off x="7363500" y="4473423"/>
            <a:ext cx="4094989"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Christensen 2010</a:t>
            </a:r>
          </a:p>
        </p:txBody>
      </p:sp>
      <p:sp>
        <p:nvSpPr>
          <p:cNvPr id="268" name="Davidson 2013"/>
          <p:cNvSpPr txBox="1"/>
          <p:nvPr/>
        </p:nvSpPr>
        <p:spPr>
          <a:xfrm>
            <a:off x="19473831" y="5126774"/>
            <a:ext cx="3511805"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152400" indent="-152400" defTabSz="825500">
              <a:lnSpc>
                <a:spcPct val="100000"/>
              </a:lnSpc>
              <a:spcBef>
                <a:spcPts val="1200"/>
              </a:spcBef>
              <a:defRPr sz="4000">
                <a:solidFill>
                  <a:srgbClr val="4F8F00"/>
                </a:solidFill>
              </a:defRPr>
            </a:lvl1pPr>
          </a:lstStyle>
          <a:p>
            <a:r>
              <a:t>Davidson 2013</a:t>
            </a:r>
          </a:p>
        </p:txBody>
      </p:sp>
      <mc:AlternateContent xmlns:mc="http://schemas.openxmlformats.org/markup-compatibility/2006">
        <mc:Choice xmlns:a14="http://schemas.microsoft.com/office/drawing/2010/main" Requires="a14">
          <p:sp>
            <p:nvSpPr>
              <p:cNvPr id="269" name="Équation"/>
              <p:cNvSpPr txBox="1"/>
              <p:nvPr/>
            </p:nvSpPr>
            <p:spPr>
              <a:xfrm>
                <a:off x="21544066" y="7819484"/>
                <a:ext cx="2422788" cy="1285038"/>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r>
                        <a:rPr sz="4800" i="1">
                          <a:solidFill>
                            <a:srgbClr val="000000"/>
                          </a:solidFill>
                          <a:latin typeface="Cambria Math" panose="02040503050406030204" pitchFamily="18" charset="0"/>
                        </a:rPr>
                        <m:t>𝑅𝑜</m:t>
                      </m:r>
                      <m:r>
                        <a:rPr sz="4800" i="1">
                          <a:solidFill>
                            <a:srgbClr val="000000"/>
                          </a:solidFill>
                          <a:latin typeface="Cambria Math" panose="02040503050406030204" pitchFamily="18" charset="0"/>
                        </a:rPr>
                        <m:t>=</m:t>
                      </m:r>
                      <m:f>
                        <m:fPr>
                          <m:ctrlPr>
                            <a:rPr sz="4800" i="1">
                              <a:solidFill>
                                <a:srgbClr val="000000"/>
                              </a:solidFill>
                              <a:latin typeface="Cambria Math" panose="02040503050406030204" pitchFamily="18" charset="0"/>
                            </a:rPr>
                          </m:ctrlPr>
                        </m:fPr>
                        <m:num>
                          <m:r>
                            <a:rPr sz="4800" i="1">
                              <a:solidFill>
                                <a:srgbClr val="000000"/>
                              </a:solidFill>
                              <a:latin typeface="Cambria Math" panose="02040503050406030204" pitchFamily="18" charset="0"/>
                            </a:rPr>
                            <m:t>𝑈</m:t>
                          </m:r>
                        </m:num>
                        <m:den>
                          <m:r>
                            <m:rPr>
                              <m:sty m:val="p"/>
                            </m:rPr>
                            <a:rPr sz="4800" i="1">
                              <a:solidFill>
                                <a:srgbClr val="000000"/>
                              </a:solidFill>
                              <a:latin typeface="Cambria Math" panose="02040503050406030204" pitchFamily="18" charset="0"/>
                            </a:rPr>
                            <m:t>Ω</m:t>
                          </m:r>
                          <m:r>
                            <a:rPr sz="4800" i="1">
                              <a:solidFill>
                                <a:srgbClr val="000000"/>
                              </a:solidFill>
                              <a:latin typeface="Cambria Math" panose="02040503050406030204" pitchFamily="18" charset="0"/>
                            </a:rPr>
                            <m:t>𝑅</m:t>
                          </m:r>
                        </m:den>
                      </m:f>
                    </m:oMath>
                  </m:oMathPara>
                </a14:m>
                <a:endParaRPr sz="4800"/>
              </a:p>
            </p:txBody>
          </p:sp>
        </mc:Choice>
        <mc:Fallback>
          <p:sp>
            <p:nvSpPr>
              <p:cNvPr id="269" name="Équation"/>
              <p:cNvSpPr txBox="1">
                <a:spLocks noRot="1" noChangeAspect="1" noMove="1" noResize="1" noEditPoints="1" noAdjustHandles="1" noChangeArrowheads="1" noChangeShapeType="1" noTextEdit="1"/>
              </p:cNvSpPr>
              <p:nvPr/>
            </p:nvSpPr>
            <p:spPr>
              <a:xfrm>
                <a:off x="21544066" y="7819484"/>
                <a:ext cx="2422788" cy="1285038"/>
              </a:xfrm>
              <a:prstGeom prst="rect">
                <a:avLst/>
              </a:prstGeom>
              <a:blipFill>
                <a:blip r:embed="rId4"/>
                <a:stretch>
                  <a:fillRect l="-6771" t="-1942" r="-5729" b="-21359"/>
                </a:stretch>
              </a:blipFill>
              <a:ln w="12700">
                <a:miter lim="400000"/>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70" name="m2/s           kinematic viscosity…"/>
              <p:cNvSpPr txBox="1"/>
              <p:nvPr/>
            </p:nvSpPr>
            <p:spPr>
              <a:xfrm>
                <a:off x="16333756" y="9617689"/>
                <a:ext cx="7507395" cy="2448759"/>
              </a:xfrm>
              <a:prstGeom prst="rect">
                <a:avLst/>
              </a:prstGeom>
              <a:ln w="25400">
                <a:solidFill>
                  <a:srgbClr val="000000"/>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nSpc>
                    <a:spcPct val="100000"/>
                  </a:lnSpc>
                  <a:spcBef>
                    <a:spcPts val="0"/>
                  </a:spcBef>
                  <a:defRPr sz="3200">
                    <a:solidFill>
                      <a:srgbClr val="919191"/>
                    </a:solidFill>
                  </a:defRPr>
                </a:pPr>
                <a14:m>
                  <m:oMath xmlns:m="http://schemas.openxmlformats.org/officeDocument/2006/math">
                    <m:r>
                      <a:rPr sz="3850" i="1">
                        <a:solidFill>
                          <a:srgbClr val="919191"/>
                        </a:solidFill>
                        <a:latin typeface="Cambria Math" panose="02040503050406030204" pitchFamily="18" charset="0"/>
                      </a:rPr>
                      <m:t>𝜈</m:t>
                    </m:r>
                    <m:r>
                      <a:rPr sz="3850" i="1">
                        <a:solidFill>
                          <a:srgbClr val="919191"/>
                        </a:solidFill>
                        <a:latin typeface="Cambria Math" panose="02040503050406030204" pitchFamily="18" charset="0"/>
                      </a:rPr>
                      <m:t>=</m:t>
                    </m:r>
                    <m:sSup>
                      <m:sSupPr>
                        <m:ctrlPr>
                          <a:rPr sz="3850" i="1">
                            <a:solidFill>
                              <a:srgbClr val="919191"/>
                            </a:solidFill>
                            <a:latin typeface="Cambria Math" panose="02040503050406030204" pitchFamily="18" charset="0"/>
                          </a:rPr>
                        </m:ctrlPr>
                      </m:sSupPr>
                      <m:e>
                        <m:r>
                          <a:rPr sz="3850" i="1">
                            <a:solidFill>
                              <a:srgbClr val="919191"/>
                            </a:solidFill>
                            <a:latin typeface="Cambria Math" panose="02040503050406030204" pitchFamily="18" charset="0"/>
                          </a:rPr>
                          <m:t>10</m:t>
                        </m:r>
                      </m:e>
                      <m:sup>
                        <m:r>
                          <a:rPr sz="3850" i="1">
                            <a:solidFill>
                              <a:srgbClr val="919191"/>
                            </a:solidFill>
                            <a:latin typeface="Cambria Math" panose="02040503050406030204" pitchFamily="18" charset="0"/>
                          </a:rPr>
                          <m:t>−6</m:t>
                        </m:r>
                      </m:sup>
                    </m:sSup>
                  </m:oMath>
                </a14:m>
                <a:r>
                  <a:t> m</a:t>
                </a:r>
                <a:r>
                  <a:rPr baseline="31999"/>
                  <a:t>2</a:t>
                </a:r>
                <a:r>
                  <a:t>/s           kinematic viscosity</a:t>
                </a:r>
              </a:p>
              <a:p>
                <a:pPr>
                  <a:lnSpc>
                    <a:spcPct val="100000"/>
                  </a:lnSpc>
                  <a:spcBef>
                    <a:spcPts val="0"/>
                  </a:spcBef>
                  <a:defRPr sz="3200">
                    <a:solidFill>
                      <a:srgbClr val="919191"/>
                    </a:solidFill>
                  </a:defRPr>
                </a:pPr>
                <a14:m>
                  <m:oMath xmlns:m="http://schemas.openxmlformats.org/officeDocument/2006/math">
                    <m:r>
                      <a:rPr sz="3850" i="1">
                        <a:solidFill>
                          <a:srgbClr val="919191"/>
                        </a:solidFill>
                        <a:latin typeface="Cambria Math" panose="02040503050406030204" pitchFamily="18" charset="0"/>
                      </a:rPr>
                      <m:t>𝑅</m:t>
                    </m:r>
                    <m:r>
                      <a:rPr sz="3850" i="1">
                        <a:solidFill>
                          <a:srgbClr val="919191"/>
                        </a:solidFill>
                        <a:latin typeface="Cambria Math" panose="02040503050406030204" pitchFamily="18" charset="0"/>
                      </a:rPr>
                      <m:t>=3500</m:t>
                    </m:r>
                  </m:oMath>
                </a14:m>
                <a:r>
                  <a:t> km           radius of the core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𝑀</m:t>
                    </m:r>
                    <m:r>
                      <a:rPr sz="3850" i="1">
                        <a:solidFill>
                          <a:srgbClr val="000000"/>
                        </a:solidFill>
                        <a:latin typeface="Cambria Math" panose="02040503050406030204" pitchFamily="18" charset="0"/>
                      </a:rPr>
                      <m:t>=1.8×</m:t>
                    </m:r>
                    <m:sSup>
                      <m:sSupPr>
                        <m:ctrlPr>
                          <a:rPr sz="3850" i="1">
                            <a:solidFill>
                              <a:srgbClr val="000000"/>
                            </a:solidFill>
                            <a:latin typeface="Cambria Math" panose="02040503050406030204" pitchFamily="18" charset="0"/>
                          </a:rPr>
                        </m:ctrlPr>
                      </m:sSupPr>
                      <m:e>
                        <m:r>
                          <a:rPr sz="3850" i="1">
                            <a:solidFill>
                              <a:srgbClr val="000000"/>
                            </a:solidFill>
                            <a:latin typeface="Cambria Math" panose="02040503050406030204" pitchFamily="18" charset="0"/>
                          </a:rPr>
                          <m:t>10</m:t>
                        </m:r>
                      </m:e>
                      <m:sup>
                        <m:r>
                          <a:rPr sz="3850" i="1">
                            <a:solidFill>
                              <a:srgbClr val="000000"/>
                            </a:solidFill>
                            <a:latin typeface="Cambria Math" panose="02040503050406030204" pitchFamily="18" charset="0"/>
                          </a:rPr>
                          <m:t>24</m:t>
                        </m:r>
                      </m:sup>
                    </m:sSup>
                  </m:oMath>
                </a14:m>
                <a:r>
                  <a:t> kg   mass of the core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𝒫</m:t>
                    </m:r>
                    <m:r>
                      <a:rPr sz="3850" i="1">
                        <a:solidFill>
                          <a:srgbClr val="000000"/>
                        </a:solidFill>
                        <a:latin typeface="Cambria Math" panose="02040503050406030204" pitchFamily="18" charset="0"/>
                      </a:rPr>
                      <m:t>=3</m:t>
                    </m:r>
                  </m:oMath>
                </a14:m>
                <a:r>
                  <a:t> TW                 convective power</a:t>
                </a:r>
              </a:p>
            </p:txBody>
          </p:sp>
        </mc:Choice>
        <mc:Fallback>
          <p:sp>
            <p:nvSpPr>
              <p:cNvPr id="270" name="m2/s           kinematic viscosity…"/>
              <p:cNvSpPr txBox="1">
                <a:spLocks noRot="1" noChangeAspect="1" noMove="1" noResize="1" noEditPoints="1" noAdjustHandles="1" noChangeArrowheads="1" noChangeShapeType="1" noTextEdit="1"/>
              </p:cNvSpPr>
              <p:nvPr/>
            </p:nvSpPr>
            <p:spPr>
              <a:xfrm>
                <a:off x="16333756" y="9617689"/>
                <a:ext cx="7507395" cy="2448759"/>
              </a:xfrm>
              <a:prstGeom prst="rect">
                <a:avLst/>
              </a:prstGeom>
              <a:blipFill>
                <a:blip r:embed="rId5"/>
                <a:stretch>
                  <a:fillRect l="-1345" r="-4202" b="-6154"/>
                </a:stretch>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71" name="These laws apply to dynamos in the QG-MAC regime (Quasi-Geostrophic Magneto-Archimedean-Coriolis)"/>
          <p:cNvSpPr/>
          <p:nvPr/>
        </p:nvSpPr>
        <p:spPr>
          <a:xfrm>
            <a:off x="420226" y="9106972"/>
            <a:ext cx="14592547" cy="2077486"/>
          </a:xfrm>
          <a:prstGeom prst="roundRect">
            <a:avLst>
              <a:gd name="adj" fmla="val 26433"/>
            </a:avLst>
          </a:prstGeom>
          <a:ln w="381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100000"/>
              </a:lnSpc>
              <a:spcBef>
                <a:spcPts val="0"/>
              </a:spcBef>
              <a:defRPr sz="4200">
                <a:latin typeface="Helvetica Neue Medium"/>
                <a:ea typeface="Helvetica Neue Medium"/>
                <a:cs typeface="Helvetica Neue Medium"/>
                <a:sym typeface="Helvetica Neue Medium"/>
              </a:defRPr>
            </a:lvl1pPr>
          </a:lstStyle>
          <a:p>
            <a:r>
              <a:t>These laws apply to dynamos in the QG-MAC regime (Quasi-Geostrophic Magneto-Archimedean-Coriolis)</a:t>
            </a:r>
          </a:p>
        </p:txBody>
      </p:sp>
      <p:sp>
        <p:nvSpPr>
          <p:cNvPr id="272" name="force balance"/>
          <p:cNvSpPr/>
          <p:nvPr/>
        </p:nvSpPr>
        <p:spPr>
          <a:xfrm>
            <a:off x="5300774" y="8611579"/>
            <a:ext cx="4831451" cy="869980"/>
          </a:xfrm>
          <a:prstGeom prst="roundRect">
            <a:avLst>
              <a:gd name="adj" fmla="val 21897"/>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100000"/>
              </a:lnSpc>
              <a:spcBef>
                <a:spcPts val="0"/>
              </a:spcBef>
              <a:defRPr>
                <a:solidFill>
                  <a:srgbClr val="FFFFFF"/>
                </a:solidFill>
                <a:latin typeface="Helvetica Neue Medium"/>
                <a:ea typeface="Helvetica Neue Medium"/>
                <a:cs typeface="Helvetica Neue Medium"/>
                <a:sym typeface="Helvetica Neue Medium"/>
              </a:defRPr>
            </a:lvl1pPr>
          </a:lstStyle>
          <a:p>
            <a:r>
              <a:t>force balance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27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2" animBg="1" advAuto="0"/>
      <p:bldP spid="268" grpId="1" animBg="1" advAuto="0"/>
      <p:bldP spid="269" grpId="3" animBg="1" advAuto="0"/>
      <p:bldP spid="271" grpId="5" animBg="1" advAuto="0"/>
      <p:bldP spid="272"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75" name="QG-MAC characteristic times for the Earth"/>
          <p:cNvSpPr txBox="1">
            <a:spLocks noGrp="1"/>
          </p:cNvSpPr>
          <p:nvPr>
            <p:ph type="title"/>
          </p:nvPr>
        </p:nvSpPr>
        <p:spPr>
          <a:prstGeom prst="rect">
            <a:avLst/>
          </a:prstGeom>
        </p:spPr>
        <p:txBody>
          <a:bodyPr/>
          <a:lstStyle/>
          <a:p>
            <a:r>
              <a:t>QG-MAC characteristic times for the Earth</a:t>
            </a:r>
          </a:p>
        </p:txBody>
      </p:sp>
      <p:pic>
        <p:nvPicPr>
          <p:cNvPr id="276" name="Earth_QG-MAC_JA_times.png" descr="Earth_QG-MAC_JA_times.png"/>
          <p:cNvPicPr>
            <a:picLocks noChangeAspect="1"/>
          </p:cNvPicPr>
          <p:nvPr/>
        </p:nvPicPr>
        <p:blipFill>
          <a:blip r:embed="rId3"/>
          <a:srcRect l="34683" t="5548" r="11508" b="5548"/>
          <a:stretch>
            <a:fillRect/>
          </a:stretch>
        </p:blipFill>
        <p:spPr>
          <a:xfrm>
            <a:off x="19493" y="1982459"/>
            <a:ext cx="3027051" cy="10161612"/>
          </a:xfrm>
          <a:prstGeom prst="rect">
            <a:avLst/>
          </a:prstGeom>
          <a:ln w="12700">
            <a:miter lim="400000"/>
          </a:ln>
        </p:spPr>
      </p:pic>
      <mc:AlternateContent xmlns:mc="http://schemas.openxmlformats.org/markup-compatibility/2006">
        <mc:Choice xmlns:a14="http://schemas.microsoft.com/office/drawing/2010/main" Requires="a14">
          <p:sp>
            <p:nvSpPr>
              <p:cNvPr id="277" name="day"/>
              <p:cNvSpPr txBox="1"/>
              <p:nvPr/>
            </p:nvSpPr>
            <p:spPr>
              <a:xfrm>
                <a:off x="3175581" y="10612917"/>
                <a:ext cx="3126911" cy="99701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AC71B4"/>
                    </a:solidFill>
                  </a:defRPr>
                </a:pPr>
                <a14:m>
                  <m:oMath xmlns:m="http://schemas.openxmlformats.org/officeDocument/2006/math">
                    <m:sSub>
                      <m:sSubPr>
                        <m:ctrlPr>
                          <a:rPr sz="5750">
                            <a:solidFill>
                              <a:srgbClr val="AB71B3"/>
                            </a:solidFill>
                            <a:latin typeface="Cambria Math" panose="02040503050406030204" pitchFamily="18" charset="0"/>
                          </a:rPr>
                        </m:ctrlPr>
                      </m:sSubPr>
                      <m:e>
                        <m:r>
                          <a:rPr sz="5750" i="1">
                            <a:solidFill>
                              <a:srgbClr val="AB71B3"/>
                            </a:solidFill>
                            <a:latin typeface="Cambria Math" panose="02040503050406030204" pitchFamily="18" charset="0"/>
                          </a:rPr>
                          <m:t>𝑡</m:t>
                        </m:r>
                      </m:e>
                      <m:sub>
                        <m:r>
                          <m:rPr>
                            <m:sty m:val="p"/>
                          </m:rPr>
                          <a:rPr sz="5750" i="1">
                            <a:solidFill>
                              <a:srgbClr val="AB71B3"/>
                            </a:solidFill>
                            <a:latin typeface="Cambria Math" panose="02040503050406030204" pitchFamily="18" charset="0"/>
                          </a:rPr>
                          <m:t>Ω</m:t>
                        </m:r>
                      </m:sub>
                    </m:sSub>
                    <m:r>
                      <a:rPr sz="5750" i="1">
                        <a:solidFill>
                          <a:srgbClr val="AB71B3"/>
                        </a:solidFill>
                        <a:latin typeface="Cambria Math" panose="02040503050406030204" pitchFamily="18" charset="0"/>
                      </a:rPr>
                      <m:t>=1</m:t>
                    </m:r>
                  </m:oMath>
                </a14:m>
                <a:r>
                  <a:t> day</a:t>
                </a:r>
              </a:p>
            </p:txBody>
          </p:sp>
        </mc:Choice>
        <mc:Fallback>
          <p:sp>
            <p:nvSpPr>
              <p:cNvPr id="277" name="day"/>
              <p:cNvSpPr txBox="1">
                <a:spLocks noRot="1" noChangeAspect="1" noMove="1" noResize="1" noEditPoints="1" noAdjustHandles="1" noChangeArrowheads="1" noChangeShapeType="1" noTextEdit="1"/>
              </p:cNvSpPr>
              <p:nvPr/>
            </p:nvSpPr>
            <p:spPr>
              <a:xfrm>
                <a:off x="3175581" y="10612917"/>
                <a:ext cx="3126911" cy="997015"/>
              </a:xfrm>
              <a:prstGeom prst="rect">
                <a:avLst/>
              </a:prstGeom>
              <a:blipFill>
                <a:blip r:embed="rId4"/>
                <a:stretch>
                  <a:fillRect l="-5668" t="-6250" r="-16599" b="-2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78" name="m2/s           kinematic viscosity…"/>
              <p:cNvSpPr txBox="1"/>
              <p:nvPr/>
            </p:nvSpPr>
            <p:spPr>
              <a:xfrm>
                <a:off x="16333756" y="9324574"/>
                <a:ext cx="7597842" cy="3034989"/>
              </a:xfrm>
              <a:prstGeom prst="rect">
                <a:avLst/>
              </a:prstGeom>
              <a:ln w="25400">
                <a:solidFill>
                  <a:srgbClr val="000000"/>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nSpc>
                    <a:spcPct val="100000"/>
                  </a:lnSpc>
                  <a:spcBef>
                    <a:spcPts val="0"/>
                  </a:spcBef>
                  <a:defRPr sz="3200">
                    <a:solidFill>
                      <a:srgbClr val="919191"/>
                    </a:solidFill>
                  </a:defRPr>
                </a:pPr>
                <a14:m>
                  <m:oMath xmlns:m="http://schemas.openxmlformats.org/officeDocument/2006/math">
                    <m:r>
                      <a:rPr sz="3850" i="1">
                        <a:solidFill>
                          <a:srgbClr val="919191"/>
                        </a:solidFill>
                        <a:latin typeface="Cambria Math" panose="02040503050406030204" pitchFamily="18" charset="0"/>
                      </a:rPr>
                      <m:t>𝜈</m:t>
                    </m:r>
                    <m:r>
                      <a:rPr sz="3850" i="1">
                        <a:solidFill>
                          <a:srgbClr val="919191"/>
                        </a:solidFill>
                        <a:latin typeface="Cambria Math" panose="02040503050406030204" pitchFamily="18" charset="0"/>
                      </a:rPr>
                      <m:t>=</m:t>
                    </m:r>
                    <m:sSup>
                      <m:sSupPr>
                        <m:ctrlPr>
                          <a:rPr sz="3850" i="1">
                            <a:solidFill>
                              <a:srgbClr val="919191"/>
                            </a:solidFill>
                            <a:latin typeface="Cambria Math" panose="02040503050406030204" pitchFamily="18" charset="0"/>
                          </a:rPr>
                        </m:ctrlPr>
                      </m:sSupPr>
                      <m:e>
                        <m:r>
                          <a:rPr sz="3850" i="1">
                            <a:solidFill>
                              <a:srgbClr val="919191"/>
                            </a:solidFill>
                            <a:latin typeface="Cambria Math" panose="02040503050406030204" pitchFamily="18" charset="0"/>
                          </a:rPr>
                          <m:t>10</m:t>
                        </m:r>
                      </m:e>
                      <m:sup>
                        <m:r>
                          <a:rPr sz="3850" i="1">
                            <a:solidFill>
                              <a:srgbClr val="919191"/>
                            </a:solidFill>
                            <a:latin typeface="Cambria Math" panose="02040503050406030204" pitchFamily="18" charset="0"/>
                          </a:rPr>
                          <m:t>−6</m:t>
                        </m:r>
                      </m:sup>
                    </m:sSup>
                  </m:oMath>
                </a14:m>
                <a:r>
                  <a:t> m</a:t>
                </a:r>
                <a:r>
                  <a:rPr baseline="31999"/>
                  <a:t>2</a:t>
                </a:r>
                <a:r>
                  <a:t>/s           kinematic viscosity</a:t>
                </a:r>
              </a:p>
              <a:p>
                <a:pPr>
                  <a:lnSpc>
                    <a:spcPct val="100000"/>
                  </a:lnSpc>
                  <a:spcBef>
                    <a:spcPts val="0"/>
                  </a:spcBef>
                  <a:defRPr sz="3200">
                    <a:solidFill>
                      <a:srgbClr val="919191"/>
                    </a:solidFill>
                  </a:defRPr>
                </a:pPr>
                <a14:m>
                  <m:oMath xmlns:m="http://schemas.openxmlformats.org/officeDocument/2006/math">
                    <m:r>
                      <a:rPr sz="3850" i="1">
                        <a:solidFill>
                          <a:srgbClr val="919191"/>
                        </a:solidFill>
                        <a:latin typeface="Cambria Math" panose="02040503050406030204" pitchFamily="18" charset="0"/>
                      </a:rPr>
                      <m:t>𝑅</m:t>
                    </m:r>
                    <m:r>
                      <a:rPr sz="3850" i="1">
                        <a:solidFill>
                          <a:srgbClr val="919191"/>
                        </a:solidFill>
                        <a:latin typeface="Cambria Math" panose="02040503050406030204" pitchFamily="18" charset="0"/>
                      </a:rPr>
                      <m:t>=3500</m:t>
                    </m:r>
                  </m:oMath>
                </a14:m>
                <a:r>
                  <a:t> km           radius of the core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𝑀</m:t>
                    </m:r>
                    <m:r>
                      <a:rPr sz="3850" i="1">
                        <a:solidFill>
                          <a:srgbClr val="000000"/>
                        </a:solidFill>
                        <a:latin typeface="Cambria Math" panose="02040503050406030204" pitchFamily="18" charset="0"/>
                      </a:rPr>
                      <m:t>=1.8×</m:t>
                    </m:r>
                    <m:sSup>
                      <m:sSupPr>
                        <m:ctrlPr>
                          <a:rPr sz="3850" i="1">
                            <a:solidFill>
                              <a:srgbClr val="000000"/>
                            </a:solidFill>
                            <a:latin typeface="Cambria Math" panose="02040503050406030204" pitchFamily="18" charset="0"/>
                          </a:rPr>
                        </m:ctrlPr>
                      </m:sSupPr>
                      <m:e>
                        <m:r>
                          <a:rPr sz="3850" i="1">
                            <a:solidFill>
                              <a:srgbClr val="000000"/>
                            </a:solidFill>
                            <a:latin typeface="Cambria Math" panose="02040503050406030204" pitchFamily="18" charset="0"/>
                          </a:rPr>
                          <m:t>10</m:t>
                        </m:r>
                      </m:e>
                      <m:sup>
                        <m:r>
                          <a:rPr sz="3850" i="1">
                            <a:solidFill>
                              <a:srgbClr val="000000"/>
                            </a:solidFill>
                            <a:latin typeface="Cambria Math" panose="02040503050406030204" pitchFamily="18" charset="0"/>
                          </a:rPr>
                          <m:t>24</m:t>
                        </m:r>
                      </m:sup>
                    </m:sSup>
                  </m:oMath>
                </a14:m>
                <a:r>
                  <a:t> kg   mass of the core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𝒫</m:t>
                    </m:r>
                    <m:r>
                      <a:rPr sz="3850" i="1">
                        <a:solidFill>
                          <a:srgbClr val="000000"/>
                        </a:solidFill>
                        <a:latin typeface="Cambria Math" panose="02040503050406030204" pitchFamily="18" charset="0"/>
                      </a:rPr>
                      <m:t>=3</m:t>
                    </m:r>
                  </m:oMath>
                </a14:m>
                <a:r>
                  <a:t> TW                 convective power</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𝜂</m:t>
                    </m:r>
                    <m:r>
                      <a:rPr sz="3850" i="1">
                        <a:solidFill>
                          <a:srgbClr val="000000"/>
                        </a:solidFill>
                        <a:latin typeface="Cambria Math" panose="02040503050406030204" pitchFamily="18" charset="0"/>
                      </a:rPr>
                      <m:t>=1</m:t>
                    </m:r>
                  </m:oMath>
                </a14:m>
                <a:r>
                  <a:t> m</a:t>
                </a:r>
                <a:r>
                  <a:rPr baseline="31999"/>
                  <a:t>2</a:t>
                </a:r>
                <a:r>
                  <a:t>/s                 magnetic diffusivity</a:t>
                </a:r>
              </a:p>
            </p:txBody>
          </p:sp>
        </mc:Choice>
        <mc:Fallback>
          <p:sp>
            <p:nvSpPr>
              <p:cNvPr id="278" name="m2/s           kinematic viscosity…"/>
              <p:cNvSpPr txBox="1">
                <a:spLocks noRot="1" noChangeAspect="1" noMove="1" noResize="1" noEditPoints="1" noAdjustHandles="1" noChangeArrowheads="1" noChangeShapeType="1" noTextEdit="1"/>
              </p:cNvSpPr>
              <p:nvPr/>
            </p:nvSpPr>
            <p:spPr>
              <a:xfrm>
                <a:off x="16333756" y="9324574"/>
                <a:ext cx="7597842" cy="3034989"/>
              </a:xfrm>
              <a:prstGeom prst="rect">
                <a:avLst/>
              </a:prstGeom>
              <a:blipFill>
                <a:blip r:embed="rId5"/>
                <a:stretch>
                  <a:fillRect l="-1329" r="-2990" b="-4564"/>
                </a:stretch>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79" name="days"/>
              <p:cNvSpPr txBox="1"/>
              <p:nvPr/>
            </p:nvSpPr>
            <p:spPr>
              <a:xfrm>
                <a:off x="488368" y="8921146"/>
                <a:ext cx="3304143" cy="959458"/>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C12A2A"/>
                    </a:solidFill>
                  </a:defRPr>
                </a:pPr>
                <a14:m>
                  <m:oMath xmlns:m="http://schemas.openxmlformats.org/officeDocument/2006/math">
                    <m:sSub>
                      <m:sSubPr>
                        <m:ctrlPr>
                          <a:rPr sz="5750">
                            <a:solidFill>
                              <a:srgbClr val="C1292A"/>
                            </a:solidFill>
                            <a:latin typeface="Cambria Math" panose="02040503050406030204" pitchFamily="18" charset="0"/>
                          </a:rPr>
                        </m:ctrlPr>
                      </m:sSubPr>
                      <m:e>
                        <m:r>
                          <a:rPr sz="5750" i="1">
                            <a:solidFill>
                              <a:srgbClr val="C1292A"/>
                            </a:solidFill>
                            <a:latin typeface="Cambria Math" panose="02040503050406030204" pitchFamily="18" charset="0"/>
                          </a:rPr>
                          <m:t>𝑡</m:t>
                        </m:r>
                      </m:e>
                      <m:sub>
                        <m:r>
                          <a:rPr sz="5750" i="1">
                            <a:solidFill>
                              <a:srgbClr val="C1292A"/>
                            </a:solidFill>
                            <a:latin typeface="Cambria Math" panose="02040503050406030204" pitchFamily="18" charset="0"/>
                          </a:rPr>
                          <m:t>∗</m:t>
                        </m:r>
                      </m:sub>
                    </m:sSub>
                    <m:r>
                      <a:rPr sz="5750" i="1">
                        <a:solidFill>
                          <a:srgbClr val="C1292A"/>
                        </a:solidFill>
                        <a:latin typeface="Cambria Math" panose="02040503050406030204" pitchFamily="18" charset="0"/>
                      </a:rPr>
                      <m:t>=9</m:t>
                    </m:r>
                  </m:oMath>
                </a14:m>
                <a:r>
                  <a:t> days</a:t>
                </a:r>
              </a:p>
            </p:txBody>
          </p:sp>
        </mc:Choice>
        <mc:Fallback>
          <p:sp>
            <p:nvSpPr>
              <p:cNvPr id="279" name="days"/>
              <p:cNvSpPr txBox="1">
                <a:spLocks noRot="1" noChangeAspect="1" noMove="1" noResize="1" noEditPoints="1" noAdjustHandles="1" noChangeArrowheads="1" noChangeShapeType="1" noTextEdit="1"/>
              </p:cNvSpPr>
              <p:nvPr/>
            </p:nvSpPr>
            <p:spPr>
              <a:xfrm>
                <a:off x="488368" y="8921146"/>
                <a:ext cx="3304143" cy="959458"/>
              </a:xfrm>
              <a:prstGeom prst="rect">
                <a:avLst/>
              </a:prstGeom>
              <a:blipFill>
                <a:blip r:embed="rId6"/>
                <a:stretch>
                  <a:fillRect l="-4981" t="-7792" r="-15326" b="-2597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0" name="years"/>
              <p:cNvSpPr txBox="1"/>
              <p:nvPr/>
            </p:nvSpPr>
            <p:spPr>
              <a:xfrm>
                <a:off x="3198916" y="2187267"/>
                <a:ext cx="5627997" cy="110419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BB181A"/>
                    </a:solidFill>
                  </a:defRPr>
                </a:pPr>
                <a14:m>
                  <m:oMath xmlns:m="http://schemas.openxmlformats.org/officeDocument/2006/math">
                    <m:sSub>
                      <m:sSubPr>
                        <m:ctrlPr>
                          <a:rPr sz="5750">
                            <a:solidFill>
                              <a:srgbClr val="BA181A"/>
                            </a:solidFill>
                            <a:latin typeface="Cambria Math" panose="02040503050406030204" pitchFamily="18" charset="0"/>
                          </a:rPr>
                        </m:ctrlPr>
                      </m:sSubPr>
                      <m:e>
                        <m:r>
                          <a:rPr sz="5750" i="1">
                            <a:solidFill>
                              <a:srgbClr val="BA181A"/>
                            </a:solidFill>
                            <a:latin typeface="Cambria Math" panose="02040503050406030204" pitchFamily="18" charset="0"/>
                          </a:rPr>
                          <m:t>𝑇</m:t>
                        </m:r>
                      </m:e>
                      <m:sub>
                        <m:r>
                          <a:rPr sz="5750" i="1">
                            <a:solidFill>
                              <a:srgbClr val="BA181A"/>
                            </a:solidFill>
                            <a:latin typeface="Cambria Math" panose="02040503050406030204" pitchFamily="18" charset="0"/>
                          </a:rPr>
                          <m:t>𝜂</m:t>
                        </m:r>
                      </m:sub>
                    </m:sSub>
                    <m:r>
                      <a:rPr sz="5750" i="1">
                        <a:solidFill>
                          <a:srgbClr val="BA181A"/>
                        </a:solidFill>
                        <a:latin typeface="Cambria Math" panose="02040503050406030204" pitchFamily="18" charset="0"/>
                      </a:rPr>
                      <m:t>=400000</m:t>
                    </m:r>
                  </m:oMath>
                </a14:m>
                <a:r>
                  <a:t> years</a:t>
                </a:r>
              </a:p>
            </p:txBody>
          </p:sp>
        </mc:Choice>
        <mc:Fallback>
          <p:sp>
            <p:nvSpPr>
              <p:cNvPr id="280" name="years"/>
              <p:cNvSpPr txBox="1">
                <a:spLocks noRot="1" noChangeAspect="1" noMove="1" noResize="1" noEditPoints="1" noAdjustHandles="1" noChangeArrowheads="1" noChangeShapeType="1" noTextEdit="1"/>
              </p:cNvSpPr>
              <p:nvPr/>
            </p:nvSpPr>
            <p:spPr>
              <a:xfrm>
                <a:off x="3198916" y="2187267"/>
                <a:ext cx="5627997" cy="1104192"/>
              </a:xfrm>
              <a:prstGeom prst="rect">
                <a:avLst/>
              </a:prstGeom>
              <a:blipFill>
                <a:blip r:embed="rId7"/>
                <a:stretch>
                  <a:fillRect l="-3604" t="-4545" r="-9009" b="-1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1" name="years"/>
              <p:cNvSpPr txBox="1"/>
              <p:nvPr/>
            </p:nvSpPr>
            <p:spPr>
              <a:xfrm>
                <a:off x="3128914" y="5217695"/>
                <a:ext cx="4325430" cy="100642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357DB8"/>
                    </a:solidFill>
                  </a:defRPr>
                </a:pPr>
                <a14:m>
                  <m:oMath xmlns:m="http://schemas.openxmlformats.org/officeDocument/2006/math">
                    <m:sSub>
                      <m:sSubPr>
                        <m:ctrlPr>
                          <a:rPr sz="5750">
                            <a:solidFill>
                              <a:srgbClr val="347CB8"/>
                            </a:solidFill>
                            <a:latin typeface="Cambria Math" panose="02040503050406030204" pitchFamily="18" charset="0"/>
                          </a:rPr>
                        </m:ctrlPr>
                      </m:sSubPr>
                      <m:e>
                        <m:r>
                          <a:rPr sz="5750" i="1">
                            <a:solidFill>
                              <a:srgbClr val="347CB8"/>
                            </a:solidFill>
                            <a:latin typeface="Cambria Math" panose="02040503050406030204" pitchFamily="18" charset="0"/>
                          </a:rPr>
                          <m:t>𝑡</m:t>
                        </m:r>
                      </m:e>
                      <m:sub>
                        <m:r>
                          <a:rPr sz="5750" i="1">
                            <a:solidFill>
                              <a:srgbClr val="347CB8"/>
                            </a:solidFill>
                            <a:latin typeface="Cambria Math" panose="02040503050406030204" pitchFamily="18" charset="0"/>
                          </a:rPr>
                          <m:t>𝑈</m:t>
                        </m:r>
                      </m:sub>
                    </m:sSub>
                    <m:r>
                      <a:rPr sz="5750" i="1">
                        <a:solidFill>
                          <a:srgbClr val="347CB8"/>
                        </a:solidFill>
                        <a:latin typeface="Cambria Math" panose="02040503050406030204" pitchFamily="18" charset="0"/>
                      </a:rPr>
                      <m:t>=250</m:t>
                    </m:r>
                  </m:oMath>
                </a14:m>
                <a:r>
                  <a:t> years</a:t>
                </a:r>
              </a:p>
            </p:txBody>
          </p:sp>
        </mc:Choice>
        <mc:Fallback>
          <p:sp>
            <p:nvSpPr>
              <p:cNvPr id="281" name="years"/>
              <p:cNvSpPr txBox="1">
                <a:spLocks noRot="1" noChangeAspect="1" noMove="1" noResize="1" noEditPoints="1" noAdjustHandles="1" noChangeArrowheads="1" noChangeShapeType="1" noTextEdit="1"/>
              </p:cNvSpPr>
              <p:nvPr/>
            </p:nvSpPr>
            <p:spPr>
              <a:xfrm>
                <a:off x="3128914" y="5217695"/>
                <a:ext cx="4325430" cy="1006425"/>
              </a:xfrm>
              <a:prstGeom prst="rect">
                <a:avLst/>
              </a:prstGeom>
              <a:blipFill>
                <a:blip r:embed="rId8"/>
                <a:stretch>
                  <a:fillRect l="-3801" t="-4938" r="-13743" b="-2222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2" name="years"/>
              <p:cNvSpPr txBox="1"/>
              <p:nvPr/>
            </p:nvSpPr>
            <p:spPr>
              <a:xfrm>
                <a:off x="3241451" y="6732836"/>
                <a:ext cx="5116097" cy="99701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E41A1D"/>
                    </a:solidFill>
                  </a:defRPr>
                </a:pPr>
                <a14:m>
                  <m:oMath xmlns:m="http://schemas.openxmlformats.org/officeDocument/2006/math">
                    <m:sSub>
                      <m:sSubPr>
                        <m:ctrlPr>
                          <a:rPr sz="5750">
                            <a:solidFill>
                              <a:srgbClr val="E4191D"/>
                            </a:solidFill>
                            <a:latin typeface="Cambria Math" panose="02040503050406030204" pitchFamily="18" charset="0"/>
                          </a:rPr>
                        </m:ctrlPr>
                      </m:sSubPr>
                      <m:e>
                        <m:r>
                          <a:rPr sz="5750" i="1">
                            <a:solidFill>
                              <a:srgbClr val="E4191D"/>
                            </a:solidFill>
                            <a:latin typeface="Cambria Math" panose="02040503050406030204" pitchFamily="18" charset="0"/>
                          </a:rPr>
                          <m:t>𝑡</m:t>
                        </m:r>
                      </m:e>
                      <m:sub>
                        <m:r>
                          <a:rPr sz="5750" i="1">
                            <a:solidFill>
                              <a:srgbClr val="E4191D"/>
                            </a:solidFill>
                            <a:latin typeface="Cambria Math" panose="02040503050406030204" pitchFamily="18" charset="0"/>
                          </a:rPr>
                          <m:t>𝐵</m:t>
                        </m:r>
                      </m:sub>
                    </m:sSub>
                    <m:r>
                      <a:rPr sz="5750" i="1">
                        <a:solidFill>
                          <a:srgbClr val="E4191D"/>
                        </a:solidFill>
                        <a:latin typeface="Cambria Math" panose="02040503050406030204" pitchFamily="18" charset="0"/>
                      </a:rPr>
                      <m:t>≃</m:t>
                    </m:r>
                    <m:r>
                      <a:rPr sz="5750" i="1">
                        <a:solidFill>
                          <a:srgbClr val="E4191D"/>
                        </a:solidFill>
                        <a:latin typeface="Cambria Math" panose="02040503050406030204" pitchFamily="18" charset="0"/>
                      </a:rPr>
                      <m:t>𝒯</m:t>
                    </m:r>
                    <m:r>
                      <a:rPr sz="5750" i="1">
                        <a:solidFill>
                          <a:srgbClr val="E4191D"/>
                        </a:solidFill>
                        <a:latin typeface="Cambria Math" panose="02040503050406030204" pitchFamily="18" charset="0"/>
                      </a:rPr>
                      <m:t>=3</m:t>
                    </m:r>
                  </m:oMath>
                </a14:m>
                <a:r>
                  <a:t> years</a:t>
                </a:r>
              </a:p>
            </p:txBody>
          </p:sp>
        </mc:Choice>
        <mc:Fallback>
          <p:sp>
            <p:nvSpPr>
              <p:cNvPr id="282" name="years"/>
              <p:cNvSpPr txBox="1">
                <a:spLocks noRot="1" noChangeAspect="1" noMove="1" noResize="1" noEditPoints="1" noAdjustHandles="1" noChangeArrowheads="1" noChangeShapeType="1" noTextEdit="1"/>
              </p:cNvSpPr>
              <p:nvPr/>
            </p:nvSpPr>
            <p:spPr>
              <a:xfrm>
                <a:off x="3241451" y="6732836"/>
                <a:ext cx="5116097" cy="997015"/>
              </a:xfrm>
              <a:prstGeom prst="rect">
                <a:avLst/>
              </a:prstGeom>
              <a:blipFill>
                <a:blip r:embed="rId9"/>
                <a:stretch>
                  <a:fillRect l="-3465" t="-5000" r="-8663" b="-2375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3" name="Équation"/>
              <p:cNvSpPr txBox="1"/>
              <p:nvPr/>
            </p:nvSpPr>
            <p:spPr>
              <a:xfrm>
                <a:off x="8916975" y="7838594"/>
                <a:ext cx="2777978" cy="1640206"/>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r>
                        <a:rPr sz="4200" i="1">
                          <a:solidFill>
                            <a:srgbClr val="000000"/>
                          </a:solidFill>
                          <a:latin typeface="Cambria Math" panose="02040503050406030204" pitchFamily="18" charset="0"/>
                        </a:rPr>
                        <m:t>𝒯</m:t>
                      </m:r>
                      <m:r>
                        <a:rPr sz="4200" i="1">
                          <a:solidFill>
                            <a:srgbClr val="000000"/>
                          </a:solidFill>
                          <a:latin typeface="Cambria Math" panose="02040503050406030204" pitchFamily="18" charset="0"/>
                        </a:rPr>
                        <m:t>=</m:t>
                      </m:r>
                      <m:rad>
                        <m:radPr>
                          <m:ctrlPr>
                            <a:rPr sz="4200" i="1">
                              <a:solidFill>
                                <a:srgbClr val="000000"/>
                              </a:solidFill>
                              <a:latin typeface="Cambria Math" panose="02040503050406030204" pitchFamily="18" charset="0"/>
                            </a:rPr>
                          </m:ctrlPr>
                        </m:radPr>
                        <m:deg>
                          <m:r>
                            <a:rPr sz="4200" i="1">
                              <a:solidFill>
                                <a:srgbClr val="000000"/>
                              </a:solidFill>
                              <a:latin typeface="Cambria Math" panose="02040503050406030204" pitchFamily="18" charset="0"/>
                            </a:rPr>
                            <m:t>3</m:t>
                          </m:r>
                        </m:deg>
                        <m:e>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𝑀</m:t>
                              </m:r>
                              <m:sSup>
                                <m:sSupPr>
                                  <m:ctrlPr>
                                    <a:rPr sz="4200" i="1">
                                      <a:solidFill>
                                        <a:srgbClr val="000000"/>
                                      </a:solidFill>
                                      <a:latin typeface="Cambria Math" panose="02040503050406030204" pitchFamily="18" charset="0"/>
                                    </a:rPr>
                                  </m:ctrlPr>
                                </m:sSupPr>
                                <m:e>
                                  <m:r>
                                    <a:rPr sz="4200" i="1">
                                      <a:solidFill>
                                        <a:srgbClr val="000000"/>
                                      </a:solidFill>
                                      <a:latin typeface="Cambria Math" panose="02040503050406030204" pitchFamily="18" charset="0"/>
                                    </a:rPr>
                                    <m:t>𝑅</m:t>
                                  </m:r>
                                </m:e>
                                <m:sup>
                                  <m:r>
                                    <a:rPr sz="4200" i="1">
                                      <a:solidFill>
                                        <a:srgbClr val="000000"/>
                                      </a:solidFill>
                                      <a:latin typeface="Cambria Math" panose="02040503050406030204" pitchFamily="18" charset="0"/>
                                    </a:rPr>
                                    <m:t>2</m:t>
                                  </m:r>
                                </m:sup>
                              </m:sSup>
                            </m:num>
                            <m:den>
                              <m:r>
                                <a:rPr sz="4200" i="1">
                                  <a:solidFill>
                                    <a:srgbClr val="000000"/>
                                  </a:solidFill>
                                  <a:latin typeface="Cambria Math" panose="02040503050406030204" pitchFamily="18" charset="0"/>
                                </a:rPr>
                                <m:t>𝒫</m:t>
                              </m:r>
                            </m:den>
                          </m:f>
                        </m:e>
                      </m:rad>
                    </m:oMath>
                  </m:oMathPara>
                </a14:m>
                <a:endParaRPr sz="4200"/>
              </a:p>
            </p:txBody>
          </p:sp>
        </mc:Choice>
        <mc:Fallback>
          <p:sp>
            <p:nvSpPr>
              <p:cNvPr id="283" name="Équation"/>
              <p:cNvSpPr txBox="1">
                <a:spLocks noRot="1" noChangeAspect="1" noMove="1" noResize="1" noEditPoints="1" noAdjustHandles="1" noChangeArrowheads="1" noChangeShapeType="1" noTextEdit="1"/>
              </p:cNvSpPr>
              <p:nvPr/>
            </p:nvSpPr>
            <p:spPr>
              <a:xfrm>
                <a:off x="8916975" y="7838594"/>
                <a:ext cx="2777978" cy="1640206"/>
              </a:xfrm>
              <a:prstGeom prst="rect">
                <a:avLst/>
              </a:prstGeom>
              <a:blipFill>
                <a:blip r:embed="rId10"/>
                <a:stretch>
                  <a:fillRect l="-3653" r="-913" b="-15385"/>
                </a:stretch>
              </a:blipFill>
              <a:ln w="12700">
                <a:miter lim="400000"/>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4" name="Équation"/>
              <p:cNvSpPr txBox="1"/>
              <p:nvPr/>
            </p:nvSpPr>
            <p:spPr>
              <a:xfrm>
                <a:off x="9060280" y="6405570"/>
                <a:ext cx="2491368" cy="1315366"/>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4200">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𝑡</m:t>
                          </m:r>
                        </m:e>
                        <m:sub>
                          <m:r>
                            <a:rPr sz="4200" i="1">
                              <a:solidFill>
                                <a:srgbClr val="000000"/>
                              </a:solidFill>
                              <a:latin typeface="Cambria Math" panose="02040503050406030204" pitchFamily="18" charset="0"/>
                            </a:rPr>
                            <m:t>𝐵</m:t>
                          </m:r>
                        </m:sub>
                      </m:sSub>
                      <m:r>
                        <a:rPr sz="4200" i="1">
                          <a:solidFill>
                            <a:srgbClr val="000000"/>
                          </a:solidFill>
                          <a:latin typeface="Cambria Math" panose="02040503050406030204" pitchFamily="18" charset="0"/>
                        </a:rPr>
                        <m:t>=</m:t>
                      </m:r>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𝑅</m:t>
                          </m:r>
                          <m:rad>
                            <m:radPr>
                              <m:degHide m:val="on"/>
                              <m:ctrlPr>
                                <a:rPr sz="4200" i="1">
                                  <a:solidFill>
                                    <a:srgbClr val="000000"/>
                                  </a:solidFill>
                                  <a:latin typeface="Cambria Math" panose="02040503050406030204" pitchFamily="18" charset="0"/>
                                </a:rPr>
                              </m:ctrlPr>
                            </m:radPr>
                            <m:deg/>
                            <m:e>
                              <m:r>
                                <a:rPr sz="4200" i="1">
                                  <a:solidFill>
                                    <a:srgbClr val="000000"/>
                                  </a:solidFill>
                                  <a:latin typeface="Cambria Math" panose="02040503050406030204" pitchFamily="18" charset="0"/>
                                </a:rPr>
                                <m:t>𝜌𝜇</m:t>
                              </m:r>
                            </m:e>
                          </m:rad>
                        </m:num>
                        <m:den>
                          <m:r>
                            <a:rPr sz="4200" i="1">
                              <a:solidFill>
                                <a:srgbClr val="000000"/>
                              </a:solidFill>
                              <a:latin typeface="Cambria Math" panose="02040503050406030204" pitchFamily="18" charset="0"/>
                            </a:rPr>
                            <m:t>𝐵</m:t>
                          </m:r>
                        </m:den>
                      </m:f>
                    </m:oMath>
                  </m:oMathPara>
                </a14:m>
                <a:endParaRPr sz="4200"/>
              </a:p>
            </p:txBody>
          </p:sp>
        </mc:Choice>
        <mc:Fallback>
          <p:sp>
            <p:nvSpPr>
              <p:cNvPr id="284" name="Équation"/>
              <p:cNvSpPr txBox="1">
                <a:spLocks noRot="1" noChangeAspect="1" noMove="1" noResize="1" noEditPoints="1" noAdjustHandles="1" noChangeArrowheads="1" noChangeShapeType="1" noTextEdit="1"/>
              </p:cNvSpPr>
              <p:nvPr/>
            </p:nvSpPr>
            <p:spPr>
              <a:xfrm>
                <a:off x="9060280" y="6405570"/>
                <a:ext cx="2491368" cy="1315366"/>
              </a:xfrm>
              <a:prstGeom prst="rect">
                <a:avLst/>
              </a:prstGeom>
              <a:blipFill>
                <a:blip r:embed="rId11"/>
                <a:stretch>
                  <a:fillRect l="-6599" r="-7614" b="-6667"/>
                </a:stretch>
              </a:blipFill>
              <a:ln w="12700">
                <a:miter lim="400000"/>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5" name="Équation"/>
              <p:cNvSpPr txBox="1"/>
              <p:nvPr/>
            </p:nvSpPr>
            <p:spPr>
              <a:xfrm>
                <a:off x="4268008" y="8580772"/>
                <a:ext cx="2385857" cy="1640206"/>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4200">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𝜏</m:t>
                          </m:r>
                        </m:e>
                        <m:sub>
                          <m:r>
                            <a:rPr sz="4200" i="1">
                              <a:solidFill>
                                <a:srgbClr val="000000"/>
                              </a:solidFill>
                              <a:latin typeface="Cambria Math" panose="02040503050406030204" pitchFamily="18" charset="0"/>
                            </a:rPr>
                            <m:t>∗</m:t>
                          </m:r>
                        </m:sub>
                      </m:sSub>
                      <m:r>
                        <a:rPr sz="4200" i="1">
                          <a:solidFill>
                            <a:srgbClr val="000000"/>
                          </a:solidFill>
                          <a:latin typeface="Cambria Math" panose="02040503050406030204" pitchFamily="18" charset="0"/>
                        </a:rPr>
                        <m:t>=</m:t>
                      </m:r>
                      <m:rad>
                        <m:radPr>
                          <m:degHide m:val="on"/>
                          <m:ctrlPr>
                            <a:rPr sz="4200" i="1">
                              <a:solidFill>
                                <a:srgbClr val="000000"/>
                              </a:solidFill>
                              <a:latin typeface="Cambria Math" panose="02040503050406030204" pitchFamily="18" charset="0"/>
                            </a:rPr>
                          </m:ctrlPr>
                        </m:radPr>
                        <m:deg/>
                        <m:e>
                          <m:f>
                            <m:fPr>
                              <m:ctrlPr>
                                <a:rPr sz="4200" i="1">
                                  <a:solidFill>
                                    <a:srgbClr val="000000"/>
                                  </a:solidFill>
                                  <a:latin typeface="Cambria Math" panose="02040503050406030204" pitchFamily="18" charset="0"/>
                                </a:rPr>
                              </m:ctrlPr>
                            </m:fPr>
                            <m:num>
                              <m:sSup>
                                <m:sSupPr>
                                  <m:ctrlPr>
                                    <a:rPr sz="4200" i="1">
                                      <a:solidFill>
                                        <a:srgbClr val="000000"/>
                                      </a:solidFill>
                                      <a:latin typeface="Cambria Math" panose="02040503050406030204" pitchFamily="18" charset="0"/>
                                    </a:rPr>
                                  </m:ctrlPr>
                                </m:sSupPr>
                                <m:e>
                                  <m:r>
                                    <a:rPr sz="4200" i="1">
                                      <a:solidFill>
                                        <a:srgbClr val="000000"/>
                                      </a:solidFill>
                                      <a:latin typeface="Cambria Math" panose="02040503050406030204" pitchFamily="18" charset="0"/>
                                    </a:rPr>
                                    <m:t>𝒯</m:t>
                                  </m:r>
                                </m:e>
                                <m:sup>
                                  <m:r>
                                    <a:rPr sz="4200" i="1">
                                      <a:solidFill>
                                        <a:srgbClr val="000000"/>
                                      </a:solidFill>
                                      <a:latin typeface="Cambria Math" panose="02040503050406030204" pitchFamily="18" charset="0"/>
                                    </a:rPr>
                                    <m:t>3</m:t>
                                  </m:r>
                                </m:sup>
                              </m:sSup>
                            </m:num>
                            <m:den>
                              <m:sSub>
                                <m:sSubPr>
                                  <m:ctrlPr>
                                    <a:rPr sz="4200" i="1">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𝑇</m:t>
                                  </m:r>
                                </m:e>
                                <m:sub>
                                  <m:r>
                                    <a:rPr sz="4200" i="1">
                                      <a:solidFill>
                                        <a:srgbClr val="000000"/>
                                      </a:solidFill>
                                      <a:latin typeface="Cambria Math" panose="02040503050406030204" pitchFamily="18" charset="0"/>
                                    </a:rPr>
                                    <m:t>𝜂</m:t>
                                  </m:r>
                                </m:sub>
                              </m:sSub>
                            </m:den>
                          </m:f>
                        </m:e>
                      </m:rad>
                    </m:oMath>
                  </m:oMathPara>
                </a14:m>
                <a:endParaRPr sz="4200"/>
              </a:p>
            </p:txBody>
          </p:sp>
        </mc:Choice>
        <mc:Fallback>
          <p:sp>
            <p:nvSpPr>
              <p:cNvPr id="285" name="Équation"/>
              <p:cNvSpPr txBox="1">
                <a:spLocks noRot="1" noChangeAspect="1" noMove="1" noResize="1" noEditPoints="1" noAdjustHandles="1" noChangeArrowheads="1" noChangeShapeType="1" noTextEdit="1"/>
              </p:cNvSpPr>
              <p:nvPr/>
            </p:nvSpPr>
            <p:spPr>
              <a:xfrm>
                <a:off x="4268008" y="8580772"/>
                <a:ext cx="2385857" cy="1640206"/>
              </a:xfrm>
              <a:prstGeom prst="rect">
                <a:avLst/>
              </a:prstGeom>
              <a:blipFill>
                <a:blip r:embed="rId12"/>
                <a:stretch>
                  <a:fillRect l="-1587" r="-529" b="-15385"/>
                </a:stretch>
              </a:blipFill>
              <a:ln w="12700">
                <a:miter lim="400000"/>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6" name="Équation"/>
              <p:cNvSpPr txBox="1"/>
              <p:nvPr/>
            </p:nvSpPr>
            <p:spPr>
              <a:xfrm>
                <a:off x="9423997" y="2069956"/>
                <a:ext cx="1763934" cy="1338814"/>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4200">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𝑇</m:t>
                          </m:r>
                        </m:e>
                        <m:sub>
                          <m:r>
                            <a:rPr sz="4200" i="1">
                              <a:solidFill>
                                <a:srgbClr val="000000"/>
                              </a:solidFill>
                              <a:latin typeface="Cambria Math" panose="02040503050406030204" pitchFamily="18" charset="0"/>
                            </a:rPr>
                            <m:t>𝜂</m:t>
                          </m:r>
                        </m:sub>
                      </m:sSub>
                      <m:r>
                        <a:rPr sz="4200" i="1">
                          <a:solidFill>
                            <a:srgbClr val="000000"/>
                          </a:solidFill>
                          <a:latin typeface="Cambria Math" panose="02040503050406030204" pitchFamily="18" charset="0"/>
                        </a:rPr>
                        <m:t>=</m:t>
                      </m:r>
                      <m:f>
                        <m:fPr>
                          <m:ctrlPr>
                            <a:rPr sz="4200" i="1">
                              <a:solidFill>
                                <a:srgbClr val="000000"/>
                              </a:solidFill>
                              <a:latin typeface="Cambria Math" panose="02040503050406030204" pitchFamily="18" charset="0"/>
                            </a:rPr>
                          </m:ctrlPr>
                        </m:fPr>
                        <m:num>
                          <m:sSup>
                            <m:sSupPr>
                              <m:ctrlPr>
                                <a:rPr sz="4200" i="1">
                                  <a:solidFill>
                                    <a:srgbClr val="000000"/>
                                  </a:solidFill>
                                  <a:latin typeface="Cambria Math" panose="02040503050406030204" pitchFamily="18" charset="0"/>
                                </a:rPr>
                              </m:ctrlPr>
                            </m:sSupPr>
                            <m:e>
                              <m:r>
                                <a:rPr sz="4200" i="1">
                                  <a:solidFill>
                                    <a:srgbClr val="000000"/>
                                  </a:solidFill>
                                  <a:latin typeface="Cambria Math" panose="02040503050406030204" pitchFamily="18" charset="0"/>
                                </a:rPr>
                                <m:t>𝑅</m:t>
                              </m:r>
                            </m:e>
                            <m:sup>
                              <m:r>
                                <a:rPr sz="4200" i="1">
                                  <a:solidFill>
                                    <a:srgbClr val="000000"/>
                                  </a:solidFill>
                                  <a:latin typeface="Cambria Math" panose="02040503050406030204" pitchFamily="18" charset="0"/>
                                </a:rPr>
                                <m:t>2</m:t>
                              </m:r>
                            </m:sup>
                          </m:sSup>
                        </m:num>
                        <m:den>
                          <m:r>
                            <a:rPr sz="4200" i="1">
                              <a:solidFill>
                                <a:srgbClr val="000000"/>
                              </a:solidFill>
                              <a:latin typeface="Cambria Math" panose="02040503050406030204" pitchFamily="18" charset="0"/>
                            </a:rPr>
                            <m:t>𝜂</m:t>
                          </m:r>
                        </m:den>
                      </m:f>
                    </m:oMath>
                  </m:oMathPara>
                </a14:m>
                <a:endParaRPr sz="4200"/>
              </a:p>
            </p:txBody>
          </p:sp>
        </mc:Choice>
        <mc:Fallback>
          <p:sp>
            <p:nvSpPr>
              <p:cNvPr id="286" name="Équation"/>
              <p:cNvSpPr txBox="1">
                <a:spLocks noRot="1" noChangeAspect="1" noMove="1" noResize="1" noEditPoints="1" noAdjustHandles="1" noChangeArrowheads="1" noChangeShapeType="1" noTextEdit="1"/>
              </p:cNvSpPr>
              <p:nvPr/>
            </p:nvSpPr>
            <p:spPr>
              <a:xfrm>
                <a:off x="9423997" y="2069956"/>
                <a:ext cx="1763934" cy="1338814"/>
              </a:xfrm>
              <a:prstGeom prst="rect">
                <a:avLst/>
              </a:prstGeom>
              <a:blipFill>
                <a:blip r:embed="rId13"/>
                <a:stretch>
                  <a:fillRect l="-10791" r="-8633" b="-17925"/>
                </a:stretch>
              </a:blipFill>
              <a:ln w="12700">
                <a:miter lim="400000"/>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87" name="Équation"/>
              <p:cNvSpPr txBox="1"/>
              <p:nvPr/>
            </p:nvSpPr>
            <p:spPr>
              <a:xfrm>
                <a:off x="9522831" y="5153903"/>
                <a:ext cx="1566266" cy="1134009"/>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4200">
                              <a:solidFill>
                                <a:srgbClr val="000000"/>
                              </a:solidFill>
                              <a:latin typeface="Cambria Math" panose="02040503050406030204" pitchFamily="18" charset="0"/>
                            </a:rPr>
                          </m:ctrlPr>
                        </m:sSubPr>
                        <m:e>
                          <m:r>
                            <a:rPr sz="4200" i="1">
                              <a:solidFill>
                                <a:srgbClr val="000000"/>
                              </a:solidFill>
                              <a:latin typeface="Cambria Math" panose="02040503050406030204" pitchFamily="18" charset="0"/>
                            </a:rPr>
                            <m:t>𝑡</m:t>
                          </m:r>
                        </m:e>
                        <m:sub>
                          <m:r>
                            <a:rPr sz="4200" i="1">
                              <a:solidFill>
                                <a:srgbClr val="000000"/>
                              </a:solidFill>
                              <a:latin typeface="Cambria Math" panose="02040503050406030204" pitchFamily="18" charset="0"/>
                            </a:rPr>
                            <m:t>𝑈</m:t>
                          </m:r>
                        </m:sub>
                      </m:sSub>
                      <m:r>
                        <a:rPr sz="4200" i="1">
                          <a:solidFill>
                            <a:srgbClr val="000000"/>
                          </a:solidFill>
                          <a:latin typeface="Cambria Math" panose="02040503050406030204" pitchFamily="18" charset="0"/>
                        </a:rPr>
                        <m:t>=</m:t>
                      </m:r>
                      <m:f>
                        <m:fPr>
                          <m:ctrlPr>
                            <a:rPr sz="4200" i="1">
                              <a:solidFill>
                                <a:srgbClr val="000000"/>
                              </a:solidFill>
                              <a:latin typeface="Cambria Math" panose="02040503050406030204" pitchFamily="18" charset="0"/>
                            </a:rPr>
                          </m:ctrlPr>
                        </m:fPr>
                        <m:num>
                          <m:r>
                            <a:rPr sz="4200" i="1">
                              <a:solidFill>
                                <a:srgbClr val="000000"/>
                              </a:solidFill>
                              <a:latin typeface="Cambria Math" panose="02040503050406030204" pitchFamily="18" charset="0"/>
                            </a:rPr>
                            <m:t>𝑅</m:t>
                          </m:r>
                        </m:num>
                        <m:den>
                          <m:r>
                            <a:rPr sz="4200" i="1">
                              <a:solidFill>
                                <a:srgbClr val="000000"/>
                              </a:solidFill>
                              <a:latin typeface="Cambria Math" panose="02040503050406030204" pitchFamily="18" charset="0"/>
                            </a:rPr>
                            <m:t>𝑈</m:t>
                          </m:r>
                        </m:den>
                      </m:f>
                    </m:oMath>
                  </m:oMathPara>
                </a14:m>
                <a:endParaRPr sz="4200"/>
              </a:p>
            </p:txBody>
          </p:sp>
        </mc:Choice>
        <mc:Fallback>
          <p:sp>
            <p:nvSpPr>
              <p:cNvPr id="287" name="Équation"/>
              <p:cNvSpPr txBox="1">
                <a:spLocks noRot="1" noChangeAspect="1" noMove="1" noResize="1" noEditPoints="1" noAdjustHandles="1" noChangeArrowheads="1" noChangeShapeType="1" noTextEdit="1"/>
              </p:cNvSpPr>
              <p:nvPr/>
            </p:nvSpPr>
            <p:spPr>
              <a:xfrm>
                <a:off x="9522831" y="5153903"/>
                <a:ext cx="1566266" cy="1134009"/>
              </a:xfrm>
              <a:prstGeom prst="rect">
                <a:avLst/>
              </a:prstGeom>
              <a:blipFill>
                <a:blip r:embed="rId14"/>
                <a:stretch>
                  <a:fillRect l="-9600" t="-1111" r="-12000" b="-22222"/>
                </a:stretch>
              </a:blipFill>
              <a:ln w="12700">
                <a:miter lim="400000"/>
              </a:ln>
            </p:spPr>
            <p:txBody>
              <a:bodyPr/>
              <a:lstStyle/>
              <a:p>
                <a:r>
                  <a:rPr lang="fr-FR">
                    <a:noFill/>
                  </a:rPr>
                  <a:t> </a:t>
                </a:r>
              </a:p>
            </p:txBody>
          </p:sp>
        </mc:Fallback>
      </mc:AlternateContent>
      <p:sp>
        <p:nvSpPr>
          <p:cNvPr id="288" name="3D"/>
          <p:cNvSpPr txBox="1"/>
          <p:nvPr/>
        </p:nvSpPr>
        <p:spPr>
          <a:xfrm>
            <a:off x="1056835" y="11655143"/>
            <a:ext cx="88239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433FF"/>
                </a:solidFill>
              </a:defRPr>
            </a:lvl1pPr>
          </a:lstStyle>
          <a:p>
            <a:r>
              <a:t>3D</a:t>
            </a:r>
          </a:p>
        </p:txBody>
      </p:sp>
      <mc:AlternateContent xmlns:mc="http://schemas.openxmlformats.org/markup-compatibility/2006">
        <mc:Choice xmlns:a14="http://schemas.microsoft.com/office/drawing/2010/main" Requires="a14">
          <p:sp>
            <p:nvSpPr>
              <p:cNvPr id="289" name="With   larger than   one gets   : the flow is quasi-geostrophic."/>
              <p:cNvSpPr txBox="1"/>
              <p:nvPr/>
            </p:nvSpPr>
            <p:spPr>
              <a:xfrm>
                <a:off x="12975660" y="6665799"/>
                <a:ext cx="11091834" cy="199435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fontScale="92500"/>
              </a:bodyPr>
              <a:lstStyle/>
              <a:p>
                <a:pPr marL="146303" indent="-146303" defTabSz="792479">
                  <a:lnSpc>
                    <a:spcPct val="100000"/>
                  </a:lnSpc>
                  <a:spcBef>
                    <a:spcPts val="3100"/>
                  </a:spcBef>
                  <a:defRPr sz="4608"/>
                </a:pPr>
                <a:r>
                  <a:rPr dirty="0"/>
                  <a:t> With</a:t>
                </a:r>
                <a:r>
                  <a:rPr b="1" dirty="0"/>
                  <a:t> </a:t>
                </a:r>
                <a14:m>
                  <m:oMath xmlns:m="http://schemas.openxmlformats.org/officeDocument/2006/math">
                    <m:sSub>
                      <m:sSubPr>
                        <m:ctrlPr>
                          <a:rPr sz="5550">
                            <a:solidFill>
                              <a:srgbClr val="000000"/>
                            </a:solidFill>
                            <a:latin typeface="Cambria Math" panose="02040503050406030204" pitchFamily="18" charset="0"/>
                          </a:rPr>
                        </m:ctrlPr>
                      </m:sSubPr>
                      <m:e>
                        <m:r>
                          <a:rPr sz="5550" i="1">
                            <a:solidFill>
                              <a:srgbClr val="000000"/>
                            </a:solidFill>
                            <a:latin typeface="Cambria Math" panose="02040503050406030204" pitchFamily="18" charset="0"/>
                          </a:rPr>
                          <m:t>𝑡</m:t>
                        </m:r>
                      </m:e>
                      <m:sub>
                        <m:r>
                          <a:rPr sz="5550" i="1">
                            <a:solidFill>
                              <a:srgbClr val="000000"/>
                            </a:solidFill>
                            <a:latin typeface="Cambria Math" panose="02040503050406030204" pitchFamily="18" charset="0"/>
                          </a:rPr>
                          <m:t>∗</m:t>
                        </m:r>
                      </m:sub>
                    </m:sSub>
                  </m:oMath>
                </a14:m>
                <a:r>
                  <a:rPr b="1" dirty="0"/>
                  <a:t> larger </a:t>
                </a:r>
                <a:r>
                  <a:rPr dirty="0"/>
                  <a:t>than </a:t>
                </a:r>
                <a14:m>
                  <m:oMath xmlns:m="http://schemas.openxmlformats.org/officeDocument/2006/math">
                    <m:sSub>
                      <m:sSubPr>
                        <m:ctrlPr>
                          <a:rPr sz="5550">
                            <a:solidFill>
                              <a:srgbClr val="000000"/>
                            </a:solidFill>
                            <a:latin typeface="Cambria Math" panose="02040503050406030204" pitchFamily="18" charset="0"/>
                          </a:rPr>
                        </m:ctrlPr>
                      </m:sSubPr>
                      <m:e>
                        <m:r>
                          <a:rPr sz="5550" i="1">
                            <a:solidFill>
                              <a:srgbClr val="000000"/>
                            </a:solidFill>
                            <a:latin typeface="Cambria Math" panose="02040503050406030204" pitchFamily="18" charset="0"/>
                          </a:rPr>
                          <m:t>𝑡</m:t>
                        </m:r>
                      </m:e>
                      <m:sub>
                        <m:r>
                          <m:rPr>
                            <m:sty m:val="p"/>
                          </m:rPr>
                          <a:rPr sz="5550" i="1">
                            <a:solidFill>
                              <a:srgbClr val="000000"/>
                            </a:solidFill>
                            <a:latin typeface="Cambria Math" panose="02040503050406030204" pitchFamily="18" charset="0"/>
                          </a:rPr>
                          <m:t>Ω</m:t>
                        </m:r>
                      </m:sub>
                    </m:sSub>
                  </m:oMath>
                </a14:m>
                <a:r>
                  <a:rPr dirty="0"/>
                  <a:t> one gets </a:t>
                </a:r>
                <a14:m>
                  <m:oMath xmlns:m="http://schemas.openxmlformats.org/officeDocument/2006/math">
                    <m:sSub>
                      <m:sSubPr>
                        <m:ctrlPr>
                          <a:rPr sz="5550">
                            <a:solidFill>
                              <a:srgbClr val="000000"/>
                            </a:solidFill>
                            <a:latin typeface="Cambria Math" panose="02040503050406030204" pitchFamily="18" charset="0"/>
                          </a:rPr>
                        </m:ctrlPr>
                      </m:sSubPr>
                      <m:e>
                        <m:r>
                          <a:rPr sz="5550" i="1">
                            <a:solidFill>
                              <a:srgbClr val="000000"/>
                            </a:solidFill>
                            <a:latin typeface="Cambria Math" panose="02040503050406030204" pitchFamily="18" charset="0"/>
                          </a:rPr>
                          <m:t>𝑡</m:t>
                        </m:r>
                      </m:e>
                      <m:sub>
                        <m:r>
                          <a:rPr sz="5550" i="1">
                            <a:solidFill>
                              <a:srgbClr val="000000"/>
                            </a:solidFill>
                            <a:latin typeface="Cambria Math" panose="02040503050406030204" pitchFamily="18" charset="0"/>
                          </a:rPr>
                          <m:t>𝑈</m:t>
                        </m:r>
                      </m:sub>
                    </m:sSub>
                    <m:r>
                      <a:rPr sz="5550" i="1">
                        <a:solidFill>
                          <a:srgbClr val="000000"/>
                        </a:solidFill>
                        <a:latin typeface="Cambria Math" panose="02040503050406030204" pitchFamily="18" charset="0"/>
                      </a:rPr>
                      <m:t>≫</m:t>
                    </m:r>
                    <m:sSub>
                      <m:sSubPr>
                        <m:ctrlPr>
                          <a:rPr sz="5550" i="1">
                            <a:solidFill>
                              <a:srgbClr val="000000"/>
                            </a:solidFill>
                            <a:latin typeface="Cambria Math" panose="02040503050406030204" pitchFamily="18" charset="0"/>
                          </a:rPr>
                        </m:ctrlPr>
                      </m:sSubPr>
                      <m:e>
                        <m:r>
                          <a:rPr sz="5550" i="1">
                            <a:solidFill>
                              <a:srgbClr val="000000"/>
                            </a:solidFill>
                            <a:latin typeface="Cambria Math" panose="02040503050406030204" pitchFamily="18" charset="0"/>
                          </a:rPr>
                          <m:t>𝑡</m:t>
                        </m:r>
                      </m:e>
                      <m:sub>
                        <m:r>
                          <m:rPr>
                            <m:sty m:val="p"/>
                          </m:rPr>
                          <a:rPr sz="5550" i="1">
                            <a:solidFill>
                              <a:srgbClr val="000000"/>
                            </a:solidFill>
                            <a:latin typeface="Cambria Math" panose="02040503050406030204" pitchFamily="18" charset="0"/>
                          </a:rPr>
                          <m:t>Ω</m:t>
                        </m:r>
                      </m:sub>
                    </m:sSub>
                  </m:oMath>
                </a14:m>
                <a:r>
                  <a:rPr dirty="0"/>
                  <a:t> : the flow is </a:t>
                </a:r>
                <a:r>
                  <a:rPr b="1" dirty="0"/>
                  <a:t>quasi-geostrophic</a:t>
                </a:r>
                <a:r>
                  <a:rPr dirty="0"/>
                  <a:t>.</a:t>
                </a:r>
                <a:endParaRPr sz="4800" dirty="0"/>
              </a:p>
            </p:txBody>
          </p:sp>
        </mc:Choice>
        <mc:Fallback>
          <p:sp>
            <p:nvSpPr>
              <p:cNvPr id="289" name="With   larger than   one gets   : the flow is quasi-geostrophic."/>
              <p:cNvSpPr txBox="1">
                <a:spLocks noRot="1" noChangeAspect="1" noMove="1" noResize="1" noEditPoints="1" noAdjustHandles="1" noChangeArrowheads="1" noChangeShapeType="1" noTextEdit="1"/>
              </p:cNvSpPr>
              <p:nvPr/>
            </p:nvSpPr>
            <p:spPr>
              <a:xfrm>
                <a:off x="12975660" y="6665799"/>
                <a:ext cx="11091834" cy="1994351"/>
              </a:xfrm>
              <a:prstGeom prst="rect">
                <a:avLst/>
              </a:prstGeom>
              <a:blipFill>
                <a:blip r:embed="rId15"/>
                <a:stretch>
                  <a:fillRect l="-1257" t="-188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90" name="A ‘power’ time   is obtained from the power   and we recover magnetic time   in this QG-MAC scenario."/>
              <p:cNvSpPr txBox="1"/>
              <p:nvPr/>
            </p:nvSpPr>
            <p:spPr>
              <a:xfrm>
                <a:off x="12832354" y="1772935"/>
                <a:ext cx="11235139" cy="269944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47828" indent="-147828" defTabSz="800735">
                  <a:lnSpc>
                    <a:spcPct val="100000"/>
                  </a:lnSpc>
                  <a:spcBef>
                    <a:spcPts val="3200"/>
                  </a:spcBef>
                  <a:defRPr sz="4656"/>
                </a:pPr>
                <a:r>
                  <a:rPr dirty="0"/>
                  <a:t> A </a:t>
                </a:r>
                <a:r>
                  <a:rPr b="1" dirty="0"/>
                  <a:t>‘power’ time </a:t>
                </a:r>
                <a14:m>
                  <m:oMath xmlns:m="http://schemas.openxmlformats.org/officeDocument/2006/math">
                    <m:r>
                      <a:rPr sz="5600" i="1">
                        <a:solidFill>
                          <a:srgbClr val="000000"/>
                        </a:solidFill>
                        <a:latin typeface="Cambria Math" panose="02040503050406030204" pitchFamily="18" charset="0"/>
                      </a:rPr>
                      <m:t>𝒯</m:t>
                    </m:r>
                  </m:oMath>
                </a14:m>
                <a:r>
                  <a:rPr dirty="0"/>
                  <a:t> is obtained from the power </a:t>
                </a:r>
                <a14:m>
                  <m:oMath xmlns:m="http://schemas.openxmlformats.org/officeDocument/2006/math">
                    <m:r>
                      <a:rPr sz="5600" i="1">
                        <a:solidFill>
                          <a:srgbClr val="000000"/>
                        </a:solidFill>
                        <a:latin typeface="Cambria Math" panose="02040503050406030204" pitchFamily="18" charset="0"/>
                      </a:rPr>
                      <m:t>𝒫</m:t>
                    </m:r>
                  </m:oMath>
                </a14:m>
                <a:r>
                  <a:rPr dirty="0"/>
                  <a:t> and we recover </a:t>
                </a:r>
                <a:r>
                  <a:rPr b="1" dirty="0"/>
                  <a:t>magnetic time</a:t>
                </a:r>
                <a:r>
                  <a:rPr dirty="0"/>
                  <a:t> </a:t>
                </a:r>
                <a14:m>
                  <m:oMath xmlns:m="http://schemas.openxmlformats.org/officeDocument/2006/math">
                    <m:sSub>
                      <m:sSubPr>
                        <m:ctrlPr>
                          <a:rPr sz="5600">
                            <a:solidFill>
                              <a:srgbClr val="000000"/>
                            </a:solidFill>
                            <a:latin typeface="Cambria Math" panose="02040503050406030204" pitchFamily="18" charset="0"/>
                          </a:rPr>
                        </m:ctrlPr>
                      </m:sSubPr>
                      <m:e>
                        <m:r>
                          <a:rPr sz="5600" i="1">
                            <a:solidFill>
                              <a:srgbClr val="000000"/>
                            </a:solidFill>
                            <a:latin typeface="Cambria Math" panose="02040503050406030204" pitchFamily="18" charset="0"/>
                          </a:rPr>
                          <m:t>𝑡</m:t>
                        </m:r>
                      </m:e>
                      <m:sub>
                        <m:r>
                          <a:rPr sz="5600" i="1">
                            <a:solidFill>
                              <a:srgbClr val="000000"/>
                            </a:solidFill>
                            <a:latin typeface="Cambria Math" panose="02040503050406030204" pitchFamily="18" charset="0"/>
                          </a:rPr>
                          <m:t>𝐵</m:t>
                        </m:r>
                      </m:sub>
                    </m:sSub>
                    <m:r>
                      <a:rPr sz="5600" i="1">
                        <a:solidFill>
                          <a:srgbClr val="000000"/>
                        </a:solidFill>
                        <a:latin typeface="Cambria Math" panose="02040503050406030204" pitchFamily="18" charset="0"/>
                      </a:rPr>
                      <m:t>≃</m:t>
                    </m:r>
                    <m:r>
                      <a:rPr sz="5600" i="1">
                        <a:solidFill>
                          <a:srgbClr val="000000"/>
                        </a:solidFill>
                        <a:latin typeface="Cambria Math" panose="02040503050406030204" pitchFamily="18" charset="0"/>
                      </a:rPr>
                      <m:t>𝒯</m:t>
                    </m:r>
                  </m:oMath>
                </a14:m>
                <a:r>
                  <a:rPr dirty="0"/>
                  <a:t> in this QG-MAC scenario.</a:t>
                </a:r>
                <a:endParaRPr sz="4800" dirty="0"/>
              </a:p>
            </p:txBody>
          </p:sp>
        </mc:Choice>
        <mc:Fallback>
          <p:sp>
            <p:nvSpPr>
              <p:cNvPr id="290" name="A ‘power’ time   is obtained from the power   and we recover magnetic time   in this QG-MAC scenario."/>
              <p:cNvSpPr txBox="1">
                <a:spLocks noRot="1" noChangeAspect="1" noMove="1" noResize="1" noEditPoints="1" noAdjustHandles="1" noChangeArrowheads="1" noChangeShapeType="1" noTextEdit="1"/>
              </p:cNvSpPr>
              <p:nvPr/>
            </p:nvSpPr>
            <p:spPr>
              <a:xfrm>
                <a:off x="12832354" y="1772935"/>
                <a:ext cx="11235139" cy="2699443"/>
              </a:xfrm>
              <a:prstGeom prst="rect">
                <a:avLst/>
              </a:prstGeom>
              <a:blipFill>
                <a:blip r:embed="rId16"/>
                <a:stretch>
                  <a:fillRect l="-1467" t="-1402" r="-903" b="-654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91" name="However, Ohmic dissipation occurs at small scales yielding dissipation time  ."/>
              <p:cNvSpPr txBox="1"/>
              <p:nvPr/>
            </p:nvSpPr>
            <p:spPr>
              <a:xfrm>
                <a:off x="12832354" y="4723732"/>
                <a:ext cx="11235139" cy="199435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46303" indent="-146303" defTabSz="792479">
                  <a:lnSpc>
                    <a:spcPct val="100000"/>
                  </a:lnSpc>
                  <a:spcBef>
                    <a:spcPts val="3100"/>
                  </a:spcBef>
                  <a:defRPr sz="4608"/>
                </a:pPr>
                <a:r>
                  <a:rPr dirty="0"/>
                  <a:t> However, Ohmic dissipation occurs at small scales yielding </a:t>
                </a:r>
                <a:r>
                  <a:rPr b="1" dirty="0"/>
                  <a:t>dissipation time </a:t>
                </a:r>
                <a14:m>
                  <m:oMath xmlns:m="http://schemas.openxmlformats.org/officeDocument/2006/math">
                    <m:sSub>
                      <m:sSubPr>
                        <m:ctrlPr>
                          <a:rPr sz="5550">
                            <a:solidFill>
                              <a:srgbClr val="000000"/>
                            </a:solidFill>
                            <a:latin typeface="Cambria Math" panose="02040503050406030204" pitchFamily="18" charset="0"/>
                          </a:rPr>
                        </m:ctrlPr>
                      </m:sSubPr>
                      <m:e>
                        <m:r>
                          <a:rPr sz="5550" i="1">
                            <a:solidFill>
                              <a:srgbClr val="000000"/>
                            </a:solidFill>
                            <a:latin typeface="Cambria Math" panose="02040503050406030204" pitchFamily="18" charset="0"/>
                          </a:rPr>
                          <m:t>𝑡</m:t>
                        </m:r>
                      </m:e>
                      <m:sub>
                        <m:r>
                          <a:rPr sz="5550" i="1">
                            <a:solidFill>
                              <a:srgbClr val="000000"/>
                            </a:solidFill>
                            <a:latin typeface="Cambria Math" panose="02040503050406030204" pitchFamily="18" charset="0"/>
                          </a:rPr>
                          <m:t>∗</m:t>
                        </m:r>
                      </m:sub>
                    </m:sSub>
                  </m:oMath>
                </a14:m>
                <a:r>
                  <a:rPr dirty="0"/>
                  <a:t>.</a:t>
                </a:r>
                <a:endParaRPr sz="4800" dirty="0"/>
              </a:p>
            </p:txBody>
          </p:sp>
        </mc:Choice>
        <mc:Fallback>
          <p:sp>
            <p:nvSpPr>
              <p:cNvPr id="291" name="However, Ohmic dissipation occurs at small scales yielding dissipation time  ."/>
              <p:cNvSpPr txBox="1">
                <a:spLocks noRot="1" noChangeAspect="1" noMove="1" noResize="1" noEditPoints="1" noAdjustHandles="1" noChangeArrowheads="1" noChangeShapeType="1" noTextEdit="1"/>
              </p:cNvSpPr>
              <p:nvPr/>
            </p:nvSpPr>
            <p:spPr>
              <a:xfrm>
                <a:off x="12832354" y="4723732"/>
                <a:ext cx="11235139" cy="1994351"/>
              </a:xfrm>
              <a:prstGeom prst="rect">
                <a:avLst/>
              </a:prstGeom>
              <a:blipFill>
                <a:blip r:embed="rId17"/>
                <a:stretch>
                  <a:fillRect l="-1354" t="-7006" r="-11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92" name="Flèche"/>
          <p:cNvSpPr/>
          <p:nvPr/>
        </p:nvSpPr>
        <p:spPr>
          <a:xfrm rot="16200000">
            <a:off x="2543478" y="2014519"/>
            <a:ext cx="808432" cy="503390"/>
          </a:xfrm>
          <a:prstGeom prst="rightArrow">
            <a:avLst>
              <a:gd name="adj1" fmla="val 10025"/>
              <a:gd name="adj2" fmla="val 105267"/>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3" name="time (log scale)"/>
          <p:cNvSpPr txBox="1"/>
          <p:nvPr/>
        </p:nvSpPr>
        <p:spPr>
          <a:xfrm>
            <a:off x="1864172" y="1226311"/>
            <a:ext cx="3519933"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time (log scale)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8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28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27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2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p:tmAbs val="0"/>
                                  </p:iterate>
                                  <p:childTnLst>
                                    <p:set>
                                      <p:cBhvr>
                                        <p:cTn id="22" fill="hold"/>
                                        <p:tgtEl>
                                          <p:spTgt spid="28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28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8" nodeType="afterEffect">
                                  <p:stCondLst>
                                    <p:cond delay="0"/>
                                  </p:stCondLst>
                                  <p:iterate>
                                    <p:tmAbs val="0"/>
                                  </p:iterate>
                                  <p:childTnLst>
                                    <p:set>
                                      <p:cBhvr>
                                        <p:cTn id="28" fill="hold"/>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4" animBg="1" advAuto="0"/>
      <p:bldP spid="280" grpId="3" animBg="1" advAuto="0"/>
      <p:bldP spid="281" grpId="6" animBg="1" advAuto="0"/>
      <p:bldP spid="285" grpId="5" animBg="1" advAuto="0"/>
      <p:bldP spid="286" grpId="2" animBg="1" advAuto="0"/>
      <p:bldP spid="287" grpId="7" animBg="1" advAuto="0"/>
      <p:bldP spid="289" grpId="8" animBg="1" advAuto="0"/>
      <p:bldP spid="291"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Venus_QG-MAC_JA_times_new.png" descr="Venus_QG-MAC_JA_times_new.png"/>
          <p:cNvPicPr>
            <a:picLocks noChangeAspect="1"/>
          </p:cNvPicPr>
          <p:nvPr/>
        </p:nvPicPr>
        <p:blipFill>
          <a:blip r:embed="rId3"/>
          <a:srcRect l="20668" t="5646" r="11304" b="5646"/>
          <a:stretch>
            <a:fillRect/>
          </a:stretch>
        </p:blipFill>
        <p:spPr>
          <a:xfrm>
            <a:off x="5896719" y="1993625"/>
            <a:ext cx="3826953" cy="10139256"/>
          </a:xfrm>
          <a:prstGeom prst="rect">
            <a:avLst/>
          </a:prstGeom>
          <a:ln w="12700">
            <a:miter lim="400000"/>
          </a:ln>
        </p:spPr>
      </p:pic>
      <p:sp>
        <p:nvSpPr>
          <p:cNvPr id="298"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299" name="What about Venus?"/>
          <p:cNvSpPr txBox="1">
            <a:spLocks noGrp="1"/>
          </p:cNvSpPr>
          <p:nvPr>
            <p:ph type="title"/>
          </p:nvPr>
        </p:nvSpPr>
        <p:spPr>
          <a:prstGeom prst="rect">
            <a:avLst/>
          </a:prstGeom>
        </p:spPr>
        <p:txBody>
          <a:bodyPr/>
          <a:lstStyle/>
          <a:p>
            <a:r>
              <a:t>What about Venus?</a:t>
            </a:r>
          </a:p>
        </p:txBody>
      </p:sp>
      <p:pic>
        <p:nvPicPr>
          <p:cNvPr id="300" name="Earth_QG-MAC_JA_times.png" descr="Earth_QG-MAC_JA_times.png"/>
          <p:cNvPicPr>
            <a:picLocks noChangeAspect="1"/>
          </p:cNvPicPr>
          <p:nvPr/>
        </p:nvPicPr>
        <p:blipFill>
          <a:blip r:embed="rId4"/>
          <a:srcRect l="34683" t="5548" r="11350" b="5548"/>
          <a:stretch>
            <a:fillRect/>
          </a:stretch>
        </p:blipFill>
        <p:spPr>
          <a:xfrm>
            <a:off x="19493" y="1982459"/>
            <a:ext cx="3035904" cy="10161612"/>
          </a:xfrm>
          <a:prstGeom prst="rect">
            <a:avLst/>
          </a:prstGeom>
          <a:ln w="12700">
            <a:miter lim="400000"/>
          </a:ln>
        </p:spPr>
      </p:pic>
      <mc:AlternateContent xmlns:mc="http://schemas.openxmlformats.org/markup-compatibility/2006">
        <mc:Choice xmlns:a14="http://schemas.microsoft.com/office/drawing/2010/main" Requires="a14">
          <p:sp>
            <p:nvSpPr>
              <p:cNvPr id="301" name="days"/>
              <p:cNvSpPr txBox="1"/>
              <p:nvPr/>
            </p:nvSpPr>
            <p:spPr>
              <a:xfrm>
                <a:off x="9712131" y="8326187"/>
                <a:ext cx="4168074" cy="997015"/>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AC71B4"/>
                    </a:solidFill>
                  </a:defRPr>
                </a:pPr>
                <a14:m>
                  <m:oMath xmlns:m="http://schemas.openxmlformats.org/officeDocument/2006/math">
                    <m:sSub>
                      <m:sSubPr>
                        <m:ctrlPr>
                          <a:rPr sz="5750">
                            <a:solidFill>
                              <a:srgbClr val="AB71B3"/>
                            </a:solidFill>
                            <a:latin typeface="Cambria Math" panose="02040503050406030204" pitchFamily="18" charset="0"/>
                          </a:rPr>
                        </m:ctrlPr>
                      </m:sSubPr>
                      <m:e>
                        <m:r>
                          <a:rPr sz="5750" i="1">
                            <a:solidFill>
                              <a:srgbClr val="AB71B3"/>
                            </a:solidFill>
                            <a:latin typeface="Cambria Math" panose="02040503050406030204" pitchFamily="18" charset="0"/>
                          </a:rPr>
                          <m:t>𝑡</m:t>
                        </m:r>
                      </m:e>
                      <m:sub>
                        <m:r>
                          <m:rPr>
                            <m:sty m:val="p"/>
                          </m:rPr>
                          <a:rPr sz="5750" i="1">
                            <a:solidFill>
                              <a:srgbClr val="AB71B3"/>
                            </a:solidFill>
                            <a:latin typeface="Cambria Math" panose="02040503050406030204" pitchFamily="18" charset="0"/>
                          </a:rPr>
                          <m:t>Ω</m:t>
                        </m:r>
                      </m:sub>
                    </m:sSub>
                    <m:r>
                      <a:rPr sz="5750" i="1">
                        <a:solidFill>
                          <a:srgbClr val="AB71B3"/>
                        </a:solidFill>
                        <a:latin typeface="Cambria Math" panose="02040503050406030204" pitchFamily="18" charset="0"/>
                      </a:rPr>
                      <m:t>=243</m:t>
                    </m:r>
                  </m:oMath>
                </a14:m>
                <a:r>
                  <a:t> days</a:t>
                </a:r>
              </a:p>
            </p:txBody>
          </p:sp>
        </mc:Choice>
        <mc:Fallback>
          <p:sp>
            <p:nvSpPr>
              <p:cNvPr id="301" name="days"/>
              <p:cNvSpPr txBox="1">
                <a:spLocks noRot="1" noChangeAspect="1" noMove="1" noResize="1" noEditPoints="1" noAdjustHandles="1" noChangeArrowheads="1" noChangeShapeType="1" noTextEdit="1"/>
              </p:cNvSpPr>
              <p:nvPr/>
            </p:nvSpPr>
            <p:spPr>
              <a:xfrm>
                <a:off x="9712131" y="8326187"/>
                <a:ext cx="4168074" cy="997015"/>
              </a:xfrm>
              <a:prstGeom prst="rect">
                <a:avLst/>
              </a:prstGeom>
              <a:blipFill>
                <a:blip r:embed="rId5"/>
                <a:stretch>
                  <a:fillRect l="-3951" t="-6329" r="-14286" b="-2405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02" name="m2/s           kinematic viscosity…"/>
              <p:cNvSpPr txBox="1"/>
              <p:nvPr/>
            </p:nvSpPr>
            <p:spPr>
              <a:xfrm>
                <a:off x="16333756" y="9324574"/>
                <a:ext cx="7597842" cy="3034989"/>
              </a:xfrm>
              <a:prstGeom prst="rect">
                <a:avLst/>
              </a:prstGeom>
              <a:ln w="25400">
                <a:solidFill>
                  <a:srgbClr val="000000"/>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nSpc>
                    <a:spcPct val="100000"/>
                  </a:lnSpc>
                  <a:spcBef>
                    <a:spcPts val="0"/>
                  </a:spcBef>
                  <a:defRPr sz="3200">
                    <a:solidFill>
                      <a:srgbClr val="919191"/>
                    </a:solidFill>
                  </a:defRPr>
                </a:pPr>
                <a14:m>
                  <m:oMath xmlns:m="http://schemas.openxmlformats.org/officeDocument/2006/math">
                    <m:r>
                      <a:rPr sz="3850" i="1">
                        <a:solidFill>
                          <a:srgbClr val="919191"/>
                        </a:solidFill>
                        <a:latin typeface="Cambria Math" panose="02040503050406030204" pitchFamily="18" charset="0"/>
                      </a:rPr>
                      <m:t>𝜈</m:t>
                    </m:r>
                    <m:r>
                      <a:rPr sz="3850" i="1">
                        <a:solidFill>
                          <a:srgbClr val="919191"/>
                        </a:solidFill>
                        <a:latin typeface="Cambria Math" panose="02040503050406030204" pitchFamily="18" charset="0"/>
                      </a:rPr>
                      <m:t>=</m:t>
                    </m:r>
                    <m:sSup>
                      <m:sSupPr>
                        <m:ctrlPr>
                          <a:rPr sz="3850" i="1">
                            <a:solidFill>
                              <a:srgbClr val="919191"/>
                            </a:solidFill>
                            <a:latin typeface="Cambria Math" panose="02040503050406030204" pitchFamily="18" charset="0"/>
                          </a:rPr>
                        </m:ctrlPr>
                      </m:sSupPr>
                      <m:e>
                        <m:r>
                          <a:rPr sz="3850" i="1">
                            <a:solidFill>
                              <a:srgbClr val="919191"/>
                            </a:solidFill>
                            <a:latin typeface="Cambria Math" panose="02040503050406030204" pitchFamily="18" charset="0"/>
                          </a:rPr>
                          <m:t>10</m:t>
                        </m:r>
                      </m:e>
                      <m:sup>
                        <m:r>
                          <a:rPr sz="3850" i="1">
                            <a:solidFill>
                              <a:srgbClr val="919191"/>
                            </a:solidFill>
                            <a:latin typeface="Cambria Math" panose="02040503050406030204" pitchFamily="18" charset="0"/>
                          </a:rPr>
                          <m:t>−6</m:t>
                        </m:r>
                      </m:sup>
                    </m:sSup>
                  </m:oMath>
                </a14:m>
                <a:r>
                  <a:t> m</a:t>
                </a:r>
                <a:r>
                  <a:rPr baseline="31999"/>
                  <a:t>2</a:t>
                </a:r>
                <a:r>
                  <a:t>/s           kinematic viscosity</a:t>
                </a:r>
              </a:p>
              <a:p>
                <a:pPr>
                  <a:lnSpc>
                    <a:spcPct val="100000"/>
                  </a:lnSpc>
                  <a:spcBef>
                    <a:spcPts val="0"/>
                  </a:spcBef>
                  <a:defRPr sz="3200">
                    <a:solidFill>
                      <a:srgbClr val="919191"/>
                    </a:solidFill>
                  </a:defRPr>
                </a:pPr>
                <a14:m>
                  <m:oMath xmlns:m="http://schemas.openxmlformats.org/officeDocument/2006/math">
                    <m:r>
                      <a:rPr sz="3850" i="1">
                        <a:solidFill>
                          <a:srgbClr val="919191"/>
                        </a:solidFill>
                        <a:latin typeface="Cambria Math" panose="02040503050406030204" pitchFamily="18" charset="0"/>
                      </a:rPr>
                      <m:t>𝑅</m:t>
                    </m:r>
                    <m:r>
                      <a:rPr sz="3850" i="1">
                        <a:solidFill>
                          <a:srgbClr val="919191"/>
                        </a:solidFill>
                        <a:latin typeface="Cambria Math" panose="02040503050406030204" pitchFamily="18" charset="0"/>
                      </a:rPr>
                      <m:t>=3500</m:t>
                    </m:r>
                  </m:oMath>
                </a14:m>
                <a:r>
                  <a:t> km           radius of the core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𝑀</m:t>
                    </m:r>
                    <m:r>
                      <a:rPr sz="3850" i="1">
                        <a:solidFill>
                          <a:srgbClr val="000000"/>
                        </a:solidFill>
                        <a:latin typeface="Cambria Math" panose="02040503050406030204" pitchFamily="18" charset="0"/>
                      </a:rPr>
                      <m:t>=1.8×</m:t>
                    </m:r>
                    <m:sSup>
                      <m:sSupPr>
                        <m:ctrlPr>
                          <a:rPr sz="3850" i="1">
                            <a:solidFill>
                              <a:srgbClr val="000000"/>
                            </a:solidFill>
                            <a:latin typeface="Cambria Math" panose="02040503050406030204" pitchFamily="18" charset="0"/>
                          </a:rPr>
                        </m:ctrlPr>
                      </m:sSupPr>
                      <m:e>
                        <m:r>
                          <a:rPr sz="3850" i="1">
                            <a:solidFill>
                              <a:srgbClr val="000000"/>
                            </a:solidFill>
                            <a:latin typeface="Cambria Math" panose="02040503050406030204" pitchFamily="18" charset="0"/>
                          </a:rPr>
                          <m:t>10</m:t>
                        </m:r>
                      </m:e>
                      <m:sup>
                        <m:r>
                          <a:rPr sz="3850" i="1">
                            <a:solidFill>
                              <a:srgbClr val="000000"/>
                            </a:solidFill>
                            <a:latin typeface="Cambria Math" panose="02040503050406030204" pitchFamily="18" charset="0"/>
                          </a:rPr>
                          <m:t>24</m:t>
                        </m:r>
                      </m:sup>
                    </m:sSup>
                  </m:oMath>
                </a14:m>
                <a:r>
                  <a:t> kg   mass of the core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𝒫</m:t>
                    </m:r>
                    <m:r>
                      <a:rPr sz="3850" i="1">
                        <a:solidFill>
                          <a:srgbClr val="000000"/>
                        </a:solidFill>
                        <a:latin typeface="Cambria Math" panose="02040503050406030204" pitchFamily="18" charset="0"/>
                      </a:rPr>
                      <m:t>=3</m:t>
                    </m:r>
                  </m:oMath>
                </a14:m>
                <a:r>
                  <a:t> TW                 convective power</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𝜂</m:t>
                    </m:r>
                    <m:r>
                      <a:rPr sz="3850" i="1">
                        <a:solidFill>
                          <a:srgbClr val="000000"/>
                        </a:solidFill>
                        <a:latin typeface="Cambria Math" panose="02040503050406030204" pitchFamily="18" charset="0"/>
                      </a:rPr>
                      <m:t>=1</m:t>
                    </m:r>
                  </m:oMath>
                </a14:m>
                <a:r>
                  <a:t> m</a:t>
                </a:r>
                <a:r>
                  <a:rPr baseline="31999"/>
                  <a:t>2</a:t>
                </a:r>
                <a:r>
                  <a:t>/s                 magnetic diffusivity</a:t>
                </a:r>
              </a:p>
            </p:txBody>
          </p:sp>
        </mc:Choice>
        <mc:Fallback>
          <p:sp>
            <p:nvSpPr>
              <p:cNvPr id="302" name="m2/s           kinematic viscosity…"/>
              <p:cNvSpPr txBox="1">
                <a:spLocks noRot="1" noChangeAspect="1" noMove="1" noResize="1" noEditPoints="1" noAdjustHandles="1" noChangeArrowheads="1" noChangeShapeType="1" noTextEdit="1"/>
              </p:cNvSpPr>
              <p:nvPr/>
            </p:nvSpPr>
            <p:spPr>
              <a:xfrm>
                <a:off x="16333756" y="9324574"/>
                <a:ext cx="7597842" cy="3034989"/>
              </a:xfrm>
              <a:prstGeom prst="rect">
                <a:avLst/>
              </a:prstGeom>
              <a:blipFill>
                <a:blip r:embed="rId6"/>
                <a:stretch>
                  <a:fillRect l="-1329" r="-2990" b="-4564"/>
                </a:stretch>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03" name="years"/>
              <p:cNvSpPr txBox="1"/>
              <p:nvPr/>
            </p:nvSpPr>
            <p:spPr>
              <a:xfrm>
                <a:off x="3155286" y="2163933"/>
                <a:ext cx="5627997" cy="110419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BB181A"/>
                    </a:solidFill>
                  </a:defRPr>
                </a:pPr>
                <a14:m>
                  <m:oMath xmlns:m="http://schemas.openxmlformats.org/officeDocument/2006/math">
                    <m:sSub>
                      <m:sSubPr>
                        <m:ctrlPr>
                          <a:rPr sz="5750">
                            <a:solidFill>
                              <a:srgbClr val="BA181A"/>
                            </a:solidFill>
                            <a:latin typeface="Cambria Math" panose="02040503050406030204" pitchFamily="18" charset="0"/>
                          </a:rPr>
                        </m:ctrlPr>
                      </m:sSubPr>
                      <m:e>
                        <m:r>
                          <a:rPr sz="5750" i="1">
                            <a:solidFill>
                              <a:srgbClr val="BA181A"/>
                            </a:solidFill>
                            <a:latin typeface="Cambria Math" panose="02040503050406030204" pitchFamily="18" charset="0"/>
                          </a:rPr>
                          <m:t>𝑇</m:t>
                        </m:r>
                      </m:e>
                      <m:sub>
                        <m:r>
                          <a:rPr sz="5750" i="1">
                            <a:solidFill>
                              <a:srgbClr val="BA181A"/>
                            </a:solidFill>
                            <a:latin typeface="Cambria Math" panose="02040503050406030204" pitchFamily="18" charset="0"/>
                          </a:rPr>
                          <m:t>𝜂</m:t>
                        </m:r>
                      </m:sub>
                    </m:sSub>
                    <m:r>
                      <a:rPr sz="5750" i="1">
                        <a:solidFill>
                          <a:srgbClr val="BA181A"/>
                        </a:solidFill>
                        <a:latin typeface="Cambria Math" panose="02040503050406030204" pitchFamily="18" charset="0"/>
                      </a:rPr>
                      <m:t>=400000</m:t>
                    </m:r>
                  </m:oMath>
                </a14:m>
                <a:r>
                  <a:t> years</a:t>
                </a:r>
              </a:p>
            </p:txBody>
          </p:sp>
        </mc:Choice>
        <mc:Fallback>
          <p:sp>
            <p:nvSpPr>
              <p:cNvPr id="303" name="years"/>
              <p:cNvSpPr txBox="1">
                <a:spLocks noRot="1" noChangeAspect="1" noMove="1" noResize="1" noEditPoints="1" noAdjustHandles="1" noChangeArrowheads="1" noChangeShapeType="1" noTextEdit="1"/>
              </p:cNvSpPr>
              <p:nvPr/>
            </p:nvSpPr>
            <p:spPr>
              <a:xfrm>
                <a:off x="3155286" y="2163933"/>
                <a:ext cx="5627997" cy="1104192"/>
              </a:xfrm>
              <a:prstGeom prst="rect">
                <a:avLst/>
              </a:prstGeom>
              <a:blipFill>
                <a:blip r:embed="rId7"/>
                <a:stretch>
                  <a:fillRect l="-3378" t="-4545" r="-9009" b="-1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04" name="years"/>
              <p:cNvSpPr txBox="1"/>
              <p:nvPr/>
            </p:nvSpPr>
            <p:spPr>
              <a:xfrm>
                <a:off x="11322157" y="6912018"/>
                <a:ext cx="5116096" cy="99701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E41A1D"/>
                    </a:solidFill>
                  </a:defRPr>
                </a:pPr>
                <a14:m>
                  <m:oMath xmlns:m="http://schemas.openxmlformats.org/officeDocument/2006/math">
                    <m:sSub>
                      <m:sSubPr>
                        <m:ctrlPr>
                          <a:rPr sz="5750">
                            <a:solidFill>
                              <a:srgbClr val="E4191D"/>
                            </a:solidFill>
                            <a:latin typeface="Cambria Math" panose="02040503050406030204" pitchFamily="18" charset="0"/>
                          </a:rPr>
                        </m:ctrlPr>
                      </m:sSubPr>
                      <m:e>
                        <m:r>
                          <a:rPr sz="5750" i="1">
                            <a:solidFill>
                              <a:srgbClr val="E4191D"/>
                            </a:solidFill>
                            <a:latin typeface="Cambria Math" panose="02040503050406030204" pitchFamily="18" charset="0"/>
                          </a:rPr>
                          <m:t>𝑡</m:t>
                        </m:r>
                      </m:e>
                      <m:sub>
                        <m:r>
                          <a:rPr sz="5750" i="1">
                            <a:solidFill>
                              <a:srgbClr val="E4191D"/>
                            </a:solidFill>
                            <a:latin typeface="Cambria Math" panose="02040503050406030204" pitchFamily="18" charset="0"/>
                          </a:rPr>
                          <m:t>𝐵</m:t>
                        </m:r>
                      </m:sub>
                    </m:sSub>
                    <m:r>
                      <a:rPr sz="5750" i="1">
                        <a:solidFill>
                          <a:srgbClr val="E4191D"/>
                        </a:solidFill>
                        <a:latin typeface="Cambria Math" panose="02040503050406030204" pitchFamily="18" charset="0"/>
                      </a:rPr>
                      <m:t>≃</m:t>
                    </m:r>
                    <m:r>
                      <a:rPr sz="5750" i="1">
                        <a:solidFill>
                          <a:srgbClr val="E4191D"/>
                        </a:solidFill>
                        <a:latin typeface="Cambria Math" panose="02040503050406030204" pitchFamily="18" charset="0"/>
                      </a:rPr>
                      <m:t>𝒯</m:t>
                    </m:r>
                    <m:r>
                      <a:rPr sz="5750" i="1">
                        <a:solidFill>
                          <a:srgbClr val="E4191D"/>
                        </a:solidFill>
                        <a:latin typeface="Cambria Math" panose="02040503050406030204" pitchFamily="18" charset="0"/>
                      </a:rPr>
                      <m:t>=3</m:t>
                    </m:r>
                  </m:oMath>
                </a14:m>
                <a:r>
                  <a:rPr dirty="0"/>
                  <a:t> years</a:t>
                </a:r>
              </a:p>
            </p:txBody>
          </p:sp>
        </mc:Choice>
        <mc:Fallback>
          <p:sp>
            <p:nvSpPr>
              <p:cNvPr id="304" name="years"/>
              <p:cNvSpPr txBox="1">
                <a:spLocks noRot="1" noChangeAspect="1" noMove="1" noResize="1" noEditPoints="1" noAdjustHandles="1" noChangeArrowheads="1" noChangeShapeType="1" noTextEdit="1"/>
              </p:cNvSpPr>
              <p:nvPr/>
            </p:nvSpPr>
            <p:spPr>
              <a:xfrm>
                <a:off x="11322157" y="6912018"/>
                <a:ext cx="5116096" cy="997014"/>
              </a:xfrm>
              <a:prstGeom prst="rect">
                <a:avLst/>
              </a:prstGeom>
              <a:blipFill>
                <a:blip r:embed="rId8"/>
                <a:stretch>
                  <a:fillRect l="-3218" t="-6329" r="-8911" b="-2405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05" name="Équation"/>
              <p:cNvSpPr txBox="1"/>
              <p:nvPr/>
            </p:nvSpPr>
            <p:spPr>
              <a:xfrm>
                <a:off x="10025094" y="6998843"/>
                <a:ext cx="1195672" cy="493033"/>
              </a:xfrm>
              <a:prstGeom prst="rect">
                <a:avLst/>
              </a:prstGeom>
              <a:ln w="12700">
                <a:miter lim="400000"/>
              </a:ln>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4800">
                              <a:solidFill>
                                <a:srgbClr val="347CB8"/>
                              </a:solidFill>
                              <a:latin typeface="Cambria Math" panose="02040503050406030204" pitchFamily="18" charset="0"/>
                            </a:rPr>
                          </m:ctrlPr>
                        </m:sSubPr>
                        <m:e>
                          <m:r>
                            <a:rPr sz="4800" i="1">
                              <a:solidFill>
                                <a:srgbClr val="347CB8"/>
                              </a:solidFill>
                              <a:latin typeface="Cambria Math" panose="02040503050406030204" pitchFamily="18" charset="0"/>
                            </a:rPr>
                            <m:t>𝑡</m:t>
                          </m:r>
                        </m:e>
                        <m:sub>
                          <m:r>
                            <a:rPr sz="4800" i="1">
                              <a:solidFill>
                                <a:srgbClr val="347CB8"/>
                              </a:solidFill>
                              <a:latin typeface="Cambria Math" panose="02040503050406030204" pitchFamily="18" charset="0"/>
                            </a:rPr>
                            <m:t>𝑈</m:t>
                          </m:r>
                        </m:sub>
                      </m:sSub>
                      <m:r>
                        <a:rPr sz="4800" i="1">
                          <a:solidFill>
                            <a:srgbClr val="347CB8"/>
                          </a:solidFill>
                          <a:latin typeface="Cambria Math" panose="02040503050406030204" pitchFamily="18" charset="0"/>
                        </a:rPr>
                        <m:t>≃</m:t>
                      </m:r>
                    </m:oMath>
                  </m:oMathPara>
                </a14:m>
                <a:endParaRPr sz="4800">
                  <a:solidFill>
                    <a:srgbClr val="357DB8"/>
                  </a:solidFill>
                </a:endParaRPr>
              </a:p>
            </p:txBody>
          </p:sp>
        </mc:Choice>
        <mc:Fallback>
          <p:sp>
            <p:nvSpPr>
              <p:cNvPr id="305" name="Équation"/>
              <p:cNvSpPr txBox="1">
                <a:spLocks noRot="1" noChangeAspect="1" noMove="1" noResize="1" noEditPoints="1" noAdjustHandles="1" noChangeArrowheads="1" noChangeShapeType="1" noTextEdit="1"/>
              </p:cNvSpPr>
              <p:nvPr/>
            </p:nvSpPr>
            <p:spPr>
              <a:xfrm>
                <a:off x="10025094" y="6998843"/>
                <a:ext cx="1195672" cy="493033"/>
              </a:xfrm>
              <a:prstGeom prst="rect">
                <a:avLst/>
              </a:prstGeom>
              <a:blipFill>
                <a:blip r:embed="rId9"/>
                <a:stretch>
                  <a:fillRect l="-14737" r="-13684" b="-79487"/>
                </a:stretch>
              </a:blipFill>
              <a:ln w="12700">
                <a:miter lim="400000"/>
              </a:ln>
            </p:spPr>
            <p:txBody>
              <a:bodyPr/>
              <a:lstStyle/>
              <a:p>
                <a:r>
                  <a:rPr lang="fr-FR">
                    <a:noFill/>
                  </a:rPr>
                  <a:t> </a:t>
                </a:r>
              </a:p>
            </p:txBody>
          </p:sp>
        </mc:Fallback>
      </mc:AlternateContent>
      <p:sp>
        <p:nvSpPr>
          <p:cNvPr id="306" name="Ligne"/>
          <p:cNvSpPr/>
          <p:nvPr/>
        </p:nvSpPr>
        <p:spPr>
          <a:xfrm flipV="1">
            <a:off x="3172097" y="9025857"/>
            <a:ext cx="2620599" cy="2204578"/>
          </a:xfrm>
          <a:prstGeom prst="line">
            <a:avLst/>
          </a:prstGeom>
          <a:ln w="76200">
            <a:solidFill>
              <a:srgbClr val="000000"/>
            </a:solidFill>
            <a:miter lim="400000"/>
            <a:tailEnd type="stealth"/>
          </a:ln>
        </p:spPr>
        <p:txBody>
          <a:bodyPr lIns="50800" tIns="50800" rIns="50800" bIns="50800" anchor="ctr"/>
          <a:lstStyle/>
          <a:p>
            <a:endParaRPr/>
          </a:p>
        </p:txBody>
      </p:sp>
      <p:sp>
        <p:nvSpPr>
          <p:cNvPr id="307" name="3D"/>
          <p:cNvSpPr txBox="1"/>
          <p:nvPr/>
        </p:nvSpPr>
        <p:spPr>
          <a:xfrm>
            <a:off x="1056835" y="11655143"/>
            <a:ext cx="88239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433FF"/>
                </a:solidFill>
              </a:defRPr>
            </a:lvl1pPr>
          </a:lstStyle>
          <a:p>
            <a:r>
              <a:t>3D</a:t>
            </a:r>
          </a:p>
        </p:txBody>
      </p:sp>
      <p:sp>
        <p:nvSpPr>
          <p:cNvPr id="308" name="3D"/>
          <p:cNvSpPr txBox="1"/>
          <p:nvPr/>
        </p:nvSpPr>
        <p:spPr>
          <a:xfrm>
            <a:off x="8499517" y="9237791"/>
            <a:ext cx="882397"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433FF"/>
                </a:solidFill>
              </a:defRPr>
            </a:lvl1pPr>
          </a:lstStyle>
          <a:p>
            <a:r>
              <a:t>3D</a:t>
            </a:r>
          </a:p>
        </p:txBody>
      </p:sp>
      <mc:AlternateContent xmlns:mc="http://schemas.openxmlformats.org/markup-compatibility/2006">
        <mc:Choice xmlns:a14="http://schemas.microsoft.com/office/drawing/2010/main" Requires="a14">
          <p:sp>
            <p:nvSpPr>
              <p:cNvPr id="309" name="is now smaller than  , and a QG-MAC scenario would yield a very rapid flow  , which would not be quasi-geostrophic anymore."/>
              <p:cNvSpPr txBox="1"/>
              <p:nvPr/>
            </p:nvSpPr>
            <p:spPr>
              <a:xfrm>
                <a:off x="15761485" y="2449620"/>
                <a:ext cx="8306009" cy="424768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41731" indent="-141731" defTabSz="767715">
                  <a:lnSpc>
                    <a:spcPct val="100000"/>
                  </a:lnSpc>
                  <a:spcBef>
                    <a:spcPts val="3000"/>
                  </a:spcBef>
                  <a:defRPr sz="4278"/>
                </a:pPr>
                <a:r>
                  <a:t> </a:t>
                </a:r>
                <a14:m>
                  <m:oMath xmlns:m="http://schemas.openxmlformats.org/officeDocument/2006/math">
                    <m:sSub>
                      <m:sSubPr>
                        <m:ctrlPr>
                          <a:rPr sz="5150">
                            <a:solidFill>
                              <a:srgbClr val="000000"/>
                            </a:solidFill>
                            <a:latin typeface="Cambria Math" panose="02040503050406030204" pitchFamily="18" charset="0"/>
                          </a:rPr>
                        </m:ctrlPr>
                      </m:sSubPr>
                      <m:e>
                        <m:r>
                          <a:rPr sz="5150" i="1">
                            <a:solidFill>
                              <a:srgbClr val="000000"/>
                            </a:solidFill>
                            <a:latin typeface="Cambria Math" panose="02040503050406030204" pitchFamily="18" charset="0"/>
                          </a:rPr>
                          <m:t>𝑡</m:t>
                        </m:r>
                      </m:e>
                      <m:sub>
                        <m:r>
                          <a:rPr sz="5150" i="1">
                            <a:solidFill>
                              <a:srgbClr val="000000"/>
                            </a:solidFill>
                            <a:latin typeface="Cambria Math" panose="02040503050406030204" pitchFamily="18" charset="0"/>
                          </a:rPr>
                          <m:t>∗</m:t>
                        </m:r>
                      </m:sub>
                    </m:sSub>
                  </m:oMath>
                </a14:m>
                <a:r>
                  <a:rPr b="1"/>
                  <a:t> </a:t>
                </a:r>
                <a:r>
                  <a:t>is now</a:t>
                </a:r>
                <a:r>
                  <a:rPr b="1"/>
                  <a:t> smaller </a:t>
                </a:r>
                <a:r>
                  <a:t>than </a:t>
                </a:r>
                <a14:m>
                  <m:oMath xmlns:m="http://schemas.openxmlformats.org/officeDocument/2006/math">
                    <m:sSub>
                      <m:sSubPr>
                        <m:ctrlPr>
                          <a:rPr sz="5150">
                            <a:solidFill>
                              <a:srgbClr val="000000"/>
                            </a:solidFill>
                            <a:latin typeface="Cambria Math" panose="02040503050406030204" pitchFamily="18" charset="0"/>
                          </a:rPr>
                        </m:ctrlPr>
                      </m:sSubPr>
                      <m:e>
                        <m:r>
                          <a:rPr sz="5150" i="1">
                            <a:solidFill>
                              <a:srgbClr val="000000"/>
                            </a:solidFill>
                            <a:latin typeface="Cambria Math" panose="02040503050406030204" pitchFamily="18" charset="0"/>
                          </a:rPr>
                          <m:t>𝑡</m:t>
                        </m:r>
                      </m:e>
                      <m:sub>
                        <m:r>
                          <m:rPr>
                            <m:sty m:val="p"/>
                          </m:rPr>
                          <a:rPr sz="5150" i="1">
                            <a:solidFill>
                              <a:srgbClr val="000000"/>
                            </a:solidFill>
                            <a:latin typeface="Cambria Math" panose="02040503050406030204" pitchFamily="18" charset="0"/>
                          </a:rPr>
                          <m:t>Ω</m:t>
                        </m:r>
                      </m:sub>
                    </m:sSub>
                  </m:oMath>
                </a14:m>
                <a:r>
                  <a:t>, and a QG-MAC scenario would yield a very rapid flow </a:t>
                </a:r>
                <a14:m>
                  <m:oMath xmlns:m="http://schemas.openxmlformats.org/officeDocument/2006/math">
                    <m:sSub>
                      <m:sSubPr>
                        <m:ctrlPr>
                          <a:rPr sz="5150">
                            <a:solidFill>
                              <a:srgbClr val="000000"/>
                            </a:solidFill>
                            <a:latin typeface="Cambria Math" panose="02040503050406030204" pitchFamily="18" charset="0"/>
                          </a:rPr>
                        </m:ctrlPr>
                      </m:sSubPr>
                      <m:e>
                        <m:r>
                          <a:rPr sz="5150" i="1">
                            <a:solidFill>
                              <a:srgbClr val="000000"/>
                            </a:solidFill>
                            <a:latin typeface="Cambria Math" panose="02040503050406030204" pitchFamily="18" charset="0"/>
                          </a:rPr>
                          <m:t>𝑡</m:t>
                        </m:r>
                      </m:e>
                      <m:sub>
                        <m:r>
                          <a:rPr sz="5150" i="1">
                            <a:solidFill>
                              <a:srgbClr val="000000"/>
                            </a:solidFill>
                            <a:latin typeface="Cambria Math" panose="02040503050406030204" pitchFamily="18" charset="0"/>
                          </a:rPr>
                          <m:t>𝑈</m:t>
                        </m:r>
                      </m:sub>
                    </m:sSub>
                    <m:r>
                      <a:rPr sz="5150" i="1">
                        <a:solidFill>
                          <a:srgbClr val="000000"/>
                        </a:solidFill>
                        <a:latin typeface="Cambria Math" panose="02040503050406030204" pitchFamily="18" charset="0"/>
                      </a:rPr>
                      <m:t>≃</m:t>
                    </m:r>
                    <m:sSub>
                      <m:sSubPr>
                        <m:ctrlPr>
                          <a:rPr sz="5150" i="1">
                            <a:solidFill>
                              <a:srgbClr val="000000"/>
                            </a:solidFill>
                            <a:latin typeface="Cambria Math" panose="02040503050406030204" pitchFamily="18" charset="0"/>
                          </a:rPr>
                        </m:ctrlPr>
                      </m:sSubPr>
                      <m:e>
                        <m:r>
                          <a:rPr sz="5150" i="1">
                            <a:solidFill>
                              <a:srgbClr val="000000"/>
                            </a:solidFill>
                            <a:latin typeface="Cambria Math" panose="02040503050406030204" pitchFamily="18" charset="0"/>
                          </a:rPr>
                          <m:t>𝑡</m:t>
                        </m:r>
                      </m:e>
                      <m:sub>
                        <m:r>
                          <a:rPr sz="5150" i="1">
                            <a:solidFill>
                              <a:srgbClr val="000000"/>
                            </a:solidFill>
                            <a:latin typeface="Cambria Math" panose="02040503050406030204" pitchFamily="18" charset="0"/>
                          </a:rPr>
                          <m:t>𝐵</m:t>
                        </m:r>
                      </m:sub>
                    </m:sSub>
                    <m:r>
                      <a:rPr sz="5150" i="1">
                        <a:solidFill>
                          <a:srgbClr val="000000"/>
                        </a:solidFill>
                        <a:latin typeface="Cambria Math" panose="02040503050406030204" pitchFamily="18" charset="0"/>
                      </a:rPr>
                      <m:t>∼</m:t>
                    </m:r>
                    <m:sSub>
                      <m:sSubPr>
                        <m:ctrlPr>
                          <a:rPr sz="5150" i="1">
                            <a:solidFill>
                              <a:srgbClr val="000000"/>
                            </a:solidFill>
                            <a:latin typeface="Cambria Math" panose="02040503050406030204" pitchFamily="18" charset="0"/>
                          </a:rPr>
                        </m:ctrlPr>
                      </m:sSubPr>
                      <m:e>
                        <m:r>
                          <a:rPr sz="5150" i="1">
                            <a:solidFill>
                              <a:srgbClr val="000000"/>
                            </a:solidFill>
                            <a:latin typeface="Cambria Math" panose="02040503050406030204" pitchFamily="18" charset="0"/>
                          </a:rPr>
                          <m:t>𝑡</m:t>
                        </m:r>
                      </m:e>
                      <m:sub>
                        <m:r>
                          <m:rPr>
                            <m:sty m:val="p"/>
                          </m:rPr>
                          <a:rPr sz="5150" i="1">
                            <a:solidFill>
                              <a:srgbClr val="000000"/>
                            </a:solidFill>
                            <a:latin typeface="Cambria Math" panose="02040503050406030204" pitchFamily="18" charset="0"/>
                          </a:rPr>
                          <m:t>Ω</m:t>
                        </m:r>
                      </m:sub>
                    </m:sSub>
                  </m:oMath>
                </a14:m>
                <a:r>
                  <a:t>, which would </a:t>
                </a:r>
                <a:r>
                  <a:rPr b="1"/>
                  <a:t>not</a:t>
                </a:r>
                <a:r>
                  <a:t> </a:t>
                </a:r>
                <a:r>
                  <a:rPr b="1"/>
                  <a:t>be</a:t>
                </a:r>
                <a:r>
                  <a:t> quasi-geostrophic anymore. </a:t>
                </a:r>
                <a:endParaRPr sz="4600"/>
              </a:p>
            </p:txBody>
          </p:sp>
        </mc:Choice>
        <mc:Fallback>
          <p:sp>
            <p:nvSpPr>
              <p:cNvPr id="309" name="is now smaller than  , and a QG-MAC scenario would yield a very rapid flow  , which would not be quasi-geostrophic anymore."/>
              <p:cNvSpPr txBox="1">
                <a:spLocks noRot="1" noChangeAspect="1" noMove="1" noResize="1" noEditPoints="1" noAdjustHandles="1" noChangeArrowheads="1" noChangeShapeType="1" noTextEdit="1"/>
              </p:cNvSpPr>
              <p:nvPr/>
            </p:nvSpPr>
            <p:spPr>
              <a:xfrm>
                <a:off x="15761485" y="2449620"/>
                <a:ext cx="8306009" cy="4247689"/>
              </a:xfrm>
              <a:prstGeom prst="rect">
                <a:avLst/>
              </a:prstGeom>
              <a:blipFill>
                <a:blip r:embed="rId10"/>
                <a:stretch>
                  <a:fillRect l="-1679" t="-298" r="-366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310" name="The QG-MAC scenario fails for Venus"/>
          <p:cNvSpPr/>
          <p:nvPr/>
        </p:nvSpPr>
        <p:spPr>
          <a:xfrm>
            <a:off x="4563357" y="4185704"/>
            <a:ext cx="10141554" cy="1480232"/>
          </a:xfrm>
          <a:prstGeom prst="roundRect">
            <a:avLst>
              <a:gd name="adj" fmla="val 26433"/>
            </a:avLst>
          </a:prstGeom>
          <a:solidFill>
            <a:srgbClr val="FFFFFF"/>
          </a:solidFill>
          <a:ln w="38100">
            <a:solidFill>
              <a:srgbClr val="FF26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100000"/>
              </a:lnSpc>
              <a:spcBef>
                <a:spcPts val="0"/>
              </a:spcBef>
              <a:defRPr sz="4200">
                <a:solidFill>
                  <a:srgbClr val="FF2600"/>
                </a:solidFill>
                <a:latin typeface="Helvetica Neue Medium"/>
                <a:ea typeface="Helvetica Neue Medium"/>
                <a:cs typeface="Helvetica Neue Medium"/>
                <a:sym typeface="Helvetica Neue Medium"/>
              </a:defRPr>
            </a:lvl1pPr>
          </a:lstStyle>
          <a:p>
            <a:r>
              <a:t> The QG-MAC scenario fails for Venus</a:t>
            </a:r>
          </a:p>
        </p:txBody>
      </p:sp>
      <p:sp>
        <p:nvSpPr>
          <p:cNvPr id="311" name="Flèche"/>
          <p:cNvSpPr/>
          <p:nvPr/>
        </p:nvSpPr>
        <p:spPr>
          <a:xfrm rot="16200000">
            <a:off x="2543478" y="2014519"/>
            <a:ext cx="808432" cy="503390"/>
          </a:xfrm>
          <a:prstGeom prst="rightArrow">
            <a:avLst>
              <a:gd name="adj1" fmla="val 10025"/>
              <a:gd name="adj2" fmla="val 105267"/>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2" name="time"/>
          <p:cNvSpPr txBox="1"/>
          <p:nvPr/>
        </p:nvSpPr>
        <p:spPr>
          <a:xfrm>
            <a:off x="2401086" y="1150111"/>
            <a:ext cx="1093217"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time</a:t>
            </a:r>
          </a:p>
        </p:txBody>
      </p:sp>
      <p:sp>
        <p:nvSpPr>
          <p:cNvPr id="313" name="Flèche"/>
          <p:cNvSpPr/>
          <p:nvPr/>
        </p:nvSpPr>
        <p:spPr>
          <a:xfrm rot="16200000">
            <a:off x="9223678" y="1951019"/>
            <a:ext cx="808432" cy="503390"/>
          </a:xfrm>
          <a:prstGeom prst="rightArrow">
            <a:avLst>
              <a:gd name="adj1" fmla="val 10025"/>
              <a:gd name="adj2" fmla="val 105267"/>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4" name="time"/>
          <p:cNvSpPr txBox="1"/>
          <p:nvPr/>
        </p:nvSpPr>
        <p:spPr>
          <a:xfrm>
            <a:off x="9081286" y="1150111"/>
            <a:ext cx="1093217"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time</a:t>
            </a:r>
          </a:p>
        </p:txBody>
      </p:sp>
      <mc:AlternateContent xmlns:mc="http://schemas.openxmlformats.org/markup-compatibility/2006">
        <mc:Choice xmlns:a14="http://schemas.microsoft.com/office/drawing/2010/main" Requires="a14">
          <p:sp>
            <p:nvSpPr>
              <p:cNvPr id="315" name="days"/>
              <p:cNvSpPr txBox="1"/>
              <p:nvPr/>
            </p:nvSpPr>
            <p:spPr>
              <a:xfrm>
                <a:off x="1377368" y="8921146"/>
                <a:ext cx="3304143" cy="959458"/>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C12A2A"/>
                    </a:solidFill>
                  </a:defRPr>
                </a:pPr>
                <a14:m>
                  <m:oMath xmlns:m="http://schemas.openxmlformats.org/officeDocument/2006/math">
                    <m:sSub>
                      <m:sSubPr>
                        <m:ctrlPr>
                          <a:rPr sz="5750">
                            <a:solidFill>
                              <a:srgbClr val="C1292A"/>
                            </a:solidFill>
                            <a:latin typeface="Cambria Math" panose="02040503050406030204" pitchFamily="18" charset="0"/>
                          </a:rPr>
                        </m:ctrlPr>
                      </m:sSubPr>
                      <m:e>
                        <m:r>
                          <a:rPr sz="5750" i="1">
                            <a:solidFill>
                              <a:srgbClr val="C1292A"/>
                            </a:solidFill>
                            <a:latin typeface="Cambria Math" panose="02040503050406030204" pitchFamily="18" charset="0"/>
                          </a:rPr>
                          <m:t>𝑡</m:t>
                        </m:r>
                      </m:e>
                      <m:sub>
                        <m:r>
                          <a:rPr sz="5750" i="1">
                            <a:solidFill>
                              <a:srgbClr val="C1292A"/>
                            </a:solidFill>
                            <a:latin typeface="Cambria Math" panose="02040503050406030204" pitchFamily="18" charset="0"/>
                          </a:rPr>
                          <m:t>∗</m:t>
                        </m:r>
                      </m:sub>
                    </m:sSub>
                    <m:r>
                      <a:rPr sz="5750" i="1">
                        <a:solidFill>
                          <a:srgbClr val="C1292A"/>
                        </a:solidFill>
                        <a:latin typeface="Cambria Math" panose="02040503050406030204" pitchFamily="18" charset="0"/>
                      </a:rPr>
                      <m:t>=9</m:t>
                    </m:r>
                  </m:oMath>
                </a14:m>
                <a:r>
                  <a:t> days</a:t>
                </a:r>
              </a:p>
            </p:txBody>
          </p:sp>
        </mc:Choice>
        <mc:Fallback>
          <p:sp>
            <p:nvSpPr>
              <p:cNvPr id="315" name="days"/>
              <p:cNvSpPr txBox="1">
                <a:spLocks noRot="1" noChangeAspect="1" noMove="1" noResize="1" noEditPoints="1" noAdjustHandles="1" noChangeArrowheads="1" noChangeShapeType="1" noTextEdit="1"/>
              </p:cNvSpPr>
              <p:nvPr/>
            </p:nvSpPr>
            <p:spPr>
              <a:xfrm>
                <a:off x="1377368" y="8921146"/>
                <a:ext cx="3304143" cy="959458"/>
              </a:xfrm>
              <a:prstGeom prst="rect">
                <a:avLst/>
              </a:prstGeom>
              <a:blipFill>
                <a:blip r:embed="rId11"/>
                <a:stretch>
                  <a:fillRect l="-4981" t="-7792" r="-15326" b="-2597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6"/>
                                        </p:tgtEl>
                                        <p:attrNameLst>
                                          <p:attrName>style.visibility</p:attrName>
                                        </p:attrNameLst>
                                      </p:cBhvr>
                                      <p:to>
                                        <p:strVal val="visible"/>
                                      </p:to>
                                    </p:set>
                                    <p:animEffect transition="in" filter="wipe(left)">
                                      <p:cBhvr>
                                        <p:cTn id="7" dur="1500"/>
                                        <p:tgtEl>
                                          <p:spTgt spid="306"/>
                                        </p:tgtEl>
                                      </p:cBhvr>
                                    </p:animEffect>
                                  </p:childTnLst>
                                </p:cTn>
                              </p:par>
                            </p:childTnLst>
                          </p:cTn>
                        </p:par>
                        <p:par>
                          <p:cTn id="8" fill="hold">
                            <p:stCondLst>
                              <p:cond delay="1500"/>
                            </p:stCondLst>
                            <p:childTnLst>
                              <p:par>
                                <p:cTn id="9" presetID="1" presetClass="entr" presetSubtype="0" fill="hold" grpId="2" nodeType="afterEffect">
                                  <p:stCondLst>
                                    <p:cond delay="0"/>
                                  </p:stCondLst>
                                  <p:iterate>
                                    <p:tmAbs val="0"/>
                                  </p:iterate>
                                  <p:childTnLst>
                                    <p:set>
                                      <p:cBhvr>
                                        <p:cTn id="10" fill="hold"/>
                                        <p:tgtEl>
                                          <p:spTgt spid="297"/>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3" nodeType="afterEffect">
                                  <p:stCondLst>
                                    <p:cond delay="0"/>
                                  </p:stCondLst>
                                  <p:iterate>
                                    <p:tmAbs val="0"/>
                                  </p:iterate>
                                  <p:childTnLst>
                                    <p:set>
                                      <p:cBhvr>
                                        <p:cTn id="13" fill="hold"/>
                                        <p:tgtEl>
                                          <p:spTgt spid="314"/>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4" nodeType="afterEffect">
                                  <p:stCondLst>
                                    <p:cond delay="0"/>
                                  </p:stCondLst>
                                  <p:iterate>
                                    <p:tmAbs val="0"/>
                                  </p:iterate>
                                  <p:childTnLst>
                                    <p:set>
                                      <p:cBhvr>
                                        <p:cTn id="16" fill="hold"/>
                                        <p:tgtEl>
                                          <p:spTgt spid="313"/>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5" nodeType="afterEffect">
                                  <p:stCondLst>
                                    <p:cond delay="0"/>
                                  </p:stCondLst>
                                  <p:iterate>
                                    <p:tmAbs val="0"/>
                                  </p:iterate>
                                  <p:childTnLst>
                                    <p:set>
                                      <p:cBhvr>
                                        <p:cTn id="19" fill="hold"/>
                                        <p:tgtEl>
                                          <p:spTgt spid="301"/>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6" nodeType="afterEffect">
                                  <p:stCondLst>
                                    <p:cond delay="0"/>
                                  </p:stCondLst>
                                  <p:iterate>
                                    <p:tmAbs val="0"/>
                                  </p:iterate>
                                  <p:childTnLst>
                                    <p:set>
                                      <p:cBhvr>
                                        <p:cTn id="22" fill="hold"/>
                                        <p:tgtEl>
                                          <p:spTgt spid="308"/>
                                        </p:tgtEl>
                                        <p:attrNameLst>
                                          <p:attrName>style.visibility</p:attrName>
                                        </p:attrNameLst>
                                      </p:cBhvr>
                                      <p:to>
                                        <p:strVal val="visible"/>
                                      </p:to>
                                    </p:set>
                                  </p:childTnLst>
                                </p:cTn>
                              </p:par>
                            </p:childTnLst>
                          </p:cTn>
                        </p:par>
                        <p:par>
                          <p:cTn id="23" fill="hold">
                            <p:stCondLst>
                              <p:cond delay="1500"/>
                            </p:stCondLst>
                            <p:childTnLst>
                              <p:par>
                                <p:cTn id="24" presetID="2" presetClass="entr" presetSubtype="8" fill="hold" grpId="7" nodeType="afterEffect">
                                  <p:stCondLst>
                                    <p:cond delay="0"/>
                                  </p:stCondLst>
                                  <p:iterate>
                                    <p:tmAbs val="0"/>
                                  </p:iterate>
                                  <p:childTnLst>
                                    <p:set>
                                      <p:cBhvr>
                                        <p:cTn id="25" fill="hold"/>
                                        <p:tgtEl>
                                          <p:spTgt spid="315"/>
                                        </p:tgtEl>
                                        <p:attrNameLst>
                                          <p:attrName>style.visibility</p:attrName>
                                        </p:attrNameLst>
                                      </p:cBhvr>
                                      <p:to>
                                        <p:strVal val="visible"/>
                                      </p:to>
                                    </p:set>
                                    <p:anim calcmode="lin" valueType="num">
                                      <p:cBhvr>
                                        <p:cTn id="26" dur="2000" fill="hold"/>
                                        <p:tgtEl>
                                          <p:spTgt spid="315"/>
                                        </p:tgtEl>
                                        <p:attrNameLst>
                                          <p:attrName>ppt_x</p:attrName>
                                        </p:attrNameLst>
                                      </p:cBhvr>
                                      <p:tavLst>
                                        <p:tav tm="0">
                                          <p:val>
                                            <p:strVal val="0-#ppt_w/2"/>
                                          </p:val>
                                        </p:tav>
                                        <p:tav tm="100000">
                                          <p:val>
                                            <p:strVal val="#ppt_x"/>
                                          </p:val>
                                        </p:tav>
                                      </p:tavLst>
                                    </p:anim>
                                    <p:anim calcmode="lin" valueType="num">
                                      <p:cBhvr>
                                        <p:cTn id="27" dur="2000" fill="hold"/>
                                        <p:tgtEl>
                                          <p:spTgt spid="31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8" nodeType="clickEffect">
                                  <p:stCondLst>
                                    <p:cond delay="0"/>
                                  </p:stCondLst>
                                  <p:iterate>
                                    <p:tmAbs val="0"/>
                                  </p:iterate>
                                  <p:childTnLst>
                                    <p:set>
                                      <p:cBhvr>
                                        <p:cTn id="31" fill="hold"/>
                                        <p:tgtEl>
                                          <p:spTgt spid="30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9" nodeType="afterEffect">
                                  <p:stCondLst>
                                    <p:cond delay="0"/>
                                  </p:stCondLst>
                                  <p:iterate>
                                    <p:tmAbs val="0"/>
                                  </p:iterate>
                                  <p:childTnLst>
                                    <p:set>
                                      <p:cBhvr>
                                        <p:cTn id="34" fill="hold"/>
                                        <p:tgtEl>
                                          <p:spTgt spid="30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0" nodeType="afterEffect">
                                  <p:stCondLst>
                                    <p:cond delay="0"/>
                                  </p:stCondLst>
                                  <p:iterate>
                                    <p:tmAbs val="0"/>
                                  </p:iterate>
                                  <p:childTnLst>
                                    <p:set>
                                      <p:cBhvr>
                                        <p:cTn id="37" fill="hold"/>
                                        <p:tgtEl>
                                          <p:spTgt spid="30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1" nodeType="clickEffect">
                                  <p:stCondLst>
                                    <p:cond delay="0"/>
                                  </p:stCondLst>
                                  <p:iterate>
                                    <p:tmAbs val="0"/>
                                  </p:iterate>
                                  <p:childTnLst>
                                    <p:set>
                                      <p:cBhvr>
                                        <p:cTn id="41" fill="hold"/>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2" animBg="1" advAuto="0"/>
      <p:bldP spid="301" grpId="5" animBg="1" advAuto="0"/>
      <p:bldP spid="304" grpId="9" animBg="1" advAuto="0"/>
      <p:bldP spid="305" grpId="8" animBg="1" advAuto="0"/>
      <p:bldP spid="306" grpId="1" animBg="1" advAuto="0"/>
      <p:bldP spid="308" grpId="6" animBg="1" advAuto="0"/>
      <p:bldP spid="309" grpId="10" animBg="1" advAuto="0"/>
      <p:bldP spid="310" grpId="11" animBg="1" advAuto="0"/>
      <p:bldP spid="313" grpId="4" animBg="1" advAuto="0"/>
      <p:bldP spid="314" grpId="3" animBg="1" advAuto="0"/>
      <p:bldP spid="315" grpId="7"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320" name="Its kinetic energy is larger than its magnetic energy.…"/>
          <p:cNvSpPr txBox="1">
            <a:spLocks noGrp="1"/>
          </p:cNvSpPr>
          <p:nvPr>
            <p:ph type="body" sz="quarter" idx="1"/>
          </p:nvPr>
        </p:nvSpPr>
        <p:spPr>
          <a:xfrm>
            <a:off x="125075" y="2532415"/>
            <a:ext cx="7203326" cy="7180138"/>
          </a:xfrm>
          <a:prstGeom prst="rect">
            <a:avLst/>
          </a:prstGeom>
        </p:spPr>
        <p:txBody>
          <a:bodyPr/>
          <a:lstStyle/>
          <a:p>
            <a:pPr marL="141731" indent="-141731" defTabSz="767715">
              <a:spcBef>
                <a:spcPts val="5400"/>
              </a:spcBef>
              <a:buSzTx/>
              <a:buNone/>
              <a:defRPr sz="4464"/>
            </a:pPr>
            <a:r>
              <a:t> Its </a:t>
            </a:r>
            <a:r>
              <a:rPr b="1"/>
              <a:t>kinetic energy is larger</a:t>
            </a:r>
            <a:r>
              <a:t> than its magnetic energy.</a:t>
            </a:r>
          </a:p>
          <a:p>
            <a:pPr marL="141731" indent="-141731" defTabSz="767715">
              <a:spcBef>
                <a:spcPts val="5400"/>
              </a:spcBef>
              <a:buSzTx/>
              <a:buNone/>
              <a:defRPr sz="4464"/>
            </a:pPr>
            <a:r>
              <a:t> </a:t>
            </a:r>
            <a:r>
              <a:rPr b="1"/>
              <a:t>Small-scales dominate</a:t>
            </a:r>
            <a:r>
              <a:t> over large-scales.</a:t>
            </a:r>
          </a:p>
          <a:p>
            <a:pPr marL="141731" indent="-141731" defTabSz="767715">
              <a:spcBef>
                <a:spcPts val="5400"/>
              </a:spcBef>
              <a:buSzTx/>
              <a:buNone/>
              <a:defRPr sz="4464"/>
            </a:pPr>
            <a:r>
              <a:t>The Solar dynamo can be modeled with an </a:t>
            </a:r>
            <a:r>
              <a:rPr b="1"/>
              <a:t>IMAC</a:t>
            </a:r>
            <a:r>
              <a:t> scenario, in which inertia plays an important role.</a:t>
            </a:r>
          </a:p>
        </p:txBody>
      </p:sp>
      <mc:AlternateContent xmlns:mc="http://schemas.openxmlformats.org/markup-compatibility/2006">
        <mc:Choice xmlns:a14="http://schemas.microsoft.com/office/drawing/2010/main" Requires="a14">
          <p:sp>
            <p:nvSpPr>
              <p:cNvPr id="321" name="Another object has   smaller than   : the Sun"/>
              <p:cNvSpPr txBox="1">
                <a:spLocks noGrp="1"/>
              </p:cNvSpPr>
              <p:nvPr>
                <p:ph type="title"/>
              </p:nvPr>
            </p:nvSpPr>
            <p:spPr>
              <a:prstGeom prst="rect">
                <a:avLst/>
              </a:prstGeom>
            </p:spPr>
            <p:txBody>
              <a:bodyPr/>
              <a:lstStyle/>
              <a:p>
                <a:r>
                  <a:t>Another object has </a:t>
                </a:r>
                <a14:m>
                  <m:oMath xmlns:m="http://schemas.openxmlformats.org/officeDocument/2006/math">
                    <m:sSub>
                      <m:sSubPr>
                        <m:ctrlPr>
                          <a:rPr sz="5500">
                            <a:solidFill>
                              <a:srgbClr val="FEFFFE"/>
                            </a:solidFill>
                            <a:latin typeface="Cambria Math" panose="02040503050406030204" pitchFamily="18" charset="0"/>
                          </a:rPr>
                        </m:ctrlPr>
                      </m:sSubPr>
                      <m:e>
                        <m:r>
                          <a:rPr sz="5500" i="1">
                            <a:solidFill>
                              <a:srgbClr val="FEFFFE"/>
                            </a:solidFill>
                            <a:latin typeface="Cambria Math" panose="02040503050406030204" pitchFamily="18" charset="0"/>
                          </a:rPr>
                          <m:t>𝑡</m:t>
                        </m:r>
                      </m:e>
                      <m:sub>
                        <m:r>
                          <a:rPr sz="5500" i="1">
                            <a:solidFill>
                              <a:srgbClr val="FEFFFE"/>
                            </a:solidFill>
                            <a:latin typeface="Cambria Math" panose="02040503050406030204" pitchFamily="18" charset="0"/>
                          </a:rPr>
                          <m:t>∗</m:t>
                        </m:r>
                      </m:sub>
                    </m:sSub>
                  </m:oMath>
                </a14:m>
                <a:r>
                  <a:t> smaller than </a:t>
                </a:r>
                <a14:m>
                  <m:oMath xmlns:m="http://schemas.openxmlformats.org/officeDocument/2006/math">
                    <m:sSub>
                      <m:sSubPr>
                        <m:ctrlPr>
                          <a:rPr sz="5500">
                            <a:solidFill>
                              <a:srgbClr val="FEFFFE"/>
                            </a:solidFill>
                            <a:latin typeface="Cambria Math" panose="02040503050406030204" pitchFamily="18" charset="0"/>
                          </a:rPr>
                        </m:ctrlPr>
                      </m:sSubPr>
                      <m:e>
                        <m:r>
                          <a:rPr sz="5500" i="1">
                            <a:solidFill>
                              <a:srgbClr val="FEFFFE"/>
                            </a:solidFill>
                            <a:latin typeface="Cambria Math" panose="02040503050406030204" pitchFamily="18" charset="0"/>
                          </a:rPr>
                          <m:t>𝑡</m:t>
                        </m:r>
                      </m:e>
                      <m:sub>
                        <m:r>
                          <m:rPr>
                            <m:sty m:val="p"/>
                          </m:rPr>
                          <a:rPr sz="5500" i="1">
                            <a:solidFill>
                              <a:srgbClr val="FEFFFE"/>
                            </a:solidFill>
                            <a:latin typeface="Cambria Math" panose="02040503050406030204" pitchFamily="18" charset="0"/>
                          </a:rPr>
                          <m:t>Ω</m:t>
                        </m:r>
                      </m:sub>
                    </m:sSub>
                  </m:oMath>
                </a14:m>
                <a:r>
                  <a:t> : the Sun </a:t>
                </a:r>
              </a:p>
            </p:txBody>
          </p:sp>
        </mc:Choice>
        <mc:Fallback>
          <p:sp>
            <p:nvSpPr>
              <p:cNvPr id="321" name="Another object has   smaller than   : the Sun"/>
              <p:cNvSpPr txBox="1">
                <a:spLocks noGrp="1" noRot="1" noChangeAspect="1" noMove="1" noResize="1" noEditPoints="1" noAdjustHandles="1" noChangeArrowheads="1" noChangeShapeType="1" noTextEdit="1"/>
              </p:cNvSpPr>
              <p:nvPr>
                <p:ph type="title"/>
              </p:nvPr>
            </p:nvSpPr>
            <p:spPr>
              <a:prstGeom prst="rect">
                <a:avLst/>
              </a:prstGeom>
              <a:blipFill>
                <a:blip r:embed="rId3"/>
                <a:stretch>
                  <a:fillRect/>
                </a:stretch>
              </a:blipFill>
            </p:spPr>
            <p:txBody>
              <a:bodyPr/>
              <a:lstStyle/>
              <a:p>
                <a:r>
                  <a:rPr lang="fr-FR">
                    <a:noFill/>
                  </a:rPr>
                  <a:t> </a:t>
                </a:r>
              </a:p>
            </p:txBody>
          </p:sp>
        </mc:Fallback>
      </mc:AlternateContent>
      <p:pic>
        <p:nvPicPr>
          <p:cNvPr id="322" name="GSFC_20171208_Archive_e000393~orig.jpg" descr="GSFC_20171208_Archive_e000393~orig.jpg"/>
          <p:cNvPicPr>
            <a:picLocks noChangeAspect="1"/>
          </p:cNvPicPr>
          <p:nvPr/>
        </p:nvPicPr>
        <p:blipFill>
          <a:blip r:embed="rId4"/>
          <a:stretch>
            <a:fillRect/>
          </a:stretch>
        </p:blipFill>
        <p:spPr>
          <a:xfrm>
            <a:off x="13470283" y="1752136"/>
            <a:ext cx="10908670" cy="10211728"/>
          </a:xfrm>
          <a:prstGeom prst="rect">
            <a:avLst/>
          </a:prstGeom>
          <a:ln w="12700">
            <a:miter lim="400000"/>
          </a:ln>
        </p:spPr>
      </p:pic>
      <p:sp>
        <p:nvSpPr>
          <p:cNvPr id="323" name="NASA/SDO/AIA/LMSAL image"/>
          <p:cNvSpPr txBox="1"/>
          <p:nvPr/>
        </p:nvSpPr>
        <p:spPr>
          <a:xfrm>
            <a:off x="20416423" y="11522152"/>
            <a:ext cx="3571749"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17999"/>
              </a:lnSpc>
              <a:spcBef>
                <a:spcPts val="0"/>
              </a:spcBef>
              <a:defRPr sz="2000">
                <a:solidFill>
                  <a:srgbClr val="FFD479"/>
                </a:solidFill>
              </a:defRPr>
            </a:lvl1pPr>
          </a:lstStyle>
          <a:p>
            <a:r>
              <a:t>NASA/SDO/AIA/LMSAL image</a:t>
            </a:r>
          </a:p>
        </p:txBody>
      </p:sp>
      <p:pic>
        <p:nvPicPr>
          <p:cNvPr id="324" name="Sun_spectra.png" descr="Sun_spectra.png"/>
          <p:cNvPicPr>
            <a:picLocks noChangeAspect="1"/>
          </p:cNvPicPr>
          <p:nvPr/>
        </p:nvPicPr>
        <p:blipFill>
          <a:blip r:embed="rId5"/>
          <a:stretch>
            <a:fillRect/>
          </a:stretch>
        </p:blipFill>
        <p:spPr>
          <a:xfrm>
            <a:off x="7351341" y="2099009"/>
            <a:ext cx="6096001" cy="8161422"/>
          </a:xfrm>
          <a:prstGeom prst="rect">
            <a:avLst/>
          </a:prstGeom>
          <a:ln w="12700">
            <a:miter lim="400000"/>
          </a:ln>
        </p:spPr>
      </p:pic>
      <mc:AlternateContent xmlns:mc="http://schemas.openxmlformats.org/markup-compatibility/2006">
        <mc:Choice xmlns:a14="http://schemas.microsoft.com/office/drawing/2010/main" Requires="a14">
          <p:sp>
            <p:nvSpPr>
              <p:cNvPr id="325" name="Rectangle"/>
              <p:cNvSpPr txBox="1"/>
              <p:nvPr/>
            </p:nvSpPr>
            <p:spPr>
              <a:xfrm>
                <a:off x="9149547" y="6373607"/>
                <a:ext cx="1341917" cy="12316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lvl1pPr marL="152400" indent="-152400" defTabSz="825500">
                  <a:lnSpc>
                    <a:spcPct val="100000"/>
                  </a:lnSpc>
                  <a:spcBef>
                    <a:spcPts val="5900"/>
                  </a:spcBef>
                  <a:defRPr>
                    <a:solidFill>
                      <a:srgbClr val="FF2600"/>
                    </a:solidFill>
                  </a:defRPr>
                </a:lvl1pPr>
              </a:lstStyle>
              <a:p>
                <a:pPr/>
                <a14:m>
                  <m:oMathPara xmlns:m="http://schemas.openxmlformats.org/officeDocument/2006/math">
                    <m:oMathParaPr>
                      <m:jc m:val="left"/>
                    </m:oMathParaPr>
                    <m:oMath xmlns:m="http://schemas.openxmlformats.org/officeDocument/2006/math">
                      <m:sSub>
                        <m:sSubPr>
                          <m:ctrlPr>
                            <a:rPr sz="5750">
                              <a:solidFill>
                                <a:srgbClr val="FF2600"/>
                              </a:solidFill>
                              <a:latin typeface="Cambria Math" panose="02040503050406030204" pitchFamily="18" charset="0"/>
                            </a:rPr>
                          </m:ctrlPr>
                        </m:sSubPr>
                        <m:e>
                          <m:r>
                            <a:rPr sz="5750" i="1">
                              <a:solidFill>
                                <a:srgbClr val="FF2600"/>
                              </a:solidFill>
                              <a:latin typeface="Cambria Math" panose="02040503050406030204" pitchFamily="18" charset="0"/>
                            </a:rPr>
                            <m:t>𝐸</m:t>
                          </m:r>
                        </m:e>
                        <m:sub>
                          <m:r>
                            <a:rPr sz="5750" i="1">
                              <a:solidFill>
                                <a:srgbClr val="FF2600"/>
                              </a:solidFill>
                              <a:latin typeface="Cambria Math" panose="02040503050406030204" pitchFamily="18" charset="0"/>
                            </a:rPr>
                            <m:t>𝐵</m:t>
                          </m:r>
                        </m:sub>
                      </m:sSub>
                    </m:oMath>
                  </m:oMathPara>
                </a14:m>
                <a:endParaRPr/>
              </a:p>
            </p:txBody>
          </p:sp>
        </mc:Choice>
        <mc:Fallback>
          <p:sp>
            <p:nvSpPr>
              <p:cNvPr id="325" name="Rectangle"/>
              <p:cNvSpPr txBox="1">
                <a:spLocks noRot="1" noChangeAspect="1" noMove="1" noResize="1" noEditPoints="1" noAdjustHandles="1" noChangeArrowheads="1" noChangeShapeType="1" noTextEdit="1"/>
              </p:cNvSpPr>
              <p:nvPr/>
            </p:nvSpPr>
            <p:spPr>
              <a:xfrm>
                <a:off x="9149547" y="6373607"/>
                <a:ext cx="1341917" cy="1231635"/>
              </a:xfrm>
              <a:prstGeom prst="rect">
                <a:avLst/>
              </a:prstGeom>
              <a:blipFill>
                <a:blip r:embed="rId6"/>
                <a:stretch>
                  <a:fillRect l="-140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26" name="Rectangle"/>
              <p:cNvSpPr txBox="1"/>
              <p:nvPr/>
            </p:nvSpPr>
            <p:spPr>
              <a:xfrm>
                <a:off x="9149547" y="3386199"/>
                <a:ext cx="1341917" cy="12316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lvl1pPr marL="152400" indent="-152400" defTabSz="825500">
                  <a:lnSpc>
                    <a:spcPct val="100000"/>
                  </a:lnSpc>
                  <a:spcBef>
                    <a:spcPts val="5900"/>
                  </a:spcBef>
                  <a:defRPr>
                    <a:solidFill>
                      <a:srgbClr val="0433FF"/>
                    </a:solidFill>
                  </a:defRPr>
                </a:lvl1pPr>
              </a:lstStyle>
              <a:p>
                <a:pPr/>
                <a14:m>
                  <m:oMathPara xmlns:m="http://schemas.openxmlformats.org/officeDocument/2006/math">
                    <m:oMathParaPr>
                      <m:jc m:val="left"/>
                    </m:oMathParaPr>
                    <m:oMath xmlns:m="http://schemas.openxmlformats.org/officeDocument/2006/math">
                      <m:sSub>
                        <m:sSubPr>
                          <m:ctrlPr>
                            <a:rPr sz="5750">
                              <a:solidFill>
                                <a:srgbClr val="0432FF"/>
                              </a:solidFill>
                              <a:latin typeface="Cambria Math" panose="02040503050406030204" pitchFamily="18" charset="0"/>
                            </a:rPr>
                          </m:ctrlPr>
                        </m:sSubPr>
                        <m:e>
                          <m:r>
                            <a:rPr sz="5750" i="1">
                              <a:solidFill>
                                <a:srgbClr val="0432FF"/>
                              </a:solidFill>
                              <a:latin typeface="Cambria Math" panose="02040503050406030204" pitchFamily="18" charset="0"/>
                            </a:rPr>
                            <m:t>𝐸</m:t>
                          </m:r>
                        </m:e>
                        <m:sub>
                          <m:r>
                            <a:rPr sz="5750" i="1">
                              <a:solidFill>
                                <a:srgbClr val="0432FF"/>
                              </a:solidFill>
                              <a:latin typeface="Cambria Math" panose="02040503050406030204" pitchFamily="18" charset="0"/>
                            </a:rPr>
                            <m:t>𝑈</m:t>
                          </m:r>
                        </m:sub>
                      </m:sSub>
                    </m:oMath>
                  </m:oMathPara>
                </a14:m>
                <a:endParaRPr/>
              </a:p>
            </p:txBody>
          </p:sp>
        </mc:Choice>
        <mc:Fallback>
          <p:sp>
            <p:nvSpPr>
              <p:cNvPr id="326" name="Rectangle"/>
              <p:cNvSpPr txBox="1">
                <a:spLocks noRot="1" noChangeAspect="1" noMove="1" noResize="1" noEditPoints="1" noAdjustHandles="1" noChangeArrowheads="1" noChangeShapeType="1" noTextEdit="1"/>
              </p:cNvSpPr>
              <p:nvPr/>
            </p:nvSpPr>
            <p:spPr>
              <a:xfrm>
                <a:off x="9149547" y="3386199"/>
                <a:ext cx="1341917" cy="1231635"/>
              </a:xfrm>
              <a:prstGeom prst="rect">
                <a:avLst/>
              </a:prstGeom>
              <a:blipFill>
                <a:blip r:embed="rId7"/>
                <a:stretch>
                  <a:fillRect l="-140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327" name="spectra adapted from…"/>
          <p:cNvSpPr txBox="1"/>
          <p:nvPr/>
        </p:nvSpPr>
        <p:spPr>
          <a:xfrm>
            <a:off x="7867522" y="10247128"/>
            <a:ext cx="5535169" cy="1916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152400" indent="-152400" defTabSz="825500">
              <a:lnSpc>
                <a:spcPct val="100000"/>
              </a:lnSpc>
              <a:spcBef>
                <a:spcPts val="0"/>
              </a:spcBef>
              <a:defRPr sz="4000">
                <a:solidFill>
                  <a:srgbClr val="4F8F00"/>
                </a:solidFill>
              </a:defRPr>
            </a:pPr>
            <a:r>
              <a:t>spectra adapted from</a:t>
            </a:r>
          </a:p>
          <a:p>
            <a:pPr marL="152400" indent="-152400" defTabSz="825500">
              <a:lnSpc>
                <a:spcPct val="100000"/>
              </a:lnSpc>
              <a:spcBef>
                <a:spcPts val="0"/>
              </a:spcBef>
              <a:defRPr sz="4000">
                <a:solidFill>
                  <a:srgbClr val="4F8F00"/>
                </a:solidFill>
              </a:defRPr>
            </a:pPr>
            <a:r>
              <a:t>Proxhauf, 2021</a:t>
            </a:r>
          </a:p>
          <a:p>
            <a:pPr marL="152400" indent="-152400" defTabSz="825500">
              <a:lnSpc>
                <a:spcPct val="100000"/>
              </a:lnSpc>
              <a:spcBef>
                <a:spcPts val="0"/>
              </a:spcBef>
              <a:defRPr sz="4000">
                <a:solidFill>
                  <a:srgbClr val="4F8F00"/>
                </a:solidFill>
              </a:defRPr>
            </a:pPr>
            <a:r>
              <a:t>and Finley &amp; Brun, 2023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3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32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32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32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2" animBg="1" advAuto="0"/>
      <p:bldP spid="322" grpId="1" animBg="1" advAuto="0"/>
      <p:bldP spid="323" grpId="3" animBg="1" advAuto="0"/>
      <p:bldP spid="324" grpId="6" animBg="1" advAuto="0"/>
      <p:bldP spid="325" grpId="4" animBg="1" advAuto="0"/>
      <p:bldP spid="326" grpId="5" animBg="1" advAuto="0"/>
      <p:bldP spid="327"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Sun_IMAC_times_0.05Lsol.png" descr="Sun_IMAC_times_0.05Lsol.png"/>
          <p:cNvPicPr>
            <a:picLocks noChangeAspect="1"/>
          </p:cNvPicPr>
          <p:nvPr/>
        </p:nvPicPr>
        <p:blipFill>
          <a:blip r:embed="rId3"/>
          <a:srcRect l="16392" t="6968" r="11366" b="6968"/>
          <a:stretch>
            <a:fillRect/>
          </a:stretch>
        </p:blipFill>
        <p:spPr>
          <a:xfrm>
            <a:off x="382062" y="4131485"/>
            <a:ext cx="4908378" cy="8787620"/>
          </a:xfrm>
          <a:prstGeom prst="rect">
            <a:avLst/>
          </a:prstGeom>
          <a:ln w="12700">
            <a:miter lim="400000"/>
          </a:ln>
        </p:spPr>
      </p:pic>
      <p:sp>
        <p:nvSpPr>
          <p:cNvPr id="332" name="Numéro de diapositive"/>
          <p:cNvSpPr txBox="1">
            <a:spLocks noGrp="1"/>
          </p:cNvSpPr>
          <p:nvPr>
            <p:ph type="sldNum" sz="quarter" idx="2"/>
          </p:nvPr>
        </p:nvSpPr>
        <p:spPr>
          <a:xfrm>
            <a:off x="23251312" y="12954000"/>
            <a:ext cx="283770"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333" name="IMAC characteristic times for the Sun"/>
          <p:cNvSpPr txBox="1">
            <a:spLocks noGrp="1"/>
          </p:cNvSpPr>
          <p:nvPr>
            <p:ph type="title"/>
          </p:nvPr>
        </p:nvSpPr>
        <p:spPr>
          <a:prstGeom prst="rect">
            <a:avLst/>
          </a:prstGeom>
        </p:spPr>
        <p:txBody>
          <a:bodyPr/>
          <a:lstStyle/>
          <a:p>
            <a:r>
              <a:t>IMAC characteristic times for the Sun</a:t>
            </a:r>
          </a:p>
        </p:txBody>
      </p:sp>
      <mc:AlternateContent xmlns:mc="http://schemas.openxmlformats.org/markup-compatibility/2006">
        <mc:Choice xmlns:a14="http://schemas.microsoft.com/office/drawing/2010/main" Requires="a14">
          <p:sp>
            <p:nvSpPr>
              <p:cNvPr id="334" name="days"/>
              <p:cNvSpPr txBox="1"/>
              <p:nvPr/>
            </p:nvSpPr>
            <p:spPr>
              <a:xfrm>
                <a:off x="5345641" y="8318167"/>
                <a:ext cx="3799892" cy="99701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AC71B4"/>
                    </a:solidFill>
                  </a:defRPr>
                </a:pPr>
                <a14:m>
                  <m:oMath xmlns:m="http://schemas.openxmlformats.org/officeDocument/2006/math">
                    <m:sSub>
                      <m:sSubPr>
                        <m:ctrlPr>
                          <a:rPr sz="5750">
                            <a:solidFill>
                              <a:srgbClr val="AB71B3"/>
                            </a:solidFill>
                            <a:latin typeface="Cambria Math" panose="02040503050406030204" pitchFamily="18" charset="0"/>
                          </a:rPr>
                        </m:ctrlPr>
                      </m:sSubPr>
                      <m:e>
                        <m:r>
                          <a:rPr sz="5750" i="1">
                            <a:solidFill>
                              <a:srgbClr val="AB71B3"/>
                            </a:solidFill>
                            <a:latin typeface="Cambria Math" panose="02040503050406030204" pitchFamily="18" charset="0"/>
                          </a:rPr>
                          <m:t>𝑡</m:t>
                        </m:r>
                      </m:e>
                      <m:sub>
                        <m:r>
                          <m:rPr>
                            <m:sty m:val="p"/>
                          </m:rPr>
                          <a:rPr sz="5750" i="1">
                            <a:solidFill>
                              <a:srgbClr val="AB71B3"/>
                            </a:solidFill>
                            <a:latin typeface="Cambria Math" panose="02040503050406030204" pitchFamily="18" charset="0"/>
                          </a:rPr>
                          <m:t>Ω</m:t>
                        </m:r>
                      </m:sub>
                    </m:sSub>
                    <m:r>
                      <a:rPr sz="5750" i="1">
                        <a:solidFill>
                          <a:srgbClr val="AB71B3"/>
                        </a:solidFill>
                        <a:latin typeface="Cambria Math" panose="02040503050406030204" pitchFamily="18" charset="0"/>
                      </a:rPr>
                      <m:t>=25</m:t>
                    </m:r>
                  </m:oMath>
                </a14:m>
                <a:r>
                  <a:t> days</a:t>
                </a:r>
              </a:p>
            </p:txBody>
          </p:sp>
        </mc:Choice>
        <mc:Fallback>
          <p:sp>
            <p:nvSpPr>
              <p:cNvPr id="334" name="days"/>
              <p:cNvSpPr txBox="1">
                <a:spLocks noRot="1" noChangeAspect="1" noMove="1" noResize="1" noEditPoints="1" noAdjustHandles="1" noChangeArrowheads="1" noChangeShapeType="1" noTextEdit="1"/>
              </p:cNvSpPr>
              <p:nvPr/>
            </p:nvSpPr>
            <p:spPr>
              <a:xfrm>
                <a:off x="5345641" y="8318167"/>
                <a:ext cx="3799892" cy="997015"/>
              </a:xfrm>
              <a:prstGeom prst="rect">
                <a:avLst/>
              </a:prstGeom>
              <a:blipFill>
                <a:blip r:embed="rId4"/>
                <a:stretch>
                  <a:fillRect l="-4333" t="-7595" r="-15000" b="-2405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35" name="m2/s           kinematic viscosity…"/>
              <p:cNvSpPr txBox="1"/>
              <p:nvPr/>
            </p:nvSpPr>
            <p:spPr>
              <a:xfrm>
                <a:off x="15164795" y="9527774"/>
                <a:ext cx="8732286" cy="3034989"/>
              </a:xfrm>
              <a:prstGeom prst="rect">
                <a:avLst/>
              </a:prstGeom>
              <a:ln w="25400">
                <a:solidFill>
                  <a:srgbClr val="000000"/>
                </a:solidFill>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𝜈</m:t>
                    </m:r>
                    <m:r>
                      <a:rPr sz="3850" i="1">
                        <a:solidFill>
                          <a:srgbClr val="000000"/>
                        </a:solidFill>
                        <a:latin typeface="Cambria Math" panose="02040503050406030204" pitchFamily="18" charset="0"/>
                      </a:rPr>
                      <m:t>=</m:t>
                    </m:r>
                    <m:sSup>
                      <m:sSupPr>
                        <m:ctrlPr>
                          <a:rPr sz="3850" i="1">
                            <a:solidFill>
                              <a:srgbClr val="000000"/>
                            </a:solidFill>
                            <a:latin typeface="Cambria Math" panose="02040503050406030204" pitchFamily="18" charset="0"/>
                          </a:rPr>
                        </m:ctrlPr>
                      </m:sSupPr>
                      <m:e>
                        <m:r>
                          <a:rPr sz="3850" i="1">
                            <a:solidFill>
                              <a:srgbClr val="000000"/>
                            </a:solidFill>
                            <a:latin typeface="Cambria Math" panose="02040503050406030204" pitchFamily="18" charset="0"/>
                          </a:rPr>
                          <m:t>10</m:t>
                        </m:r>
                      </m:e>
                      <m:sup>
                        <m:r>
                          <a:rPr sz="3850" i="1">
                            <a:solidFill>
                              <a:srgbClr val="000000"/>
                            </a:solidFill>
                            <a:latin typeface="Cambria Math" panose="02040503050406030204" pitchFamily="18" charset="0"/>
                          </a:rPr>
                          <m:t>−3</m:t>
                        </m:r>
                      </m:sup>
                    </m:sSup>
                  </m:oMath>
                </a14:m>
                <a:r>
                  <a:t> m</a:t>
                </a:r>
                <a:r>
                  <a:rPr baseline="31999"/>
                  <a:t>2</a:t>
                </a:r>
                <a:r>
                  <a:t>/s           kinematic viscosity</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𝑅</m:t>
                    </m:r>
                    <m:r>
                      <a:rPr sz="3850" i="1">
                        <a:solidFill>
                          <a:srgbClr val="000000"/>
                        </a:solidFill>
                        <a:latin typeface="Cambria Math" panose="02040503050406030204" pitchFamily="18" charset="0"/>
                      </a:rPr>
                      <m:t>=200000</m:t>
                    </m:r>
                  </m:oMath>
                </a14:m>
                <a:r>
                  <a:t> km       thickness of conv zone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𝑀</m:t>
                    </m:r>
                    <m:r>
                      <a:rPr sz="3850" i="1">
                        <a:solidFill>
                          <a:srgbClr val="000000"/>
                        </a:solidFill>
                        <a:latin typeface="Cambria Math" panose="02040503050406030204" pitchFamily="18" charset="0"/>
                      </a:rPr>
                      <m:t>=5.4×</m:t>
                    </m:r>
                    <m:sSup>
                      <m:sSupPr>
                        <m:ctrlPr>
                          <a:rPr sz="3850" i="1">
                            <a:solidFill>
                              <a:srgbClr val="000000"/>
                            </a:solidFill>
                            <a:latin typeface="Cambria Math" panose="02040503050406030204" pitchFamily="18" charset="0"/>
                          </a:rPr>
                        </m:ctrlPr>
                      </m:sSupPr>
                      <m:e>
                        <m:r>
                          <a:rPr sz="3850" i="1">
                            <a:solidFill>
                              <a:srgbClr val="000000"/>
                            </a:solidFill>
                            <a:latin typeface="Cambria Math" panose="02040503050406030204" pitchFamily="18" charset="0"/>
                          </a:rPr>
                          <m:t>10</m:t>
                        </m:r>
                      </m:e>
                      <m:sup>
                        <m:r>
                          <a:rPr sz="3850" i="1">
                            <a:solidFill>
                              <a:srgbClr val="000000"/>
                            </a:solidFill>
                            <a:latin typeface="Cambria Math" panose="02040503050406030204" pitchFamily="18" charset="0"/>
                          </a:rPr>
                          <m:t>28</m:t>
                        </m:r>
                      </m:sup>
                    </m:sSup>
                  </m:oMath>
                </a14:m>
                <a:r>
                  <a:t> kg   mass of convective zone</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𝒫</m:t>
                    </m:r>
                    <m:r>
                      <a:rPr sz="3850" i="1">
                        <a:solidFill>
                          <a:srgbClr val="000000"/>
                        </a:solidFill>
                        <a:latin typeface="Cambria Math" panose="02040503050406030204" pitchFamily="18" charset="0"/>
                      </a:rPr>
                      <m:t>=19</m:t>
                    </m:r>
                  </m:oMath>
                </a14:m>
                <a:r>
                  <a:t> YW              convective power 5%L</a:t>
                </a:r>
                <a:r>
                  <a:rPr baseline="-5999"/>
                  <a:t>sol</a:t>
                </a:r>
              </a:p>
              <a:p>
                <a:pPr>
                  <a:lnSpc>
                    <a:spcPct val="100000"/>
                  </a:lnSpc>
                  <a:spcBef>
                    <a:spcPts val="0"/>
                  </a:spcBef>
                  <a:defRPr sz="3200"/>
                </a:pPr>
                <a14:m>
                  <m:oMath xmlns:m="http://schemas.openxmlformats.org/officeDocument/2006/math">
                    <m:r>
                      <a:rPr sz="3850" i="1">
                        <a:solidFill>
                          <a:srgbClr val="000000"/>
                        </a:solidFill>
                        <a:latin typeface="Cambria Math" panose="02040503050406030204" pitchFamily="18" charset="0"/>
                      </a:rPr>
                      <m:t>𝜂</m:t>
                    </m:r>
                    <m:r>
                      <a:rPr sz="3850" i="1">
                        <a:solidFill>
                          <a:srgbClr val="000000"/>
                        </a:solidFill>
                        <a:latin typeface="Cambria Math" panose="02040503050406030204" pitchFamily="18" charset="0"/>
                      </a:rPr>
                      <m:t>=3</m:t>
                    </m:r>
                  </m:oMath>
                </a14:m>
                <a:r>
                  <a:t> m</a:t>
                </a:r>
                <a:r>
                  <a:rPr baseline="31999"/>
                  <a:t>2</a:t>
                </a:r>
                <a:r>
                  <a:t>/s                 magnetic diffusivity</a:t>
                </a:r>
              </a:p>
            </p:txBody>
          </p:sp>
        </mc:Choice>
        <mc:Fallback>
          <p:sp>
            <p:nvSpPr>
              <p:cNvPr id="335" name="m2/s           kinematic viscosity…"/>
              <p:cNvSpPr txBox="1">
                <a:spLocks noRot="1" noChangeAspect="1" noMove="1" noResize="1" noEditPoints="1" noAdjustHandles="1" noChangeArrowheads="1" noChangeShapeType="1" noTextEdit="1"/>
              </p:cNvSpPr>
              <p:nvPr/>
            </p:nvSpPr>
            <p:spPr>
              <a:xfrm>
                <a:off x="15164795" y="9527774"/>
                <a:ext cx="8732286" cy="3034989"/>
              </a:xfrm>
              <a:prstGeom prst="rect">
                <a:avLst/>
              </a:prstGeom>
              <a:blipFill>
                <a:blip r:embed="rId5"/>
                <a:stretch>
                  <a:fillRect l="-1304" b="-4545"/>
                </a:stretch>
              </a:blip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36" name="s"/>
              <p:cNvSpPr txBox="1"/>
              <p:nvPr/>
            </p:nvSpPr>
            <p:spPr>
              <a:xfrm>
                <a:off x="931713" y="11619866"/>
                <a:ext cx="3046858" cy="959458"/>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C12A2A"/>
                    </a:solidFill>
                  </a:defRPr>
                </a:pPr>
                <a14:m>
                  <m:oMath xmlns:m="http://schemas.openxmlformats.org/officeDocument/2006/math">
                    <m:sSub>
                      <m:sSubPr>
                        <m:ctrlPr>
                          <a:rPr sz="5750">
                            <a:solidFill>
                              <a:srgbClr val="C1292A"/>
                            </a:solidFill>
                            <a:latin typeface="Cambria Math" panose="02040503050406030204" pitchFamily="18" charset="0"/>
                          </a:rPr>
                        </m:ctrlPr>
                      </m:sSubPr>
                      <m:e>
                        <m:r>
                          <a:rPr sz="5750" i="1">
                            <a:solidFill>
                              <a:srgbClr val="C1292A"/>
                            </a:solidFill>
                            <a:latin typeface="Cambria Math" panose="02040503050406030204" pitchFamily="18" charset="0"/>
                          </a:rPr>
                          <m:t>𝑡</m:t>
                        </m:r>
                      </m:e>
                      <m:sub>
                        <m:r>
                          <a:rPr sz="5750" i="1">
                            <a:solidFill>
                              <a:srgbClr val="C1292A"/>
                            </a:solidFill>
                            <a:latin typeface="Cambria Math" panose="02040503050406030204" pitchFamily="18" charset="0"/>
                          </a:rPr>
                          <m:t>∗</m:t>
                        </m:r>
                      </m:sub>
                    </m:sSub>
                    <m:r>
                      <a:rPr sz="5750" i="1">
                        <a:solidFill>
                          <a:srgbClr val="C1292A"/>
                        </a:solidFill>
                        <a:latin typeface="Cambria Math" panose="02040503050406030204" pitchFamily="18" charset="0"/>
                      </a:rPr>
                      <m:t>=100</m:t>
                    </m:r>
                  </m:oMath>
                </a14:m>
                <a:r>
                  <a:t> s</a:t>
                </a:r>
              </a:p>
            </p:txBody>
          </p:sp>
        </mc:Choice>
        <mc:Fallback>
          <p:sp>
            <p:nvSpPr>
              <p:cNvPr id="336" name="s"/>
              <p:cNvSpPr txBox="1">
                <a:spLocks noRot="1" noChangeAspect="1" noMove="1" noResize="1" noEditPoints="1" noAdjustHandles="1" noChangeArrowheads="1" noChangeShapeType="1" noTextEdit="1"/>
              </p:cNvSpPr>
              <p:nvPr/>
            </p:nvSpPr>
            <p:spPr>
              <a:xfrm>
                <a:off x="931713" y="11619866"/>
                <a:ext cx="3046858" cy="959458"/>
              </a:xfrm>
              <a:prstGeom prst="rect">
                <a:avLst/>
              </a:prstGeom>
              <a:blipFill>
                <a:blip r:embed="rId6"/>
                <a:stretch>
                  <a:fillRect l="-5394" t="-7792" r="-19087" b="-2597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37" name="years"/>
              <p:cNvSpPr txBox="1"/>
              <p:nvPr/>
            </p:nvSpPr>
            <p:spPr>
              <a:xfrm>
                <a:off x="5462311" y="5273782"/>
                <a:ext cx="3957249" cy="100642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357DB8"/>
                    </a:solidFill>
                  </a:defRPr>
                </a:pPr>
                <a14:m>
                  <m:oMath xmlns:m="http://schemas.openxmlformats.org/officeDocument/2006/math">
                    <m:sSub>
                      <m:sSubPr>
                        <m:ctrlPr>
                          <a:rPr sz="5750">
                            <a:solidFill>
                              <a:srgbClr val="347CB8"/>
                            </a:solidFill>
                            <a:latin typeface="Cambria Math" panose="02040503050406030204" pitchFamily="18" charset="0"/>
                          </a:rPr>
                        </m:ctrlPr>
                      </m:sSubPr>
                      <m:e>
                        <m:r>
                          <a:rPr sz="5750" i="1">
                            <a:solidFill>
                              <a:srgbClr val="347CB8"/>
                            </a:solidFill>
                            <a:latin typeface="Cambria Math" panose="02040503050406030204" pitchFamily="18" charset="0"/>
                          </a:rPr>
                          <m:t>𝑡</m:t>
                        </m:r>
                      </m:e>
                      <m:sub>
                        <m:r>
                          <a:rPr sz="5750" i="1">
                            <a:solidFill>
                              <a:srgbClr val="347CB8"/>
                            </a:solidFill>
                            <a:latin typeface="Cambria Math" panose="02040503050406030204" pitchFamily="18" charset="0"/>
                          </a:rPr>
                          <m:t>𝑈</m:t>
                        </m:r>
                      </m:sub>
                    </m:sSub>
                    <m:r>
                      <a:rPr sz="5750" i="1">
                        <a:solidFill>
                          <a:srgbClr val="347CB8"/>
                        </a:solidFill>
                        <a:latin typeface="Cambria Math" panose="02040503050406030204" pitchFamily="18" charset="0"/>
                      </a:rPr>
                      <m:t>=15</m:t>
                    </m:r>
                  </m:oMath>
                </a14:m>
                <a:r>
                  <a:t> years</a:t>
                </a:r>
              </a:p>
            </p:txBody>
          </p:sp>
        </mc:Choice>
        <mc:Fallback>
          <p:sp>
            <p:nvSpPr>
              <p:cNvPr id="337" name="years"/>
              <p:cNvSpPr txBox="1">
                <a:spLocks noRot="1" noChangeAspect="1" noMove="1" noResize="1" noEditPoints="1" noAdjustHandles="1" noChangeArrowheads="1" noChangeShapeType="1" noTextEdit="1"/>
              </p:cNvSpPr>
              <p:nvPr/>
            </p:nvSpPr>
            <p:spPr>
              <a:xfrm>
                <a:off x="5462311" y="5273782"/>
                <a:ext cx="3957249" cy="1006426"/>
              </a:xfrm>
              <a:prstGeom prst="rect">
                <a:avLst/>
              </a:prstGeom>
              <a:blipFill>
                <a:blip r:embed="rId7"/>
                <a:stretch>
                  <a:fillRect l="-4487" t="-6250" r="-14423" b="-2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38" name="years"/>
              <p:cNvSpPr txBox="1"/>
              <p:nvPr/>
            </p:nvSpPr>
            <p:spPr>
              <a:xfrm>
                <a:off x="5504847" y="3971407"/>
                <a:ext cx="4267398" cy="99701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E41A1D"/>
                    </a:solidFill>
                  </a:defRPr>
                </a:pPr>
                <a14:m>
                  <m:oMath xmlns:m="http://schemas.openxmlformats.org/officeDocument/2006/math">
                    <m:sSub>
                      <m:sSubPr>
                        <m:ctrlPr>
                          <a:rPr sz="5750">
                            <a:solidFill>
                              <a:srgbClr val="E4191D"/>
                            </a:solidFill>
                            <a:latin typeface="Cambria Math" panose="02040503050406030204" pitchFamily="18" charset="0"/>
                          </a:rPr>
                        </m:ctrlPr>
                      </m:sSubPr>
                      <m:e>
                        <m:r>
                          <a:rPr sz="5750" i="1">
                            <a:solidFill>
                              <a:srgbClr val="E4191D"/>
                            </a:solidFill>
                            <a:latin typeface="Cambria Math" panose="02040503050406030204" pitchFamily="18" charset="0"/>
                          </a:rPr>
                          <m:t>𝑡</m:t>
                        </m:r>
                      </m:e>
                      <m:sub>
                        <m:r>
                          <a:rPr sz="5750" i="1">
                            <a:solidFill>
                              <a:srgbClr val="E4191D"/>
                            </a:solidFill>
                            <a:latin typeface="Cambria Math" panose="02040503050406030204" pitchFamily="18" charset="0"/>
                          </a:rPr>
                          <m:t>𝐵</m:t>
                        </m:r>
                      </m:sub>
                    </m:sSub>
                    <m:r>
                      <a:rPr sz="5750" i="1">
                        <a:solidFill>
                          <a:srgbClr val="E4191D"/>
                        </a:solidFill>
                        <a:latin typeface="Cambria Math" panose="02040503050406030204" pitchFamily="18" charset="0"/>
                      </a:rPr>
                      <m:t>=450</m:t>
                    </m:r>
                  </m:oMath>
                </a14:m>
                <a:r>
                  <a:t> years</a:t>
                </a:r>
              </a:p>
            </p:txBody>
          </p:sp>
        </mc:Choice>
        <mc:Fallback>
          <p:sp>
            <p:nvSpPr>
              <p:cNvPr id="338" name="years"/>
              <p:cNvSpPr txBox="1">
                <a:spLocks noRot="1" noChangeAspect="1" noMove="1" noResize="1" noEditPoints="1" noAdjustHandles="1" noChangeArrowheads="1" noChangeShapeType="1" noTextEdit="1"/>
              </p:cNvSpPr>
              <p:nvPr/>
            </p:nvSpPr>
            <p:spPr>
              <a:xfrm>
                <a:off x="5504847" y="3971407"/>
                <a:ext cx="4267398" cy="997015"/>
              </a:xfrm>
              <a:prstGeom prst="rect">
                <a:avLst/>
              </a:prstGeom>
              <a:blipFill>
                <a:blip r:embed="rId8"/>
                <a:stretch>
                  <a:fillRect l="-3858" t="-6250" r="-14837" b="-2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339" name="3D"/>
          <p:cNvSpPr txBox="1"/>
          <p:nvPr/>
        </p:nvSpPr>
        <p:spPr>
          <a:xfrm>
            <a:off x="1920192" y="9267057"/>
            <a:ext cx="882397"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433FF"/>
                </a:solidFill>
              </a:defRPr>
            </a:lvl1pPr>
          </a:lstStyle>
          <a:p>
            <a:r>
              <a:t>3D</a:t>
            </a:r>
          </a:p>
        </p:txBody>
      </p:sp>
      <mc:AlternateContent xmlns:mc="http://schemas.openxmlformats.org/markup-compatibility/2006">
        <mc:Choice xmlns:a14="http://schemas.microsoft.com/office/drawing/2010/main" Requires="a14">
          <p:sp>
            <p:nvSpPr>
              <p:cNvPr id="340" name="in the convective zone of the Sun. An IMAC force balance controls the dynamo and  ."/>
              <p:cNvSpPr txBox="1"/>
              <p:nvPr/>
            </p:nvSpPr>
            <p:spPr>
              <a:xfrm>
                <a:off x="12272022" y="1772935"/>
                <a:ext cx="11795471" cy="676642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a:bodyPr>
              <a:lstStyle/>
              <a:p>
                <a:pPr marL="152400" indent="-152400" defTabSz="825500">
                  <a:lnSpc>
                    <a:spcPct val="100000"/>
                  </a:lnSpc>
                  <a:spcBef>
                    <a:spcPts val="3300"/>
                  </a:spcBef>
                </a:pPr>
                <a:r>
                  <a:t> </a:t>
                </a:r>
                <a14:m>
                  <m:oMath xmlns:m="http://schemas.openxmlformats.org/officeDocument/2006/math">
                    <m:sSub>
                      <m:sSubPr>
                        <m:ctrlPr>
                          <a:rPr sz="5750">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a:rPr sz="5750" i="1">
                            <a:solidFill>
                              <a:srgbClr val="000000"/>
                            </a:solidFill>
                            <a:latin typeface="Cambria Math" panose="02040503050406030204" pitchFamily="18" charset="0"/>
                          </a:rPr>
                          <m:t>∗</m:t>
                        </m:r>
                      </m:sub>
                    </m:sSub>
                    <m:r>
                      <a:rPr sz="5750" i="1">
                        <a:solidFill>
                          <a:srgbClr val="000000"/>
                        </a:solidFill>
                        <a:latin typeface="Cambria Math" panose="02040503050406030204" pitchFamily="18" charset="0"/>
                      </a:rPr>
                      <m:t>≪</m:t>
                    </m:r>
                    <m:sSub>
                      <m:sSubPr>
                        <m:ctrlPr>
                          <a:rPr sz="5750" i="1">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m:rPr>
                            <m:sty m:val="p"/>
                          </m:rPr>
                          <a:rPr sz="5750" i="1">
                            <a:solidFill>
                              <a:srgbClr val="000000"/>
                            </a:solidFill>
                            <a:latin typeface="Cambria Math" panose="02040503050406030204" pitchFamily="18" charset="0"/>
                          </a:rPr>
                          <m:t>Ω</m:t>
                        </m:r>
                      </m:sub>
                    </m:sSub>
                  </m:oMath>
                </a14:m>
                <a:r>
                  <a:t> in the convective zone of the Sun. An </a:t>
                </a:r>
                <a:r>
                  <a:rPr b="1"/>
                  <a:t>IMAC</a:t>
                </a:r>
                <a:r>
                  <a:t> force balance controls the dynamo and </a:t>
                </a:r>
                <a14:m>
                  <m:oMath xmlns:m="http://schemas.openxmlformats.org/officeDocument/2006/math">
                    <m:sSub>
                      <m:sSubPr>
                        <m:ctrlPr>
                          <a:rPr sz="5750">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a:rPr sz="5750" i="1">
                            <a:solidFill>
                              <a:srgbClr val="000000"/>
                            </a:solidFill>
                            <a:latin typeface="Cambria Math" panose="02040503050406030204" pitchFamily="18" charset="0"/>
                          </a:rPr>
                          <m:t>𝑈</m:t>
                        </m:r>
                      </m:sub>
                    </m:sSub>
                    <m:r>
                      <a:rPr sz="5750" i="1">
                        <a:solidFill>
                          <a:srgbClr val="000000"/>
                        </a:solidFill>
                        <a:latin typeface="Cambria Math" panose="02040503050406030204" pitchFamily="18" charset="0"/>
                      </a:rPr>
                      <m:t>≪</m:t>
                    </m:r>
                    <m:sSub>
                      <m:sSubPr>
                        <m:ctrlPr>
                          <a:rPr sz="5750" i="1">
                            <a:solidFill>
                              <a:srgbClr val="000000"/>
                            </a:solidFill>
                            <a:latin typeface="Cambria Math" panose="02040503050406030204" pitchFamily="18" charset="0"/>
                          </a:rPr>
                        </m:ctrlPr>
                      </m:sSubPr>
                      <m:e>
                        <m:r>
                          <a:rPr sz="5750" i="1">
                            <a:solidFill>
                              <a:srgbClr val="000000"/>
                            </a:solidFill>
                            <a:latin typeface="Cambria Math" panose="02040503050406030204" pitchFamily="18" charset="0"/>
                          </a:rPr>
                          <m:t>𝑡</m:t>
                        </m:r>
                      </m:e>
                      <m:sub>
                        <m:r>
                          <a:rPr sz="5750" i="1">
                            <a:solidFill>
                              <a:srgbClr val="000000"/>
                            </a:solidFill>
                            <a:latin typeface="Cambria Math" panose="02040503050406030204" pitchFamily="18" charset="0"/>
                          </a:rPr>
                          <m:t>𝐵</m:t>
                        </m:r>
                      </m:sub>
                    </m:sSub>
                  </m:oMath>
                </a14:m>
                <a:r>
                  <a:t>.</a:t>
                </a:r>
              </a:p>
            </p:txBody>
          </p:sp>
        </mc:Choice>
        <mc:Fallback>
          <p:sp>
            <p:nvSpPr>
              <p:cNvPr id="340" name="in the convective zone of the Sun. An IMAC force balance controls the dynamo and  ."/>
              <p:cNvSpPr txBox="1">
                <a:spLocks noRot="1" noChangeAspect="1" noMove="1" noResize="1" noEditPoints="1" noAdjustHandles="1" noChangeArrowheads="1" noChangeShapeType="1" noTextEdit="1"/>
              </p:cNvSpPr>
              <p:nvPr/>
            </p:nvSpPr>
            <p:spPr>
              <a:xfrm>
                <a:off x="12272022" y="1772935"/>
                <a:ext cx="11795471" cy="6766429"/>
              </a:xfrm>
              <a:prstGeom prst="rect">
                <a:avLst/>
              </a:prstGeom>
              <a:blipFill>
                <a:blip r:embed="rId9"/>
                <a:stretch>
                  <a:fillRect l="-1398" t="-562" r="-118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41" name="months"/>
              <p:cNvSpPr txBox="1"/>
              <p:nvPr/>
            </p:nvSpPr>
            <p:spPr>
              <a:xfrm>
                <a:off x="5738186" y="7339445"/>
                <a:ext cx="4281611" cy="95945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E41A1D"/>
                    </a:solidFill>
                  </a:defRPr>
                </a:pPr>
                <a14:m>
                  <m:oMath xmlns:m="http://schemas.openxmlformats.org/officeDocument/2006/math">
                    <m:r>
                      <a:rPr sz="5750" i="1">
                        <a:solidFill>
                          <a:srgbClr val="E4191D"/>
                        </a:solidFill>
                        <a:latin typeface="Cambria Math" panose="02040503050406030204" pitchFamily="18" charset="0"/>
                      </a:rPr>
                      <m:t>𝒯</m:t>
                    </m:r>
                    <m:r>
                      <a:rPr sz="5750" i="1">
                        <a:solidFill>
                          <a:srgbClr val="E4191D"/>
                        </a:solidFill>
                        <a:latin typeface="Cambria Math" panose="02040503050406030204" pitchFamily="18" charset="0"/>
                      </a:rPr>
                      <m:t>=2</m:t>
                    </m:r>
                  </m:oMath>
                </a14:m>
                <a:r>
                  <a:t> months</a:t>
                </a:r>
              </a:p>
            </p:txBody>
          </p:sp>
        </mc:Choice>
        <mc:Fallback>
          <p:sp>
            <p:nvSpPr>
              <p:cNvPr id="341" name="months"/>
              <p:cNvSpPr txBox="1">
                <a:spLocks noRot="1" noChangeAspect="1" noMove="1" noResize="1" noEditPoints="1" noAdjustHandles="1" noChangeArrowheads="1" noChangeShapeType="1" noTextEdit="1"/>
              </p:cNvSpPr>
              <p:nvPr/>
            </p:nvSpPr>
            <p:spPr>
              <a:xfrm>
                <a:off x="5738186" y="7339445"/>
                <a:ext cx="4281611" cy="959459"/>
              </a:xfrm>
              <a:prstGeom prst="rect">
                <a:avLst/>
              </a:prstGeom>
              <a:blipFill>
                <a:blip r:embed="rId10"/>
                <a:stretch>
                  <a:fillRect l="-4425" t="-7792" r="-5310" b="-2597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342" name="Inertia-Magneto-Archimedean-Coriolis"/>
          <p:cNvSpPr/>
          <p:nvPr/>
        </p:nvSpPr>
        <p:spPr>
          <a:xfrm>
            <a:off x="12051693" y="5839808"/>
            <a:ext cx="10679085" cy="1193535"/>
          </a:xfrm>
          <a:prstGeom prst="roundRect">
            <a:avLst>
              <a:gd name="adj" fmla="val 46010"/>
            </a:avLst>
          </a:prstGeom>
          <a:ln w="381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100000"/>
              </a:lnSpc>
              <a:spcBef>
                <a:spcPts val="0"/>
              </a:spcBef>
              <a:defRPr sz="4200">
                <a:latin typeface="Helvetica Neue Medium"/>
                <a:ea typeface="Helvetica Neue Medium"/>
                <a:cs typeface="Helvetica Neue Medium"/>
                <a:sym typeface="Helvetica Neue Medium"/>
              </a:defRPr>
            </a:lvl1pPr>
          </a:lstStyle>
          <a:p>
            <a:r>
              <a:t>Inertia-Magneto-Archimedean-Coriolis</a:t>
            </a:r>
          </a:p>
        </p:txBody>
      </p:sp>
      <p:sp>
        <p:nvSpPr>
          <p:cNvPr id="343" name="force balance"/>
          <p:cNvSpPr/>
          <p:nvPr/>
        </p:nvSpPr>
        <p:spPr>
          <a:xfrm>
            <a:off x="14975510" y="5294938"/>
            <a:ext cx="4831451" cy="869980"/>
          </a:xfrm>
          <a:prstGeom prst="roundRect">
            <a:avLst>
              <a:gd name="adj" fmla="val 21897"/>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825500">
              <a:lnSpc>
                <a:spcPct val="100000"/>
              </a:lnSpc>
              <a:spcBef>
                <a:spcPts val="0"/>
              </a:spcBef>
              <a:defRPr>
                <a:solidFill>
                  <a:srgbClr val="FFFFFF"/>
                </a:solidFill>
                <a:latin typeface="Helvetica Neue Medium"/>
                <a:ea typeface="Helvetica Neue Medium"/>
                <a:cs typeface="Helvetica Neue Medium"/>
                <a:sym typeface="Helvetica Neue Medium"/>
              </a:defRPr>
            </a:lvl1pPr>
          </a:lstStyle>
          <a:p>
            <a:r>
              <a:t>force balance</a:t>
            </a:r>
          </a:p>
        </p:txBody>
      </p:sp>
      <p:sp>
        <p:nvSpPr>
          <p:cNvPr id="344" name="Flèche"/>
          <p:cNvSpPr/>
          <p:nvPr/>
        </p:nvSpPr>
        <p:spPr>
          <a:xfrm rot="16200000">
            <a:off x="4762428" y="3737335"/>
            <a:ext cx="808432" cy="503389"/>
          </a:xfrm>
          <a:prstGeom prst="rightArrow">
            <a:avLst>
              <a:gd name="adj1" fmla="val 10025"/>
              <a:gd name="adj2" fmla="val 105267"/>
            </a:avLst>
          </a:prstGeom>
          <a:solidFill>
            <a:srgbClr val="000000"/>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45" name="time"/>
          <p:cNvSpPr txBox="1"/>
          <p:nvPr/>
        </p:nvSpPr>
        <p:spPr>
          <a:xfrm>
            <a:off x="4620035" y="2936427"/>
            <a:ext cx="1093217"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time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4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34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33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1" animBg="1" advAuto="0"/>
      <p:bldP spid="337" grpId="6" animBg="1" advAuto="0"/>
      <p:bldP spid="338" grpId="5" animBg="1" advAuto="0"/>
      <p:bldP spid="340" grpId="2" animBg="1" advAuto="0"/>
      <p:bldP spid="342" grpId="4" animBg="1" advAuto="0"/>
      <p:bldP spid="343" grpId="3" animBg="1" advAuto="0"/>
    </p:bldLst>
  </p:timing>
</p:sld>
</file>

<file path=ppt/theme/theme1.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1583</Words>
  <Application>Microsoft Macintosh PowerPoint</Application>
  <PresentationFormat>Personnalisé</PresentationFormat>
  <Paragraphs>197</Paragraphs>
  <Slides>15</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Cambria Math</vt:lpstr>
      <vt:lpstr>Helvetica Neue</vt:lpstr>
      <vt:lpstr>Helvetica Neue Light</vt:lpstr>
      <vt:lpstr>Helvetica Neue Medium</vt:lpstr>
      <vt:lpstr>Hobo Std Medium</vt:lpstr>
      <vt:lpstr>33_DynamicLight</vt:lpstr>
      <vt:lpstr>What would be the magnetic field of the Earth if it spun as slowly as Venus?  </vt:lpstr>
      <vt:lpstr>The magnetic field of the Earth</vt:lpstr>
      <vt:lpstr>Important properties of the Earth dynamo</vt:lpstr>
      <vt:lpstr>The classical answer is…</vt:lpstr>
      <vt:lpstr>Scaling laws for planetary dynamos</vt:lpstr>
      <vt:lpstr>QG-MAC characteristic times for the Earth</vt:lpstr>
      <vt:lpstr>What about Venus?</vt:lpstr>
      <vt:lpstr>Another object has t_∗ smaller than t_Ω : the Sun </vt:lpstr>
      <vt:lpstr>IMAC characteristic times for the Sun</vt:lpstr>
      <vt:lpstr>An IMAC force-balance dynamo for Venus</vt:lpstr>
      <vt:lpstr>Take-home messages</vt:lpstr>
      <vt:lpstr>Présentation PowerPoint</vt:lpstr>
      <vt:lpstr>to dwell further with t&gt;t_allocated</vt:lpstr>
      <vt:lpstr>τ-ℓ diagrams</vt:lpstr>
      <vt:lpstr>τ-ℓ diagrams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Nataf Henri-Claude</cp:lastModifiedBy>
  <cp:revision>1</cp:revision>
  <dcterms:modified xsi:type="dcterms:W3CDTF">2026-06-17T11:38:46Z</dcterms:modified>
</cp:coreProperties>
</file>