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1"/>
    <p:restoredTop sz="94709"/>
  </p:normalViewPr>
  <p:slideViewPr>
    <p:cSldViewPr snapToGrid="0">
      <p:cViewPr varScale="1">
        <p:scale>
          <a:sx n="62" d="100"/>
          <a:sy n="62" d="100"/>
        </p:scale>
        <p:origin x="43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t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Auteur et date</a:t>
            </a:r>
          </a:p>
        </p:txBody>
      </p:sp>
      <p:sp>
        <p:nvSpPr>
          <p:cNvPr id="12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Titre de la présentation</a:t>
            </a:r>
          </a:p>
        </p:txBody>
      </p:sp>
      <p:sp>
        <p:nvSpPr>
          <p:cNvPr id="1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Sous-titre de la présentation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100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Sous-titre de diapositive</a:t>
            </a:r>
          </a:p>
        </p:txBody>
      </p:sp>
      <p:sp>
        <p:nvSpPr>
          <p:cNvPr id="10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re de l’ordre du jour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Titre de l’ordre du jour</a:t>
            </a:r>
          </a:p>
        </p:txBody>
      </p:sp>
      <p:sp>
        <p:nvSpPr>
          <p:cNvPr id="109" name="Sous-titre de l’ordre du jour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Sous-titre de l’ordre du jour</a:t>
            </a:r>
          </a:p>
        </p:txBody>
      </p:sp>
      <p:sp>
        <p:nvSpPr>
          <p:cNvPr id="110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Rubriques de l’ordre du jour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écl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Déclaration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Données clé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Données clés</a:t>
            </a:r>
          </a:p>
        </p:txBody>
      </p:sp>
      <p:sp>
        <p:nvSpPr>
          <p:cNvPr id="12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 Citation notable 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Vue extérieure en contre-plongée de la façade d’un bâtiment moderne couverte de disques d’aluminium sous un ciel bleu et clair"/>
          <p:cNvSpPr>
            <a:spLocks noGrp="1"/>
          </p:cNvSpPr>
          <p:nvPr>
            <p:ph type="pic" sz="quarter" idx="21"/>
          </p:nvPr>
        </p:nvSpPr>
        <p:spPr>
          <a:xfrm>
            <a:off x="15417800" y="1270000"/>
            <a:ext cx="8144934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Vue en contre-plongée d’un bâtiment moderne en courbes sous un ciel nuageux"/>
          <p:cNvSpPr>
            <a:spLocks noGrp="1"/>
          </p:cNvSpPr>
          <p:nvPr>
            <p:ph type="pic" sz="quarter" idx="22"/>
          </p:nvPr>
        </p:nvSpPr>
        <p:spPr>
          <a:xfrm>
            <a:off x="15443200" y="7086600"/>
            <a:ext cx="8138580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Vue depuis l’intérieur d’un bâtiment moderne blanc doté de panneaux en verre, regardant vers le ciel, clair et partiellement nuageux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40169" cy="1124371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Vue en contre-plongée de la Azadi Tower à Téhéran, en Iran, avec un ciel bleu et clair en arrière-plan"/>
          <p:cNvSpPr>
            <a:spLocks noGrp="1"/>
          </p:cNvSpPr>
          <p:nvPr>
            <p:ph type="pic" idx="21"/>
          </p:nvPr>
        </p:nvSpPr>
        <p:spPr>
          <a:xfrm>
            <a:off x="0" y="-1282700"/>
            <a:ext cx="24384000" cy="16281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F2A, Grenoble, June 23, 2026"/>
          <p:cNvSpPr txBox="1"/>
          <p:nvPr/>
        </p:nvSpPr>
        <p:spPr>
          <a:xfrm>
            <a:off x="2448732" y="12904305"/>
            <a:ext cx="12983967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 b="1"/>
            </a:lvl1pPr>
          </a:lstStyle>
          <a:p>
            <a:r>
              <a:t>SF2A, Grenoble, June 23, 2026</a:t>
            </a:r>
          </a:p>
        </p:txBody>
      </p:sp>
      <p:sp>
        <p:nvSpPr>
          <p:cNvPr id="170" name="Nataf, Boué, Cardin &amp; Cébron"/>
          <p:cNvSpPr txBox="1"/>
          <p:nvPr/>
        </p:nvSpPr>
        <p:spPr>
          <a:xfrm>
            <a:off x="15057631" y="12954000"/>
            <a:ext cx="5470399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08F00"/>
                </a:solidFill>
              </a:defRPr>
            </a:lvl1pPr>
          </a:lstStyle>
          <a:p>
            <a:r>
              <a:t>Nataf, Boué, Cardin &amp; Cébron</a:t>
            </a:r>
          </a:p>
        </p:txBody>
      </p:sp>
      <p:sp>
        <p:nvSpPr>
          <p:cNvPr id="17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081843" y="12954000"/>
            <a:ext cx="453239" cy="461060"/>
          </a:xfrm>
          <a:prstGeom prst="rect">
            <a:avLst/>
          </a:prstGeom>
        </p:spPr>
        <p:txBody>
          <a:bodyPr anchor="t"/>
          <a:lstStyle>
            <a:lvl1pPr algn="r"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72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2162498"/>
            <a:ext cx="21005800" cy="10270802"/>
          </a:xfrm>
          <a:prstGeom prst="rect">
            <a:avLst/>
          </a:prstGeom>
        </p:spPr>
        <p:txBody>
          <a:bodyPr/>
          <a:lstStyle>
            <a:lvl1pPr marL="635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1pPr>
            <a:lvl2pPr marL="1270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2pPr>
            <a:lvl3pPr marL="1905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3pPr>
            <a:lvl4pPr marL="2540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4pPr>
            <a:lvl5pPr marL="3175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73" name="Texte du titre"/>
          <p:cNvSpPr txBox="1">
            <a:spLocks noGrp="1"/>
          </p:cNvSpPr>
          <p:nvPr>
            <p:ph type="title"/>
          </p:nvPr>
        </p:nvSpPr>
        <p:spPr>
          <a:xfrm>
            <a:off x="-18956" y="-21592"/>
            <a:ext cx="24421912" cy="1231636"/>
          </a:xfrm>
          <a:prstGeom prst="rect">
            <a:avLst/>
          </a:prstGeom>
          <a:gradFill>
            <a:gsLst>
              <a:gs pos="0">
                <a:srgbClr val="00F900"/>
              </a:gs>
              <a:gs pos="100000">
                <a:srgbClr val="008F00"/>
              </a:gs>
            </a:gsLst>
            <a:lin ang="5400000"/>
          </a:gradFill>
          <a:effectLst>
            <a:outerShdw blurRad="190500" dist="8455" dir="5400000" rotWithShape="0">
              <a:srgbClr val="000000"/>
            </a:outerShdw>
          </a:effectLst>
        </p:spPr>
        <p:txBody>
          <a:bodyPr anchor="ctr"/>
          <a:lstStyle>
            <a:lvl1pPr algn="ctr" defTabSz="825500">
              <a:lnSpc>
                <a:spcPct val="100000"/>
              </a:lnSpc>
              <a:defRPr sz="5500" b="0" spc="0">
                <a:solidFill>
                  <a:srgbClr val="FFFFFF"/>
                </a:solidFill>
                <a:latin typeface="Hobo Std Medium"/>
                <a:ea typeface="Hobo Std Medium"/>
                <a:cs typeface="Hobo Std Medium"/>
                <a:sym typeface="Hobo Std Medium"/>
              </a:defRPr>
            </a:lvl1pPr>
          </a:lstStyle>
          <a:p>
            <a:r>
              <a:t>Texte du titre</a:t>
            </a:r>
          </a:p>
        </p:txBody>
      </p:sp>
      <p:sp>
        <p:nvSpPr>
          <p:cNvPr id="174" name="/ 11"/>
          <p:cNvSpPr txBox="1"/>
          <p:nvPr/>
        </p:nvSpPr>
        <p:spPr>
          <a:xfrm>
            <a:off x="23490749" y="12954000"/>
            <a:ext cx="63947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/ 11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e du titre"/>
          <p:cNvSpPr txBox="1">
            <a:spLocks noGrp="1"/>
          </p:cNvSpPr>
          <p:nvPr>
            <p:ph type="title"/>
          </p:nvPr>
        </p:nvSpPr>
        <p:spPr>
          <a:xfrm>
            <a:off x="1778000" y="1638300"/>
            <a:ext cx="20828000" cy="4648200"/>
          </a:xfrm>
          <a:prstGeom prst="rect">
            <a:avLst/>
          </a:pr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effectLst>
            <a:outerShdw blurRad="190500" dist="8455" dir="5400000" rotWithShape="0">
              <a:srgbClr val="000000"/>
            </a:outerShdw>
          </a:effectLst>
        </p:spPr>
        <p:txBody>
          <a:bodyPr anchor="ctr"/>
          <a:lstStyle>
            <a:lvl1pPr algn="ctr" defTabSz="825500">
              <a:lnSpc>
                <a:spcPct val="100000"/>
              </a:lnSpc>
              <a:defRPr sz="12000" b="0" spc="0">
                <a:solidFill>
                  <a:srgbClr val="FFFFFF"/>
                </a:solidFill>
                <a:latin typeface="Hobo Std Medium"/>
                <a:ea typeface="Hobo Std Medium"/>
                <a:cs typeface="Hobo Std Medium"/>
                <a:sym typeface="Hobo Std Medium"/>
              </a:defRPr>
            </a:lvl1pPr>
          </a:lstStyle>
          <a:p>
            <a:r>
              <a:t>Texte du titre</a:t>
            </a:r>
          </a:p>
        </p:txBody>
      </p:sp>
      <p:sp>
        <p:nvSpPr>
          <p:cNvPr id="18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6916547"/>
            <a:ext cx="20828000" cy="2455126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600">
                <a:solidFill>
                  <a:srgbClr val="070693"/>
                </a:solidFill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600">
                <a:solidFill>
                  <a:srgbClr val="070693"/>
                </a:solidFill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600">
                <a:solidFill>
                  <a:srgbClr val="070693"/>
                </a:solidFill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600">
                <a:solidFill>
                  <a:srgbClr val="070693"/>
                </a:solidFill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600">
                <a:solidFill>
                  <a:srgbClr val="070693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83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ue depuis l’intérieur d’une structure en pierre, regardant vers l’extérieur, vers des escaliers et un ciel clair et bleu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72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Titre de la présentation</a:t>
            </a:r>
          </a:p>
        </p:txBody>
      </p:sp>
      <p:sp>
        <p:nvSpPr>
          <p:cNvPr id="23" name="Auteur et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Auteur et date</a:t>
            </a:r>
          </a:p>
        </p:txBody>
      </p:sp>
      <p:sp>
        <p:nvSpPr>
          <p:cNvPr id="2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Sous-titre de la présentation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Master Class Senior, Grenoble, May 2, 2024"/>
          <p:cNvSpPr txBox="1"/>
          <p:nvPr/>
        </p:nvSpPr>
        <p:spPr>
          <a:xfrm>
            <a:off x="2496827" y="12954000"/>
            <a:ext cx="1298396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 b="1"/>
            </a:lvl1pPr>
          </a:lstStyle>
          <a:p>
            <a:r>
              <a:t>Master Class Senior, Grenoble, May 2, 2024</a:t>
            </a:r>
          </a:p>
        </p:txBody>
      </p:sp>
      <p:sp>
        <p:nvSpPr>
          <p:cNvPr id="191" name="H-C. Nataf"/>
          <p:cNvSpPr txBox="1"/>
          <p:nvPr/>
        </p:nvSpPr>
        <p:spPr>
          <a:xfrm>
            <a:off x="17795560" y="12954000"/>
            <a:ext cx="202654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096FF"/>
                </a:solidFill>
              </a:defRPr>
            </a:lvl1pPr>
          </a:lstStyle>
          <a:p>
            <a:r>
              <a:t>H-C. Nataf</a:t>
            </a:r>
          </a:p>
        </p:txBody>
      </p:sp>
      <p:sp>
        <p:nvSpPr>
          <p:cNvPr id="19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081843" y="12954000"/>
            <a:ext cx="453239" cy="461060"/>
          </a:xfrm>
          <a:prstGeom prst="rect">
            <a:avLst/>
          </a:prstGeom>
        </p:spPr>
        <p:txBody>
          <a:bodyPr anchor="t"/>
          <a:lstStyle>
            <a:lvl1pPr algn="r"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93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2162498"/>
            <a:ext cx="21005800" cy="10270802"/>
          </a:xfrm>
          <a:prstGeom prst="rect">
            <a:avLst/>
          </a:prstGeom>
        </p:spPr>
        <p:txBody>
          <a:bodyPr/>
          <a:lstStyle>
            <a:lvl1pPr marL="635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1pPr>
            <a:lvl2pPr marL="1270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2pPr>
            <a:lvl3pPr marL="1905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3pPr>
            <a:lvl4pPr marL="2540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4pPr>
            <a:lvl5pPr marL="3175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94" name="Texte du titre"/>
          <p:cNvSpPr txBox="1">
            <a:spLocks noGrp="1"/>
          </p:cNvSpPr>
          <p:nvPr>
            <p:ph type="title"/>
          </p:nvPr>
        </p:nvSpPr>
        <p:spPr>
          <a:xfrm>
            <a:off x="-18956" y="-21592"/>
            <a:ext cx="24421912" cy="1231636"/>
          </a:xfrm>
          <a:prstGeom prst="rect">
            <a:avLst/>
          </a:pr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effectLst>
            <a:outerShdw blurRad="190500" dist="8455" dir="5400000" rotWithShape="0">
              <a:srgbClr val="000000"/>
            </a:outerShdw>
          </a:effectLst>
        </p:spPr>
        <p:txBody>
          <a:bodyPr anchor="ctr"/>
          <a:lstStyle>
            <a:lvl1pPr algn="ctr" defTabSz="825500">
              <a:lnSpc>
                <a:spcPct val="100000"/>
              </a:lnSpc>
              <a:defRPr sz="5500" b="0" spc="0">
                <a:solidFill>
                  <a:srgbClr val="FFFFFF"/>
                </a:solidFill>
                <a:latin typeface="Hobo Std Medium"/>
                <a:ea typeface="Hobo Std Medium"/>
                <a:cs typeface="Hobo Std Medium"/>
                <a:sym typeface="Hobo Std Medium"/>
              </a:defRPr>
            </a:lvl1pPr>
          </a:lstStyle>
          <a:p>
            <a:r>
              <a:t>Texte du titre</a:t>
            </a:r>
          </a:p>
        </p:txBody>
      </p:sp>
      <p:sp>
        <p:nvSpPr>
          <p:cNvPr id="195" name="/ 42"/>
          <p:cNvSpPr txBox="1"/>
          <p:nvPr/>
        </p:nvSpPr>
        <p:spPr>
          <a:xfrm>
            <a:off x="23490749" y="12954000"/>
            <a:ext cx="63947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/ 42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raceful Consortium meeting, Toulouse, November 22, 2023"/>
          <p:cNvSpPr txBox="1"/>
          <p:nvPr/>
        </p:nvSpPr>
        <p:spPr>
          <a:xfrm>
            <a:off x="2496827" y="12954000"/>
            <a:ext cx="12983967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 b="1"/>
            </a:lvl1pPr>
          </a:lstStyle>
          <a:p>
            <a:r>
              <a:t>Graceful Consortium meeting, Toulouse, November 22, 2023</a:t>
            </a:r>
          </a:p>
        </p:txBody>
      </p:sp>
      <p:sp>
        <p:nvSpPr>
          <p:cNvPr id="203" name="H-C. Nataf"/>
          <p:cNvSpPr txBox="1"/>
          <p:nvPr/>
        </p:nvSpPr>
        <p:spPr>
          <a:xfrm>
            <a:off x="17795560" y="12954000"/>
            <a:ext cx="202654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096FF"/>
                </a:solidFill>
              </a:defRPr>
            </a:lvl1pPr>
          </a:lstStyle>
          <a:p>
            <a:r>
              <a:t>H-C. Nataf</a:t>
            </a:r>
          </a:p>
        </p:txBody>
      </p:sp>
      <p:sp>
        <p:nvSpPr>
          <p:cNvPr id="20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081843" y="12954000"/>
            <a:ext cx="453239" cy="461060"/>
          </a:xfrm>
          <a:prstGeom prst="rect">
            <a:avLst/>
          </a:prstGeom>
        </p:spPr>
        <p:txBody>
          <a:bodyPr anchor="t"/>
          <a:lstStyle>
            <a:lvl1pPr algn="r"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205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2162498"/>
            <a:ext cx="21005800" cy="10270802"/>
          </a:xfrm>
          <a:prstGeom prst="rect">
            <a:avLst/>
          </a:prstGeom>
        </p:spPr>
        <p:txBody>
          <a:bodyPr/>
          <a:lstStyle>
            <a:lvl1pPr marL="635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1pPr>
            <a:lvl2pPr marL="1270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2pPr>
            <a:lvl3pPr marL="1905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3pPr>
            <a:lvl4pPr marL="2540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4pPr>
            <a:lvl5pPr marL="3175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06" name="Texte du titre"/>
          <p:cNvSpPr txBox="1">
            <a:spLocks noGrp="1"/>
          </p:cNvSpPr>
          <p:nvPr>
            <p:ph type="title"/>
          </p:nvPr>
        </p:nvSpPr>
        <p:spPr>
          <a:xfrm>
            <a:off x="-18956" y="-21592"/>
            <a:ext cx="24421912" cy="1231636"/>
          </a:xfrm>
          <a:prstGeom prst="rect">
            <a:avLst/>
          </a:pr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effectLst>
            <a:outerShdw blurRad="190500" dist="8455" dir="5400000" rotWithShape="0">
              <a:srgbClr val="000000"/>
            </a:outerShdw>
          </a:effectLst>
        </p:spPr>
        <p:txBody>
          <a:bodyPr anchor="ctr"/>
          <a:lstStyle>
            <a:lvl1pPr algn="ctr" defTabSz="825500">
              <a:lnSpc>
                <a:spcPct val="100000"/>
              </a:lnSpc>
              <a:defRPr sz="5500" b="0" spc="0">
                <a:solidFill>
                  <a:srgbClr val="FFFFFF"/>
                </a:solidFill>
                <a:latin typeface="Hobo Std Medium"/>
                <a:ea typeface="Hobo Std Medium"/>
                <a:cs typeface="Hobo Std Medium"/>
                <a:sym typeface="Hobo Std Medium"/>
              </a:defRPr>
            </a:lvl1pPr>
          </a:lstStyle>
          <a:p>
            <a:r>
              <a:t>Texte du titre</a:t>
            </a:r>
          </a:p>
        </p:txBody>
      </p:sp>
      <p:sp>
        <p:nvSpPr>
          <p:cNvPr id="207" name="/ 25"/>
          <p:cNvSpPr txBox="1"/>
          <p:nvPr/>
        </p:nvSpPr>
        <p:spPr>
          <a:xfrm>
            <a:off x="23490749" y="12954000"/>
            <a:ext cx="63947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/ 25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renoble, September 24, 2024"/>
          <p:cNvSpPr txBox="1"/>
          <p:nvPr/>
        </p:nvSpPr>
        <p:spPr>
          <a:xfrm>
            <a:off x="2448732" y="12904305"/>
            <a:ext cx="12983967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 b="1"/>
            </a:lvl1pPr>
          </a:lstStyle>
          <a:p>
            <a:r>
              <a:t>Grenoble, September 24, 2024</a:t>
            </a:r>
          </a:p>
        </p:txBody>
      </p:sp>
      <p:sp>
        <p:nvSpPr>
          <p:cNvPr id="215" name="H-C. Nataf"/>
          <p:cNvSpPr txBox="1"/>
          <p:nvPr/>
        </p:nvSpPr>
        <p:spPr>
          <a:xfrm>
            <a:off x="17795560" y="12954000"/>
            <a:ext cx="202654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096FF"/>
                </a:solidFill>
              </a:defRPr>
            </a:lvl1pPr>
          </a:lstStyle>
          <a:p>
            <a:r>
              <a:t>H-C. Nataf</a:t>
            </a:r>
          </a:p>
        </p:txBody>
      </p:sp>
      <p:sp>
        <p:nvSpPr>
          <p:cNvPr id="21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081843" y="12954000"/>
            <a:ext cx="453239" cy="461060"/>
          </a:xfrm>
          <a:prstGeom prst="rect">
            <a:avLst/>
          </a:prstGeom>
        </p:spPr>
        <p:txBody>
          <a:bodyPr anchor="t"/>
          <a:lstStyle>
            <a:lvl1pPr algn="r"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217" name="Texte niveau 1…"/>
          <p:cNvSpPr txBox="1">
            <a:spLocks noGrp="1"/>
          </p:cNvSpPr>
          <p:nvPr>
            <p:ph type="body" idx="1"/>
          </p:nvPr>
        </p:nvSpPr>
        <p:spPr>
          <a:xfrm>
            <a:off x="1689100" y="2162498"/>
            <a:ext cx="21005800" cy="10270802"/>
          </a:xfrm>
          <a:prstGeom prst="rect">
            <a:avLst/>
          </a:prstGeom>
        </p:spPr>
        <p:txBody>
          <a:bodyPr/>
          <a:lstStyle>
            <a:lvl1pPr marL="635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1pPr>
            <a:lvl2pPr marL="1270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2pPr>
            <a:lvl3pPr marL="1905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3pPr>
            <a:lvl4pPr marL="2540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4pPr>
            <a:lvl5pPr marL="3175000" indent="-635000" defTabSz="825500">
              <a:lnSpc>
                <a:spcPct val="100000"/>
              </a:lnSpc>
              <a:spcBef>
                <a:spcPts val="5900"/>
              </a:spcBef>
              <a:buSzPct val="1250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18" name="Texte du titre"/>
          <p:cNvSpPr txBox="1">
            <a:spLocks noGrp="1"/>
          </p:cNvSpPr>
          <p:nvPr>
            <p:ph type="title"/>
          </p:nvPr>
        </p:nvSpPr>
        <p:spPr>
          <a:xfrm>
            <a:off x="-18956" y="-21592"/>
            <a:ext cx="24421912" cy="1231636"/>
          </a:xfrm>
          <a:prstGeom prst="rect">
            <a:avLst/>
          </a:pr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effectLst>
            <a:outerShdw blurRad="190500" dist="8455" dir="5400000" rotWithShape="0">
              <a:srgbClr val="000000"/>
            </a:outerShdw>
          </a:effectLst>
        </p:spPr>
        <p:txBody>
          <a:bodyPr anchor="ctr"/>
          <a:lstStyle>
            <a:lvl1pPr algn="ctr" defTabSz="825500">
              <a:lnSpc>
                <a:spcPct val="100000"/>
              </a:lnSpc>
              <a:defRPr sz="5500" b="0" spc="0">
                <a:solidFill>
                  <a:srgbClr val="FFFFFF"/>
                </a:solidFill>
                <a:latin typeface="Hobo Std Medium"/>
                <a:ea typeface="Hobo Std Medium"/>
                <a:cs typeface="Hobo Std Medium"/>
                <a:sym typeface="Hobo Std Medium"/>
              </a:defRPr>
            </a:lvl1pPr>
          </a:lstStyle>
          <a:p>
            <a:r>
              <a:t>Texte du titre</a:t>
            </a:r>
          </a:p>
        </p:txBody>
      </p:sp>
      <p:sp>
        <p:nvSpPr>
          <p:cNvPr id="219" name="/ 22"/>
          <p:cNvSpPr txBox="1"/>
          <p:nvPr/>
        </p:nvSpPr>
        <p:spPr>
          <a:xfrm>
            <a:off x="23490749" y="12954000"/>
            <a:ext cx="63947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/ 22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Un bâtiment blanc moderne doté de panneaux de verre avec un ciel bleu et clair en arrière-plan"/>
          <p:cNvSpPr>
            <a:spLocks noGrp="1"/>
          </p:cNvSpPr>
          <p:nvPr>
            <p:ph type="pic" idx="21"/>
          </p:nvPr>
        </p:nvSpPr>
        <p:spPr>
          <a:xfrm>
            <a:off x="92710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Titre de diapositive</a:t>
            </a:r>
          </a:p>
        </p:txBody>
      </p:sp>
      <p:sp>
        <p:nvSpPr>
          <p:cNvPr id="3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de diapositiv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43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Sous-titre de diapositive</a:t>
            </a:r>
          </a:p>
        </p:txBody>
      </p:sp>
      <p:sp>
        <p:nvSpPr>
          <p:cNvPr id="44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Sous-titre de diapositive</a:t>
            </a:r>
          </a:p>
        </p:txBody>
      </p:sp>
      <p:sp>
        <p:nvSpPr>
          <p:cNvPr id="61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Petite section d’un pont moderne à Qingdao, Shandong, en Chine, en dessous d’un ciel partiellement nuageux"/>
          <p:cNvSpPr>
            <a:spLocks noGrp="1"/>
          </p:cNvSpPr>
          <p:nvPr>
            <p:ph type="pic" idx="22"/>
          </p:nvPr>
        </p:nvSpPr>
        <p:spPr>
          <a:xfrm>
            <a:off x="9271000" y="1263848"/>
            <a:ext cx="16773843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6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, vidéo direct, p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Sous-titre de diapositive</a:t>
            </a:r>
          </a:p>
        </p:txBody>
      </p:sp>
      <p:sp>
        <p:nvSpPr>
          <p:cNvPr id="72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7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, vidéo direct, g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ous-titre de diapositiv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Sous-titre de diapositive</a:t>
            </a:r>
          </a:p>
        </p:txBody>
      </p:sp>
      <p:sp>
        <p:nvSpPr>
          <p:cNvPr id="82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8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re de sectio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Titre de section</a:t>
            </a:r>
          </a:p>
        </p:txBody>
      </p:sp>
      <p:sp>
        <p:nvSpPr>
          <p:cNvPr id="9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Titre de diapositive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3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5" Type="http://schemas.openxmlformats.org/officeDocument/2006/relationships/image" Target="../media/image32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6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3.jpe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2.png"/><Relationship Id="rId9" Type="http://schemas.openxmlformats.org/officeDocument/2006/relationships/image" Target="../media/image28.png"/><Relationship Id="rId1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ZoRo: a laboratory experiment to explore the effects of rotation, ellipticity and flows in planetary seismology"/>
          <p:cNvSpPr txBox="1">
            <a:spLocks noGrp="1"/>
          </p:cNvSpPr>
          <p:nvPr>
            <p:ph type="title"/>
          </p:nvPr>
        </p:nvSpPr>
        <p:spPr>
          <a:xfrm>
            <a:off x="750820" y="1068321"/>
            <a:ext cx="22882360" cy="5703097"/>
          </a:xfrm>
          <a:prstGeom prst="rect">
            <a:avLst/>
          </a:prstGeom>
          <a:gradFill>
            <a:gsLst>
              <a:gs pos="0">
                <a:srgbClr val="00F900"/>
              </a:gs>
              <a:gs pos="100000">
                <a:schemeClr val="accent3">
                  <a:hueOff val="914338"/>
                  <a:satOff val="31515"/>
                  <a:lumOff val="-30790"/>
                </a:schemeClr>
              </a:gs>
            </a:gsLst>
          </a:gradFill>
        </p:spPr>
        <p:txBody>
          <a:bodyPr/>
          <a:lstStyle>
            <a:lvl1pPr defTabSz="734694">
              <a:defRPr sz="9790"/>
            </a:lvl1pPr>
          </a:lstStyle>
          <a:p>
            <a:r>
              <a:t>ZoRo: a laboratory experiment to explore the effects of rotation, ellipticity and flows in planetary seismology  </a:t>
            </a:r>
          </a:p>
        </p:txBody>
      </p:sp>
      <p:sp>
        <p:nvSpPr>
          <p:cNvPr id="229" name="Henri-Claude Nataf, Pierre Boué, Philippe Cardin &amp; David Cébron"/>
          <p:cNvSpPr txBox="1">
            <a:spLocks noGrp="1"/>
          </p:cNvSpPr>
          <p:nvPr>
            <p:ph type="body" sz="quarter" idx="1"/>
          </p:nvPr>
        </p:nvSpPr>
        <p:spPr>
          <a:xfrm>
            <a:off x="2092730" y="7131461"/>
            <a:ext cx="20198540" cy="1260513"/>
          </a:xfrm>
          <a:prstGeom prst="rect">
            <a:avLst/>
          </a:prstGeom>
        </p:spPr>
        <p:txBody>
          <a:bodyPr/>
          <a:lstStyle/>
          <a:p>
            <a:pPr defTabSz="676909">
              <a:defRPr sz="5412">
                <a:solidFill>
                  <a:srgbClr val="008F00"/>
                </a:solidFill>
              </a:defRPr>
            </a:pPr>
            <a:r>
              <a:rPr u="sng"/>
              <a:t>Henri-Claude Nataf</a:t>
            </a:r>
            <a:r>
              <a:t>, Pierre Boué, Philippe Cardin &amp; David Cébron</a:t>
            </a:r>
          </a:p>
        </p:txBody>
      </p:sp>
      <p:pic>
        <p:nvPicPr>
          <p:cNvPr id="230" name="cnrsfr.gif" descr="cnrsf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6919" y="11549498"/>
            <a:ext cx="2029282" cy="2029282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ISTerre, Univ. Grenoble Alpes, CNRS, Grenoble"/>
          <p:cNvSpPr txBox="1"/>
          <p:nvPr/>
        </p:nvSpPr>
        <p:spPr>
          <a:xfrm>
            <a:off x="5037359" y="8214246"/>
            <a:ext cx="14309282" cy="12605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>
            <a:lvl1pPr defTabSz="792479">
              <a:lnSpc>
                <a:spcPct val="100000"/>
              </a:lnSpc>
              <a:spcBef>
                <a:spcPts val="0"/>
              </a:spcBef>
              <a:defRPr sz="5280">
                <a:solidFill>
                  <a:srgbClr val="D783FF"/>
                </a:solidFill>
              </a:defRPr>
            </a:lvl1pPr>
          </a:lstStyle>
          <a:p>
            <a:r>
              <a:t>ISTerre, Univ. Grenoble Alpes, CNRS, Grenoble</a:t>
            </a:r>
          </a:p>
        </p:txBody>
      </p:sp>
      <p:pic>
        <p:nvPicPr>
          <p:cNvPr id="232" name="ISTerre_logo.png" descr="ISTerre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08" y="11642918"/>
            <a:ext cx="3172097" cy="1842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logo_UGA_couleur_cmjn.jpg" descr="logo_UGA_couleur_cmj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1542" y="11893867"/>
            <a:ext cx="2900916" cy="1941382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Journées SF2A, June 23rd 2026"/>
          <p:cNvSpPr txBox="1"/>
          <p:nvPr/>
        </p:nvSpPr>
        <p:spPr>
          <a:xfrm>
            <a:off x="1778000" y="9805032"/>
            <a:ext cx="20828000" cy="960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ctr" defTabSz="726440">
              <a:lnSpc>
                <a:spcPct val="100000"/>
              </a:lnSpc>
              <a:spcBef>
                <a:spcPts val="0"/>
              </a:spcBef>
              <a:defRPr sz="5808">
                <a:solidFill>
                  <a:srgbClr val="9437FF"/>
                </a:solidFill>
              </a:defRPr>
            </a:pPr>
            <a:r>
              <a:t>Journées SF2A, June 23</a:t>
            </a:r>
            <a:r>
              <a:rPr baseline="31999"/>
              <a:t>rd</a:t>
            </a:r>
            <a:r>
              <a:t> 2026</a:t>
            </a:r>
          </a:p>
        </p:txBody>
      </p:sp>
      <p:pic>
        <p:nvPicPr>
          <p:cNvPr id="235" name="logo_pnp.png" descr="logo_pn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208" y="11399237"/>
            <a:ext cx="2462030" cy="2263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323" name="3. Global Cross-correlograms and elliptic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 Global Cross-correlograms and ellipticity</a:t>
            </a:r>
          </a:p>
        </p:txBody>
      </p:sp>
      <p:pic>
        <p:nvPicPr>
          <p:cNvPr id="324" name="stack_record_section_O0_1_0-40ms.png" descr="stack_record_section_O0_1_0-40ms.png"/>
          <p:cNvPicPr>
            <a:picLocks noChangeAspect="1"/>
          </p:cNvPicPr>
          <p:nvPr/>
        </p:nvPicPr>
        <p:blipFill>
          <a:blip r:embed="rId4"/>
          <a:srcRect l="8361" t="6637" r="41943" b="2079"/>
          <a:stretch>
            <a:fillRect/>
          </a:stretch>
        </p:blipFill>
        <p:spPr>
          <a:xfrm>
            <a:off x="18161" y="2125699"/>
            <a:ext cx="11360408" cy="10433624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We mimic a series of earthquake in the ZoRo experiment, record and stack the records.…"/>
          <p:cNvSpPr txBox="1"/>
          <p:nvPr/>
        </p:nvSpPr>
        <p:spPr>
          <a:xfrm>
            <a:off x="12193544" y="2123864"/>
            <a:ext cx="11198572" cy="4977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262127" indent="-262127" defTabSz="709930">
              <a:lnSpc>
                <a:spcPct val="100000"/>
              </a:lnSpc>
              <a:spcBef>
                <a:spcPts val="1500"/>
              </a:spcBef>
              <a:buSzPct val="100000"/>
              <a:buChar char="‣"/>
              <a:defRPr sz="4128"/>
            </a:pPr>
            <a:r>
              <a:t> We mimic a </a:t>
            </a:r>
            <a:r>
              <a:rPr b="1"/>
              <a:t>series</a:t>
            </a:r>
            <a:r>
              <a:t> of earthquake in the ZoRo experiment, record and </a:t>
            </a:r>
            <a:r>
              <a:rPr b="1"/>
              <a:t>stack</a:t>
            </a:r>
            <a:r>
              <a:t> the records.</a:t>
            </a:r>
          </a:p>
          <a:p>
            <a:pPr marL="262127" indent="-262127" defTabSz="709930">
              <a:lnSpc>
                <a:spcPct val="100000"/>
              </a:lnSpc>
              <a:spcBef>
                <a:spcPts val="1500"/>
              </a:spcBef>
              <a:buSzPct val="100000"/>
              <a:buChar char="‣"/>
              <a:defRPr sz="4128"/>
            </a:pPr>
            <a:r>
              <a:t> We compute ZoRo </a:t>
            </a:r>
            <a:r>
              <a:rPr b="1"/>
              <a:t>synthetic</a:t>
            </a:r>
            <a:r>
              <a:t> </a:t>
            </a:r>
            <a:r>
              <a:rPr b="1"/>
              <a:t>seismograms</a:t>
            </a:r>
            <a:r>
              <a:t>, at 100 virtual microphones, taking into account </a:t>
            </a:r>
            <a:r>
              <a:rPr b="1"/>
              <a:t>ellipticity</a:t>
            </a:r>
            <a:r>
              <a:t> and </a:t>
            </a:r>
            <a:r>
              <a:rPr b="1"/>
              <a:t>rotation</a:t>
            </a:r>
            <a:r>
              <a:t>.</a:t>
            </a:r>
          </a:p>
          <a:p>
            <a:pPr marL="262127" indent="-262127" defTabSz="709930">
              <a:lnSpc>
                <a:spcPct val="100000"/>
              </a:lnSpc>
              <a:spcBef>
                <a:spcPts val="1500"/>
              </a:spcBef>
              <a:buSzPct val="100000"/>
              <a:buChar char="‣"/>
              <a:defRPr sz="4128"/>
            </a:pPr>
            <a:r>
              <a:t> We build global cross-correlograms from these records.</a:t>
            </a:r>
          </a:p>
        </p:txBody>
      </p:sp>
      <p:pic>
        <p:nvPicPr>
          <p:cNvPr id="326" name="dirac_test_O15Hz.wav" descr="dirac_test_O15Hz.wav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64933" y="7603028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75" fill="hold"/>
                                        <p:tgtEl>
                                          <p:spTgt spid="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</p:cTn>
                <p:tgtEl>
                  <p:spTgt spid="326"/>
                </p:tgtEl>
              </p:cMediaNode>
            </p:audio>
          </p:childTnLst>
        </p:cTn>
      </p:par>
    </p:tnLst>
    <p:bldLst>
      <p:bldP spid="325" grpId="1" uiExpan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329" name="3. Global cross-correlograms and elliptic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 Global cross-correlograms and ellipticity</a:t>
            </a:r>
          </a:p>
        </p:txBody>
      </p:sp>
      <p:pic>
        <p:nvPicPr>
          <p:cNvPr id="330" name="C1_spheroid_0Hz_equator.jpg" descr="C1_spheroid_0Hz_equator.jpg"/>
          <p:cNvPicPr>
            <a:picLocks noChangeAspect="1"/>
          </p:cNvPicPr>
          <p:nvPr/>
        </p:nvPicPr>
        <p:blipFill>
          <a:blip r:embed="rId2"/>
          <a:srcRect l="7098" r="8421"/>
          <a:stretch>
            <a:fillRect/>
          </a:stretch>
        </p:blipFill>
        <p:spPr>
          <a:xfrm>
            <a:off x="181720" y="1619408"/>
            <a:ext cx="12874772" cy="762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C1_spheroid_0Hz_meridian.jpg" descr="C1_spheroid_0Hz_meridian.jpg"/>
          <p:cNvPicPr>
            <a:picLocks noChangeAspect="1"/>
          </p:cNvPicPr>
          <p:nvPr/>
        </p:nvPicPr>
        <p:blipFill>
          <a:blip r:embed="rId3"/>
          <a:srcRect l="7098" r="8574"/>
          <a:stretch>
            <a:fillRect/>
          </a:stretch>
        </p:blipFill>
        <p:spPr>
          <a:xfrm>
            <a:off x="11367027" y="5425084"/>
            <a:ext cx="12851532" cy="76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Features clearly show up, aligning with theoretical body wave travel-time curves.…"/>
          <p:cNvSpPr txBox="1"/>
          <p:nvPr/>
        </p:nvSpPr>
        <p:spPr>
          <a:xfrm>
            <a:off x="13299896" y="1843162"/>
            <a:ext cx="10792193" cy="3458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246888" indent="-246888" defTabSz="668655">
              <a:lnSpc>
                <a:spcPct val="100000"/>
              </a:lnSpc>
              <a:spcBef>
                <a:spcPts val="1400"/>
              </a:spcBef>
              <a:buSzPct val="100000"/>
              <a:buChar char="‣"/>
              <a:defRPr sz="3888"/>
            </a:pPr>
            <a:r>
              <a:t> </a:t>
            </a:r>
            <a:r>
              <a:rPr b="1"/>
              <a:t>Features</a:t>
            </a:r>
            <a:r>
              <a:t> clearly show up, aligning with theoretical body wave </a:t>
            </a:r>
            <a:r>
              <a:rPr b="1"/>
              <a:t>travel-time curves</a:t>
            </a:r>
            <a:r>
              <a:t>.</a:t>
            </a:r>
          </a:p>
          <a:p>
            <a:pPr marL="246888" indent="-246888" defTabSz="668655">
              <a:lnSpc>
                <a:spcPct val="100000"/>
              </a:lnSpc>
              <a:spcBef>
                <a:spcPts val="1400"/>
              </a:spcBef>
              <a:buSzPct val="100000"/>
              <a:buChar char="‣"/>
              <a:defRPr sz="3888"/>
            </a:pPr>
            <a:r>
              <a:t> </a:t>
            </a:r>
            <a:r>
              <a:rPr b="1"/>
              <a:t>Equatorial</a:t>
            </a:r>
            <a:r>
              <a:t> cross-correlograms </a:t>
            </a:r>
            <a:r>
              <a:rPr b="1"/>
              <a:t>differ</a:t>
            </a:r>
            <a:r>
              <a:t> from </a:t>
            </a:r>
            <a:r>
              <a:rPr b="1"/>
              <a:t>meridian</a:t>
            </a:r>
            <a:r>
              <a:t> ones in several aspects.</a:t>
            </a:r>
          </a:p>
          <a:p>
            <a:pPr marL="246888" indent="-246888" defTabSz="668655">
              <a:lnSpc>
                <a:spcPct val="100000"/>
              </a:lnSpc>
              <a:spcBef>
                <a:spcPts val="1400"/>
              </a:spcBef>
              <a:buSzPct val="100000"/>
              <a:buChar char="‣"/>
              <a:defRPr sz="3888"/>
            </a:pPr>
            <a:r>
              <a:t> </a:t>
            </a:r>
            <a:r>
              <a:rPr i="1"/>
              <a:t>On-going work!…</a:t>
            </a:r>
          </a:p>
        </p:txBody>
      </p:sp>
      <p:pic>
        <p:nvPicPr>
          <p:cNvPr id="333" name="vidéo-collée.png" descr="vidéo-collée.png"/>
          <p:cNvPicPr>
            <a:picLocks noChangeAspect="1"/>
          </p:cNvPicPr>
          <p:nvPr/>
        </p:nvPicPr>
        <p:blipFill>
          <a:blip r:embed="rId4"/>
          <a:srcRect l="3209" r="3227" b="1253"/>
          <a:stretch>
            <a:fillRect/>
          </a:stretch>
        </p:blipFill>
        <p:spPr>
          <a:xfrm>
            <a:off x="1705652" y="3152515"/>
            <a:ext cx="1806145" cy="17682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55" extrusionOk="0">
                <a:moveTo>
                  <a:pt x="5999" y="0"/>
                </a:moveTo>
                <a:cubicBezTo>
                  <a:pt x="4867" y="522"/>
                  <a:pt x="3804" y="1280"/>
                  <a:pt x="2881" y="2284"/>
                </a:cubicBezTo>
                <a:cubicBezTo>
                  <a:pt x="-961" y="6463"/>
                  <a:pt x="-961" y="13240"/>
                  <a:pt x="2881" y="17420"/>
                </a:cubicBezTo>
                <a:cubicBezTo>
                  <a:pt x="6724" y="21600"/>
                  <a:pt x="12954" y="21600"/>
                  <a:pt x="16797" y="17420"/>
                </a:cubicBezTo>
                <a:cubicBezTo>
                  <a:pt x="20639" y="13240"/>
                  <a:pt x="20639" y="6463"/>
                  <a:pt x="16797" y="2284"/>
                </a:cubicBezTo>
                <a:cubicBezTo>
                  <a:pt x="15874" y="1280"/>
                  <a:pt x="14815" y="522"/>
                  <a:pt x="13683" y="0"/>
                </a:cubicBezTo>
                <a:lnTo>
                  <a:pt x="5999" y="0"/>
                </a:lnTo>
                <a:close/>
              </a:path>
            </a:pathLst>
          </a:custGeom>
          <a:ln w="127000">
            <a:solidFill>
              <a:srgbClr val="BAD6DE"/>
            </a:solidFill>
            <a:miter lim="400000"/>
          </a:ln>
        </p:spPr>
      </p:pic>
      <p:pic>
        <p:nvPicPr>
          <p:cNvPr id="334" name="vidéo-collée.png" descr="vidéo-collée.png"/>
          <p:cNvPicPr>
            <a:picLocks noChangeAspect="1"/>
          </p:cNvPicPr>
          <p:nvPr/>
        </p:nvPicPr>
        <p:blipFill>
          <a:blip r:embed="rId5"/>
          <a:srcRect l="1308" r="1292" b="8"/>
          <a:stretch>
            <a:fillRect/>
          </a:stretch>
        </p:blipFill>
        <p:spPr>
          <a:xfrm>
            <a:off x="7200614" y="3275947"/>
            <a:ext cx="1917316" cy="18286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8572" y="0"/>
                </a:moveTo>
                <a:cubicBezTo>
                  <a:pt x="6491" y="298"/>
                  <a:pt x="4480" y="1317"/>
                  <a:pt x="2882" y="3089"/>
                </a:cubicBezTo>
                <a:cubicBezTo>
                  <a:pt x="-961" y="7348"/>
                  <a:pt x="-961" y="14252"/>
                  <a:pt x="2882" y="18511"/>
                </a:cubicBezTo>
                <a:cubicBezTo>
                  <a:pt x="4473" y="20275"/>
                  <a:pt x="6473" y="21297"/>
                  <a:pt x="8544" y="21600"/>
                </a:cubicBezTo>
                <a:lnTo>
                  <a:pt x="11130" y="21600"/>
                </a:lnTo>
                <a:cubicBezTo>
                  <a:pt x="13201" y="21297"/>
                  <a:pt x="15205" y="20275"/>
                  <a:pt x="16796" y="18511"/>
                </a:cubicBezTo>
                <a:cubicBezTo>
                  <a:pt x="20639" y="14252"/>
                  <a:pt x="20639" y="7348"/>
                  <a:pt x="16796" y="3089"/>
                </a:cubicBezTo>
                <a:cubicBezTo>
                  <a:pt x="15198" y="1317"/>
                  <a:pt x="13183" y="298"/>
                  <a:pt x="11102" y="0"/>
                </a:cubicBezTo>
                <a:lnTo>
                  <a:pt x="8572" y="0"/>
                </a:lnTo>
                <a:close/>
              </a:path>
            </a:pathLst>
          </a:custGeom>
          <a:ln w="127000">
            <a:solidFill>
              <a:srgbClr val="F4DDBF"/>
            </a:solidFill>
            <a:miter lim="400000"/>
          </a:ln>
        </p:spPr>
      </p:pic>
      <p:pic>
        <p:nvPicPr>
          <p:cNvPr id="335" name="vidéo-collée.png" descr="vidéo-collée.png"/>
          <p:cNvPicPr>
            <a:picLocks noChangeAspect="1"/>
          </p:cNvPicPr>
          <p:nvPr/>
        </p:nvPicPr>
        <p:blipFill>
          <a:blip r:embed="rId6"/>
          <a:srcRect l="3" t="2" r="4100" b="3009"/>
          <a:stretch>
            <a:fillRect/>
          </a:stretch>
        </p:blipFill>
        <p:spPr>
          <a:xfrm>
            <a:off x="4648027" y="4780868"/>
            <a:ext cx="1802470" cy="1749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77" h="20577" extrusionOk="0">
                <a:moveTo>
                  <a:pt x="7340" y="0"/>
                </a:moveTo>
                <a:cubicBezTo>
                  <a:pt x="5634" y="463"/>
                  <a:pt x="4022" y="1356"/>
                  <a:pt x="2682" y="2694"/>
                </a:cubicBezTo>
                <a:cubicBezTo>
                  <a:pt x="1359" y="4016"/>
                  <a:pt x="468" y="5607"/>
                  <a:pt x="0" y="7288"/>
                </a:cubicBezTo>
                <a:lnTo>
                  <a:pt x="0" y="12915"/>
                </a:lnTo>
                <a:cubicBezTo>
                  <a:pt x="468" y="14596"/>
                  <a:pt x="1359" y="16187"/>
                  <a:pt x="2682" y="17509"/>
                </a:cubicBezTo>
                <a:cubicBezTo>
                  <a:pt x="6776" y="21600"/>
                  <a:pt x="13413" y="21600"/>
                  <a:pt x="17506" y="17509"/>
                </a:cubicBezTo>
                <a:cubicBezTo>
                  <a:pt x="21600" y="13418"/>
                  <a:pt x="21600" y="6785"/>
                  <a:pt x="17506" y="2694"/>
                </a:cubicBezTo>
                <a:cubicBezTo>
                  <a:pt x="16167" y="1355"/>
                  <a:pt x="14551" y="463"/>
                  <a:pt x="12844" y="0"/>
                </a:cubicBezTo>
                <a:lnTo>
                  <a:pt x="7340" y="0"/>
                </a:lnTo>
                <a:close/>
              </a:path>
            </a:pathLst>
          </a:custGeom>
          <a:ln w="127000">
            <a:solidFill>
              <a:srgbClr val="C98989"/>
            </a:solidFill>
            <a:miter lim="400000"/>
          </a:ln>
        </p:spPr>
      </p:pic>
      <p:pic>
        <p:nvPicPr>
          <p:cNvPr id="336" name="vidéo-collée.png" descr="vidéo-collée.png"/>
          <p:cNvPicPr>
            <a:picLocks noChangeAspect="1"/>
          </p:cNvPicPr>
          <p:nvPr/>
        </p:nvPicPr>
        <p:blipFill>
          <a:blip r:embed="rId7"/>
          <a:srcRect l="1587" t="2811" r="1594" b="2809"/>
          <a:stretch>
            <a:fillRect/>
          </a:stretch>
        </p:blipFill>
        <p:spPr>
          <a:xfrm>
            <a:off x="9956948" y="3143651"/>
            <a:ext cx="1856678" cy="1785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0">
            <a:solidFill>
              <a:srgbClr val="BBD4DE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4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" grpId="6" animBg="1" advAuto="0"/>
      <p:bldP spid="332" grpId="1" build="p" bldLvl="5" animBg="1" advAuto="0"/>
      <p:bldP spid="333" grpId="2" animBg="1" advAuto="0"/>
      <p:bldP spid="334" grpId="4" animBg="1" advAuto="0"/>
      <p:bldP spid="335" grpId="3" animBg="1" advAuto="0"/>
      <p:bldP spid="336" grpId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339" name="Thank you"/>
          <p:cNvSpPr txBox="1">
            <a:spLocks noGrp="1"/>
          </p:cNvSpPr>
          <p:nvPr>
            <p:ph type="body" sz="quarter" idx="1"/>
          </p:nvPr>
        </p:nvSpPr>
        <p:spPr>
          <a:xfrm>
            <a:off x="9359600" y="5792559"/>
            <a:ext cx="5664800" cy="1497168"/>
          </a:xfrm>
          <a:prstGeom prst="rect">
            <a:avLst/>
          </a:prstGeom>
        </p:spPr>
        <p:txBody>
          <a:bodyPr/>
          <a:lstStyle>
            <a:lvl1pPr marL="152400" indent="-152400" algn="ctr">
              <a:spcBef>
                <a:spcPts val="0"/>
              </a:spcBef>
              <a:buSzTx/>
              <a:buNone/>
              <a:defRPr sz="7200"/>
            </a:lvl1pPr>
          </a:lstStyle>
          <a:p>
            <a:r>
              <a:t>Thank you</a:t>
            </a:r>
          </a:p>
        </p:txBody>
      </p:sp>
      <p:sp>
        <p:nvSpPr>
          <p:cNvPr id="340" name="Modifier : 2 cl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343" name="Modal Acoustic Velocimetry in libration-driven flows, Nataf H-C, S. Su, P. Roux, P. Cardin, D. Cébron &amp; Y. Do. Experiments in Fluids, 66 (10), 185, 2025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48639" indent="-548639" defTabSz="742950">
              <a:spcBef>
                <a:spcPts val="1400"/>
              </a:spcBef>
              <a:buSzPct val="123000"/>
              <a:defRPr sz="4319"/>
            </a:pPr>
            <a:r>
              <a:t> </a:t>
            </a:r>
            <a:r>
              <a:rPr>
                <a:solidFill>
                  <a:srgbClr val="008F00"/>
                </a:solidFill>
              </a:rPr>
              <a:t>Modal Acoustic Velocimetry in libration-driven flows</a:t>
            </a:r>
            <a:r>
              <a:t>, Nataf H-C, S. Su, P. Roux, P. Cardin, D. Cébron &amp; Y. Do. </a:t>
            </a:r>
            <a:r>
              <a:rPr i="1"/>
              <a:t>Experiments in Fluids</a:t>
            </a:r>
            <a:r>
              <a:t>, </a:t>
            </a:r>
            <a:r>
              <a:rPr b="1"/>
              <a:t>66</a:t>
            </a:r>
            <a:r>
              <a:t> (10), 185, 2025.</a:t>
            </a:r>
          </a:p>
          <a:p>
            <a:pPr marL="548639" indent="-548639" defTabSz="742950">
              <a:spcBef>
                <a:spcPts val="1400"/>
              </a:spcBef>
              <a:buSzPct val="123000"/>
              <a:defRPr sz="4319"/>
            </a:pPr>
            <a:r>
              <a:t> </a:t>
            </a:r>
            <a:r>
              <a:rPr>
                <a:solidFill>
                  <a:srgbClr val="008F00"/>
                </a:solidFill>
              </a:rPr>
              <a:t>Acoustic modes of rapidly rotating ellipsoids subject to centrifugal gravity</a:t>
            </a:r>
            <a:r>
              <a:t>, Vidal J. &amp; D. Cébron, </a:t>
            </a:r>
            <a:r>
              <a:rPr i="1"/>
              <a:t>J. Acoustic. Soc. Amer.</a:t>
            </a:r>
            <a:r>
              <a:t>, </a:t>
            </a:r>
            <a:r>
              <a:rPr b="1"/>
              <a:t>150</a:t>
            </a:r>
            <a:r>
              <a:t> (2), 1467-1478, 2021.</a:t>
            </a:r>
          </a:p>
          <a:p>
            <a:pPr marL="548639" indent="-548639" defTabSz="742950">
              <a:spcBef>
                <a:spcPts val="1400"/>
              </a:spcBef>
              <a:buSzPct val="123000"/>
              <a:defRPr sz="4319"/>
            </a:pPr>
            <a:r>
              <a:t> </a:t>
            </a:r>
            <a:r>
              <a:rPr>
                <a:solidFill>
                  <a:srgbClr val="008F00"/>
                </a:solidFill>
              </a:rPr>
              <a:t>Compressible fluid modes in rigid ellipsoids: towards modal acoustic velocimetry</a:t>
            </a:r>
            <a:r>
              <a:t>, Vidal J., S. Su &amp; D. Cébron, </a:t>
            </a:r>
            <a:r>
              <a:rPr i="1"/>
              <a:t>J. Fluid Mech.</a:t>
            </a:r>
            <a:r>
              <a:t>, </a:t>
            </a:r>
            <a:r>
              <a:rPr b="1"/>
              <a:t>885</a:t>
            </a:r>
            <a:r>
              <a:t>, A39, 2020.</a:t>
            </a:r>
          </a:p>
          <a:p>
            <a:pPr marL="548639" indent="-548639" defTabSz="742950">
              <a:spcBef>
                <a:spcPts val="1400"/>
              </a:spcBef>
              <a:buSzPct val="123000"/>
              <a:defRPr sz="4319"/>
            </a:pPr>
            <a:r>
              <a:t> </a:t>
            </a:r>
            <a:r>
              <a:rPr>
                <a:solidFill>
                  <a:srgbClr val="008F00"/>
                </a:solidFill>
              </a:rPr>
              <a:t>Acoustic and inertial modes in planetary-like rotating ellipsoids</a:t>
            </a:r>
            <a:r>
              <a:t>, Vidal J. &amp; D. Cébron, Proc. of the Royal Society A, </a:t>
            </a:r>
            <a:r>
              <a:rPr b="1"/>
              <a:t>476</a:t>
            </a:r>
            <a:r>
              <a:t>, 20200131, 2020.</a:t>
            </a:r>
          </a:p>
          <a:p>
            <a:pPr marL="548639" indent="-548639" defTabSz="742950">
              <a:spcBef>
                <a:spcPts val="1400"/>
              </a:spcBef>
              <a:buSzPct val="123000"/>
              <a:defRPr sz="4319"/>
            </a:pPr>
            <a:r>
              <a:t> </a:t>
            </a:r>
            <a:r>
              <a:rPr>
                <a:solidFill>
                  <a:srgbClr val="008F00"/>
                </a:solidFill>
              </a:rPr>
              <a:t>Acoustic spectra of a gas-filled rotating spheroid</a:t>
            </a:r>
            <a:r>
              <a:t>, Su S., D. Cébron, H-C. Nataf, P. Cardin, J. Vidal, M. Solazzo &amp; Y. Do, </a:t>
            </a:r>
            <a:r>
              <a:rPr i="1"/>
              <a:t>European J. Mech. B/Fluids</a:t>
            </a:r>
            <a:r>
              <a:t>, </a:t>
            </a:r>
            <a:r>
              <a:rPr b="1"/>
              <a:t>84</a:t>
            </a:r>
            <a:r>
              <a:t>, 302-310, 2020.</a:t>
            </a:r>
          </a:p>
          <a:p>
            <a:pPr marL="548639" indent="-548639" defTabSz="742950">
              <a:spcBef>
                <a:spcPts val="1400"/>
              </a:spcBef>
              <a:buSzPct val="123000"/>
              <a:defRPr sz="4319"/>
            </a:pPr>
            <a:r>
              <a:t> </a:t>
            </a:r>
            <a:r>
              <a:rPr>
                <a:solidFill>
                  <a:srgbClr val="008F00"/>
                </a:solidFill>
              </a:rPr>
              <a:t>Helioseismology in a bottle: Modal acoustic velocimetry</a:t>
            </a:r>
            <a:r>
              <a:t>,  Triana S.A., D.S. Zimmerman, H.-C. Nataf, A. Thorette, V. Lekic &amp; D.P. Lathrop, </a:t>
            </a:r>
            <a:r>
              <a:rPr i="1"/>
              <a:t>New Journal of Physics</a:t>
            </a:r>
            <a:r>
              <a:t>, </a:t>
            </a:r>
            <a:r>
              <a:rPr b="1"/>
              <a:t>16</a:t>
            </a:r>
            <a:r>
              <a:t>, 113005, 2014.</a:t>
            </a:r>
          </a:p>
        </p:txBody>
      </p:sp>
      <p:sp>
        <p:nvSpPr>
          <p:cNvPr id="344" name="Referen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References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347" name="Modifier : 2 clics"/>
          <p:cNvSpPr txBox="1">
            <a:spLocks noGrp="1"/>
          </p:cNvSpPr>
          <p:nvPr>
            <p:ph type="body" sz="half" idx="1"/>
          </p:nvPr>
        </p:nvSpPr>
        <p:spPr>
          <a:xfrm>
            <a:off x="16147288" y="2162498"/>
            <a:ext cx="7514264" cy="102708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Resolution kernels for libration flo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Resolution kernels for libration flow</a:t>
            </a:r>
          </a:p>
        </p:txBody>
      </p:sp>
      <p:pic>
        <p:nvPicPr>
          <p:cNvPr id="349" name="Fig_17.pdf" descr="Fig_17.pdf"/>
          <p:cNvPicPr>
            <a:picLocks noChangeAspect="1"/>
          </p:cNvPicPr>
          <p:nvPr/>
        </p:nvPicPr>
        <p:blipFill>
          <a:blip r:embed="rId2"/>
          <a:srcRect l="9295" t="5653" r="8063" b="7952"/>
          <a:stretch>
            <a:fillRect/>
          </a:stretch>
        </p:blipFill>
        <p:spPr>
          <a:xfrm>
            <a:off x="146383" y="1304117"/>
            <a:ext cx="15572006" cy="115557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352" name="2. Recovering Greenspan’s libration flo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2. Recovering Greenspan’s libration flow</a:t>
            </a:r>
          </a:p>
        </p:txBody>
      </p:sp>
      <p:pic>
        <p:nvPicPr>
          <p:cNvPr id="353" name="Greenspan_flow.png" descr="Greenspan_flo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5190" y="6035413"/>
            <a:ext cx="8216901" cy="6908801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Hz"/>
          <p:cNvSpPr txBox="1"/>
          <p:nvPr/>
        </p:nvSpPr>
        <p:spPr>
          <a:xfrm>
            <a:off x="23806551" y="7350417"/>
            <a:ext cx="48067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Hz</a:t>
            </a:r>
          </a:p>
        </p:txBody>
      </p:sp>
      <p:sp>
        <p:nvSpPr>
          <p:cNvPr id="355" name="Greenspan, 1968"/>
          <p:cNvSpPr txBox="1"/>
          <p:nvPr/>
        </p:nvSpPr>
        <p:spPr>
          <a:xfrm>
            <a:off x="13667184" y="11259749"/>
            <a:ext cx="3621025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52400" indent="-152400" defTabSz="825500">
              <a:lnSpc>
                <a:spcPct val="100000"/>
              </a:lnSpc>
              <a:spcBef>
                <a:spcPts val="1200"/>
              </a:spcBef>
              <a:defRPr sz="3600">
                <a:solidFill>
                  <a:srgbClr val="4F8F00"/>
                </a:solidFill>
              </a:defRPr>
            </a:lvl1pPr>
          </a:lstStyle>
          <a:p>
            <a:r>
              <a:t>Greenspan, 1968</a:t>
            </a:r>
          </a:p>
        </p:txBody>
      </p:sp>
      <p:pic>
        <p:nvPicPr>
          <p:cNvPr id="356" name="rotation_rate_220505_3b.png" descr="rotation_rate_220505_3b.png"/>
          <p:cNvPicPr>
            <a:picLocks noChangeAspect="1"/>
          </p:cNvPicPr>
          <p:nvPr/>
        </p:nvPicPr>
        <p:blipFill>
          <a:blip r:embed="rId5"/>
          <a:srcRect l="8142" r="19971"/>
          <a:stretch>
            <a:fillRect/>
          </a:stretch>
        </p:blipFill>
        <p:spPr>
          <a:xfrm>
            <a:off x="38067" y="4969820"/>
            <a:ext cx="14607178" cy="63500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7" name="Frequency splitting of singlets   and   can also be produced by fluid flow.…"/>
              <p:cNvSpPr txBox="1"/>
              <p:nvPr/>
            </p:nvSpPr>
            <p:spPr>
              <a:xfrm>
                <a:off x="178527" y="1469088"/>
                <a:ext cx="23588369" cy="191340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>
                <a:normAutofit fontScale="92500"/>
              </a:bodyPr>
              <a:lstStyle/>
              <a:p>
                <a:pPr marL="304800" indent="-304800" defTabSz="825500">
                  <a:lnSpc>
                    <a:spcPct val="100000"/>
                  </a:lnSpc>
                  <a:spcBef>
                    <a:spcPts val="0"/>
                  </a:spcBef>
                  <a:buSzPct val="100000"/>
                  <a:buChar char="‣"/>
                </a:pPr>
                <a:r>
                  <a:t> Frequency splitting of </a:t>
                </a:r>
                <a:r>
                  <a:rPr i="1"/>
                  <a:t>singlets</a:t>
                </a:r>
                <a: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/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Sup>
                      <m:sSubSu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/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Sup>
                      <m:sSubSu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t> can also be produced by fluid </a:t>
                </a:r>
                <a:r>
                  <a:rPr b="1"/>
                  <a:t>flow</a:t>
                </a:r>
                <a:r>
                  <a:t>.</a:t>
                </a:r>
              </a:p>
              <a:p>
                <a:pPr marL="304800" indent="-304800" defTabSz="825500">
                  <a:lnSpc>
                    <a:spcPct val="100000"/>
                  </a:lnSpc>
                  <a:spcBef>
                    <a:spcPts val="0"/>
                  </a:spcBef>
                  <a:buSzPct val="100000"/>
                  <a:buChar char="‣"/>
                </a:pPr>
                <a:r>
                  <a:t> We trigger </a:t>
                </a:r>
                <a:r>
                  <a:rPr b="1"/>
                  <a:t>libration</a:t>
                </a:r>
                <a:r>
                  <a:t> flows in ZoRo and test the model of </a:t>
                </a:r>
                <a:r>
                  <a:rPr>
                    <a:solidFill>
                      <a:srgbClr val="4F8F00"/>
                    </a:solidFill>
                  </a:rPr>
                  <a:t>Greenspan (1968)</a:t>
                </a:r>
                <a:r>
                  <a:t>.</a:t>
                </a:r>
              </a:p>
            </p:txBody>
          </p:sp>
        </mc:Choice>
        <mc:Fallback xmlns="">
          <p:sp>
            <p:nvSpPr>
              <p:cNvPr id="357" name="Frequency splitting of singlets   and   can also be produced by fluid flow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27" y="1469088"/>
                <a:ext cx="23588369" cy="1913409"/>
              </a:xfrm>
              <a:prstGeom prst="rect">
                <a:avLst/>
              </a:prstGeom>
              <a:blipFill>
                <a:blip r:embed="rId6"/>
                <a:stretch>
                  <a:fillRect l="-1130" t="-65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8" name="libration_220505_O15L3T12_3f_1.mp3" descr="libration_220505_O15L3T12_3f_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16962" y="7308498"/>
            <a:ext cx="571501" cy="5715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9" name="Libration flow: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184461" y="11382570"/>
                <a:ext cx="13317357" cy="1122648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 marL="152400" indent="-152400">
                  <a:buSzTx/>
                  <a:buNone/>
                </a:pPr>
                <a:r>
                  <a:t>Libration flow: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𝑠h𝑒𝑙𝑙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m:rPr>
                        <m:sty m:val="p"/>
                      </m:rP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𝑙𝑖𝑏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359" name="Libration flow: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184461" y="11382570"/>
                <a:ext cx="13317357" cy="1122648"/>
              </a:xfrm>
              <a:prstGeom prst="rect">
                <a:avLst/>
              </a:prstGeom>
              <a:blipFill>
                <a:blip r:embed="rId8"/>
                <a:stretch>
                  <a:fillRect l="-2190" t="-1124" b="-44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0" name="The splitting then varies in time.…"/>
              <p:cNvSpPr txBox="1"/>
              <p:nvPr/>
            </p:nvSpPr>
            <p:spPr>
              <a:xfrm>
                <a:off x="178527" y="3310826"/>
                <a:ext cx="23588369" cy="191340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marL="304800" indent="-304800" defTabSz="825500">
                  <a:lnSpc>
                    <a:spcPct val="100000"/>
                  </a:lnSpc>
                  <a:spcBef>
                    <a:spcPts val="0"/>
                  </a:spcBef>
                  <a:buSzPct val="100000"/>
                  <a:buChar char="‣"/>
                </a:pPr>
                <a:r>
                  <a:t> The splitting then </a:t>
                </a:r>
                <a:r>
                  <a:rPr b="1"/>
                  <a:t>varies</a:t>
                </a:r>
                <a:r>
                  <a:t> in time.</a:t>
                </a:r>
              </a:p>
              <a:p>
                <a:pPr marL="304800" indent="-304800" defTabSz="825500">
                  <a:lnSpc>
                    <a:spcPct val="100000"/>
                  </a:lnSpc>
                  <a:spcBef>
                    <a:spcPts val="0"/>
                  </a:spcBef>
                  <a:buSzPct val="100000"/>
                  <a:buChar char="‣"/>
                </a:pPr>
                <a:r>
                  <a:t> We </a:t>
                </a:r>
                <a:r>
                  <a:rPr b="1"/>
                  <a:t>repeat</a:t>
                </a:r>
                <a:r>
                  <a:t> a very </a:t>
                </a:r>
                <a:r>
                  <a:rPr b="1"/>
                  <a:t>short chirp</a:t>
                </a:r>
                <a:r>
                  <a:t> targeting a </a:t>
                </a:r>
                <a:r>
                  <a:rPr b="1"/>
                  <a:t>specific</a:t>
                </a:r>
                <a:r>
                  <a:t> doublet, 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/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±3</m:t>
                        </m:r>
                      </m:sup>
                    </m:sSubSup>
                  </m:oMath>
                </a14:m>
                <a:r>
                  <a:t>.</a:t>
                </a:r>
              </a:p>
            </p:txBody>
          </p:sp>
        </mc:Choice>
        <mc:Fallback xmlns="">
          <p:sp>
            <p:nvSpPr>
              <p:cNvPr id="360" name="The splitting then varies in time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27" y="3310826"/>
                <a:ext cx="23588369" cy="1913409"/>
              </a:xfrm>
              <a:prstGeom prst="rect">
                <a:avLst/>
              </a:prstGeom>
              <a:blipFill>
                <a:blip r:embed="rId9"/>
                <a:stretch>
                  <a:fillRect l="-1291" t="-6579" b="-78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7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1791" fill="hold"/>
                                        <p:tgtEl>
                                          <p:spTgt spid="3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0" fill="hold" display="0">
                  <p:stCondLst>
                    <p:cond delay="indefinite"/>
                  </p:stCondLst>
                </p:cTn>
                <p:tgtEl>
                  <p:spTgt spid="358"/>
                </p:tgtEl>
              </p:cMediaNode>
            </p:audio>
          </p:childTnLst>
        </p:cTn>
      </p:par>
    </p:tnLst>
    <p:bldLst>
      <p:bldP spid="353" grpId="4" animBg="1" advAuto="0"/>
      <p:bldP spid="354" grpId="6" animBg="1" advAuto="0"/>
      <p:bldP spid="355" grpId="5" animBg="1" advAuto="0"/>
      <p:bldP spid="356" grpId="2" animBg="1" advAuto="0"/>
      <p:bldP spid="357" grpId="1" build="p" bldLvl="5" animBg="1" advAuto="0"/>
      <p:bldP spid="359" grpId="3" animBg="1" advAuto="0"/>
      <p:bldP spid="360" grpId="7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363" name="Modifier : 2 cli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64" name="vidéo-collée.png" descr="vidéo-collé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3150" y="5911850"/>
            <a:ext cx="1917700" cy="1892300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xP0_2…"/>
          <p:cNvSpPr txBox="1"/>
          <p:nvPr/>
        </p:nvSpPr>
        <p:spPr>
          <a:xfrm>
            <a:off x="11804998" y="7849397"/>
            <a:ext cx="1125702" cy="793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2400"/>
            </a:pPr>
            <a:r>
              <a:t>xP0_2</a:t>
            </a:r>
          </a:p>
          <a:p>
            <a:pPr algn="ctr">
              <a:spcBef>
                <a:spcPts val="0"/>
              </a:spcBef>
              <a:defRPr sz="2400"/>
            </a:pPr>
            <a:r>
              <a:t>120°</a:t>
            </a:r>
          </a:p>
        </p:txBody>
      </p:sp>
      <p:pic>
        <p:nvPicPr>
          <p:cNvPr id="366" name="vidéo-collée.png" descr="vidéo-collé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928" y="5962650"/>
            <a:ext cx="1930401" cy="1790700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xP0…"/>
          <p:cNvSpPr txBox="1"/>
          <p:nvPr/>
        </p:nvSpPr>
        <p:spPr>
          <a:xfrm>
            <a:off x="6379278" y="7849397"/>
            <a:ext cx="1125702" cy="793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2400"/>
            </a:pPr>
            <a:r>
              <a:t>xP0</a:t>
            </a:r>
          </a:p>
          <a:p>
            <a:pPr algn="ctr">
              <a:spcBef>
                <a:spcPts val="0"/>
              </a:spcBef>
              <a:defRPr sz="2400"/>
            </a:pPr>
            <a:r>
              <a:t>120°</a:t>
            </a:r>
          </a:p>
        </p:txBody>
      </p:sp>
      <p:pic>
        <p:nvPicPr>
          <p:cNvPr id="368" name="vidéo-collée.png" descr="vidéo-collé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2093" y="5943600"/>
            <a:ext cx="1968501" cy="1828800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xM3…"/>
          <p:cNvSpPr txBox="1"/>
          <p:nvPr/>
        </p:nvSpPr>
        <p:spPr>
          <a:xfrm>
            <a:off x="15473492" y="7849397"/>
            <a:ext cx="1125702" cy="793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2400"/>
            </a:pPr>
            <a:r>
              <a:t>xM3</a:t>
            </a:r>
          </a:p>
          <a:p>
            <a:pPr algn="ctr">
              <a:spcBef>
                <a:spcPts val="0"/>
              </a:spcBef>
              <a:defRPr sz="2400"/>
            </a:pPr>
            <a:r>
              <a:t>120°</a:t>
            </a:r>
          </a:p>
        </p:txBody>
      </p:sp>
      <p:pic>
        <p:nvPicPr>
          <p:cNvPr id="370" name="vidéo-collée.png" descr="vidéo-collé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0439" y="5956300"/>
            <a:ext cx="1879601" cy="1803400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xM1…"/>
          <p:cNvSpPr txBox="1"/>
          <p:nvPr/>
        </p:nvSpPr>
        <p:spPr>
          <a:xfrm>
            <a:off x="9007388" y="7849397"/>
            <a:ext cx="1125702" cy="793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spcBef>
                <a:spcPts val="0"/>
              </a:spcBef>
              <a:defRPr sz="2400"/>
            </a:pPr>
            <a:r>
              <a:t>xM1</a:t>
            </a:r>
          </a:p>
          <a:p>
            <a:pPr algn="ctr">
              <a:spcBef>
                <a:spcPts val="0"/>
              </a:spcBef>
              <a:defRPr sz="2400"/>
            </a:pPr>
            <a:r>
              <a:t>80°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251312" y="12954000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238" name="The ZoRo experimen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gradFill>
            <a:gsLst>
              <a:gs pos="0">
                <a:srgbClr val="00F900"/>
              </a:gs>
              <a:gs pos="100000">
                <a:schemeClr val="accent3">
                  <a:hueOff val="914338"/>
                  <a:satOff val="31515"/>
                  <a:lumOff val="-30790"/>
                </a:schemeClr>
              </a:gs>
            </a:gsLst>
          </a:gradFill>
        </p:spPr>
        <p:txBody>
          <a:bodyPr/>
          <a:lstStyle/>
          <a:p>
            <a:r>
              <a:t>               The ZoRo experiment</a:t>
            </a:r>
          </a:p>
        </p:txBody>
      </p:sp>
      <p:sp>
        <p:nvSpPr>
          <p:cNvPr id="239" name="A gas-filled rapidly rotating spheroid, equipped for acoustic diagnostics."/>
          <p:cNvSpPr txBox="1">
            <a:spLocks noGrp="1"/>
          </p:cNvSpPr>
          <p:nvPr>
            <p:ph type="body" sz="quarter" idx="1"/>
          </p:nvPr>
        </p:nvSpPr>
        <p:spPr>
          <a:xfrm>
            <a:off x="15250487" y="7753480"/>
            <a:ext cx="8481099" cy="2457086"/>
          </a:xfrm>
          <a:prstGeom prst="rect">
            <a:avLst/>
          </a:prstGeom>
        </p:spPr>
        <p:txBody>
          <a:bodyPr/>
          <a:lstStyle>
            <a:lvl1pPr marL="152400" indent="-152400">
              <a:spcBef>
                <a:spcPts val="2400"/>
              </a:spcBef>
              <a:buSzTx/>
              <a:buNone/>
            </a:lvl1pPr>
          </a:lstStyle>
          <a:p>
            <a:r>
              <a:t> A gas-filled rapidly rotating spheroid, equipped for acoustic diagnostics.</a:t>
            </a:r>
          </a:p>
        </p:txBody>
      </p:sp>
      <p:pic>
        <p:nvPicPr>
          <p:cNvPr id="240" name="Fig1a.jpg" descr="Fig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38" y="-1"/>
            <a:ext cx="1003822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credit: Max Solazzo"/>
          <p:cNvSpPr txBox="1"/>
          <p:nvPr/>
        </p:nvSpPr>
        <p:spPr>
          <a:xfrm rot="16200000">
            <a:off x="-1236023" y="12029593"/>
            <a:ext cx="279471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52400" indent="-152400" defTabSz="825500">
              <a:lnSpc>
                <a:spcPct val="100000"/>
              </a:lnSpc>
              <a:spcBef>
                <a:spcPts val="1200"/>
              </a:spcBef>
              <a:defRPr sz="2400">
                <a:solidFill>
                  <a:srgbClr val="FFFFFF"/>
                </a:solidFill>
              </a:defRPr>
            </a:lvl1pPr>
          </a:lstStyle>
          <a:p>
            <a:r>
              <a:t>credit: Max Solazzo</a:t>
            </a:r>
          </a:p>
        </p:txBody>
      </p:sp>
      <p:pic>
        <p:nvPicPr>
          <p:cNvPr id="242" name="Fig_4.pdf" descr="Fig_4.pdf"/>
          <p:cNvPicPr>
            <a:picLocks noChangeAspect="1"/>
          </p:cNvPicPr>
          <p:nvPr/>
        </p:nvPicPr>
        <p:blipFill>
          <a:blip r:embed="rId3"/>
          <a:srcRect l="601" t="5384" r="1"/>
          <a:stretch>
            <a:fillRect/>
          </a:stretch>
        </p:blipFill>
        <p:spPr>
          <a:xfrm>
            <a:off x="7160888" y="2401094"/>
            <a:ext cx="8215412" cy="8560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58" h="21600" extrusionOk="0">
                <a:moveTo>
                  <a:pt x="10675" y="0"/>
                </a:moveTo>
                <a:cubicBezTo>
                  <a:pt x="7944" y="0"/>
                  <a:pt x="5211" y="1067"/>
                  <a:pt x="3127" y="3199"/>
                </a:cubicBezTo>
                <a:cubicBezTo>
                  <a:pt x="-1042" y="7465"/>
                  <a:pt x="-1042" y="14381"/>
                  <a:pt x="3127" y="18647"/>
                </a:cubicBezTo>
                <a:cubicBezTo>
                  <a:pt x="4637" y="20192"/>
                  <a:pt x="6487" y="21174"/>
                  <a:pt x="8430" y="21600"/>
                </a:cubicBezTo>
                <a:lnTo>
                  <a:pt x="12921" y="21600"/>
                </a:lnTo>
                <a:cubicBezTo>
                  <a:pt x="14864" y="21174"/>
                  <a:pt x="16713" y="20192"/>
                  <a:pt x="18223" y="18647"/>
                </a:cubicBezTo>
                <a:cubicBezTo>
                  <a:pt x="19258" y="17588"/>
                  <a:pt x="20037" y="16365"/>
                  <a:pt x="20558" y="15060"/>
                </a:cubicBezTo>
                <a:lnTo>
                  <a:pt x="20558" y="6786"/>
                </a:lnTo>
                <a:cubicBezTo>
                  <a:pt x="20037" y="5481"/>
                  <a:pt x="19258" y="4259"/>
                  <a:pt x="18223" y="3199"/>
                </a:cubicBezTo>
                <a:cubicBezTo>
                  <a:pt x="16139" y="1067"/>
                  <a:pt x="13407" y="0"/>
                  <a:pt x="10675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3" name="Su+ 2020"/>
          <p:cNvSpPr txBox="1"/>
          <p:nvPr/>
        </p:nvSpPr>
        <p:spPr>
          <a:xfrm>
            <a:off x="11980584" y="10558078"/>
            <a:ext cx="2301749" cy="696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52400" indent="-152400" defTabSz="825500">
              <a:lnSpc>
                <a:spcPct val="100000"/>
              </a:lnSpc>
              <a:spcBef>
                <a:spcPts val="1200"/>
              </a:spcBef>
              <a:defRPr sz="4000">
                <a:solidFill>
                  <a:srgbClr val="4F8F00"/>
                </a:solidFill>
              </a:defRPr>
            </a:lvl1pPr>
          </a:lstStyle>
          <a:p>
            <a:r>
              <a:t>Su+ 2020</a:t>
            </a:r>
          </a:p>
        </p:txBody>
      </p:sp>
      <p:sp>
        <p:nvSpPr>
          <p:cNvPr id="244" name="loudspeaker"/>
          <p:cNvSpPr/>
          <p:nvPr/>
        </p:nvSpPr>
        <p:spPr>
          <a:xfrm>
            <a:off x="13819919" y="2754312"/>
            <a:ext cx="4664095" cy="1308461"/>
          </a:xfrm>
          <a:prstGeom prst="wedgeEllipseCallout">
            <a:avLst>
              <a:gd name="adj1" fmla="val -49406"/>
              <a:gd name="adj2" fmla="val 79487"/>
            </a:avLst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200">
                <a:solidFill>
                  <a:srgbClr val="38AFF8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loudspeaker</a:t>
            </a:r>
          </a:p>
        </p:txBody>
      </p:sp>
      <p:sp>
        <p:nvSpPr>
          <p:cNvPr id="245" name="microphone"/>
          <p:cNvSpPr/>
          <p:nvPr/>
        </p:nvSpPr>
        <p:spPr>
          <a:xfrm>
            <a:off x="15098526" y="5253823"/>
            <a:ext cx="4664095" cy="1260544"/>
          </a:xfrm>
          <a:prstGeom prst="wedgeEllipseCallout">
            <a:avLst>
              <a:gd name="adj1" fmla="val -79180"/>
              <a:gd name="adj2" fmla="val -42162"/>
            </a:avLst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4200">
                <a:solidFill>
                  <a:srgbClr val="1ED84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microphone</a:t>
            </a:r>
          </a:p>
        </p:txBody>
      </p:sp>
      <p:pic>
        <p:nvPicPr>
          <p:cNvPr id="246" name="ModelS_pmode_n14_l20_m16.png" descr="ModelS_pmode_n14_l20_m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8527" y="-4487"/>
            <a:ext cx="5470399" cy="5014533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helioseismology…"/>
          <p:cNvSpPr txBox="1"/>
          <p:nvPr/>
        </p:nvSpPr>
        <p:spPr>
          <a:xfrm rot="2700000">
            <a:off x="19473676" y="1609986"/>
            <a:ext cx="4541390" cy="1709553"/>
          </a:xfrm>
          <a:prstGeom prst="rect">
            <a:avLst/>
          </a:prstGeom>
          <a:solidFill>
            <a:srgbClr val="FFFFFF">
              <a:alpha val="49604"/>
            </a:srgb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52400" indent="-152400" algn="ctr" defTabSz="825500">
              <a:lnSpc>
                <a:spcPct val="100000"/>
              </a:lnSpc>
              <a:spcBef>
                <a:spcPts val="0"/>
              </a:spcBef>
              <a:defRPr i="1"/>
            </a:pPr>
            <a:r>
              <a:t>helioseismology </a:t>
            </a:r>
          </a:p>
          <a:p>
            <a:pPr marL="152400" indent="-152400" algn="ctr" defTabSz="825500">
              <a:lnSpc>
                <a:spcPct val="100000"/>
              </a:lnSpc>
              <a:spcBef>
                <a:spcPts val="0"/>
              </a:spcBef>
              <a:defRPr i="1"/>
            </a:pPr>
            <a:r>
              <a:t>in a bottle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1" build="p" bldLvl="5" animBg="1" advAuto="0"/>
      <p:bldP spid="242" grpId="2" animBg="1" advAuto="0"/>
      <p:bldP spid="243" grpId="3" animBg="1" advAuto="0"/>
      <p:bldP spid="244" grpId="4" animBg="1" advAuto="0"/>
      <p:bldP spid="245" grpId="5" animBg="1" advAuto="0"/>
      <p:bldP spid="246" grpId="7" animBg="1" advAuto="0"/>
      <p:bldP spid="247" grpId="6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251312" y="12954000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250" name="Coriolis frequency splitting: measuring Ledoux coefficient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09600" indent="-609600">
              <a:buSzPct val="100000"/>
              <a:buAutoNum type="arabicPeriod"/>
            </a:pPr>
            <a:r>
              <a:rPr dirty="0"/>
              <a:t>Coriolis frequency splitting: measuring Ledoux coefficients.</a:t>
            </a:r>
          </a:p>
          <a:p>
            <a:pPr marL="609600" indent="-609600">
              <a:buSzPct val="100000"/>
              <a:buAutoNum type="arabicPeriod"/>
            </a:pPr>
            <a:r>
              <a:rPr dirty="0"/>
              <a:t>Flow inversion: recovering Greenspan’s </a:t>
            </a:r>
            <a:r>
              <a:rPr dirty="0" err="1"/>
              <a:t>libration</a:t>
            </a:r>
            <a:r>
              <a:rPr dirty="0"/>
              <a:t> flow.</a:t>
            </a:r>
          </a:p>
          <a:p>
            <a:pPr marL="609600" indent="-609600">
              <a:buSzPct val="100000"/>
              <a:buAutoNum type="arabicPeriod"/>
            </a:pPr>
            <a:r>
              <a:rPr dirty="0"/>
              <a:t>The signature of ellipticity in global cross-correlograms.</a:t>
            </a:r>
          </a:p>
        </p:txBody>
      </p:sp>
      <p:sp>
        <p:nvSpPr>
          <p:cNvPr id="251" name="Three examp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Three examples</a:t>
            </a:r>
          </a:p>
        </p:txBody>
      </p:sp>
      <p:pic>
        <p:nvPicPr>
          <p:cNvPr id="252" name="Spherical_harmonics_.png" descr="Spherical_harmonics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608" y="5992479"/>
            <a:ext cx="15414904" cy="669585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3" name="Équation"/>
              <p:cNvSpPr txBox="1"/>
              <p:nvPr/>
            </p:nvSpPr>
            <p:spPr>
              <a:xfrm>
                <a:off x="11979872" y="6515237"/>
                <a:ext cx="931435" cy="68552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</m:oMath>
                  </m:oMathPara>
                </a14:m>
                <a:endParaRPr sz="4800"/>
              </a:p>
            </p:txBody>
          </p:sp>
        </mc:Choice>
        <mc:Fallback xmlns="">
          <p:sp>
            <p:nvSpPr>
              <p:cNvPr id="253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9872" y="6515237"/>
                <a:ext cx="931435" cy="685526"/>
              </a:xfrm>
              <a:prstGeom prst="rect">
                <a:avLst/>
              </a:prstGeom>
              <a:blipFill>
                <a:blip r:embed="rId3"/>
                <a:stretch>
                  <a:fillRect l="-22973" t="-1852" r="-35135" b="-4074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4" name="amp_0S2^1.jpg" descr="amp_0S2^1.jpg"/>
          <p:cNvPicPr>
            <a:picLocks noChangeAspect="1"/>
          </p:cNvPicPr>
          <p:nvPr/>
        </p:nvPicPr>
        <p:blipFill>
          <a:blip r:embed="rId4"/>
          <a:srcRect l="9565" t="10149" r="17498" b="15938"/>
          <a:stretch>
            <a:fillRect/>
          </a:stretch>
        </p:blipFill>
        <p:spPr>
          <a:xfrm>
            <a:off x="19528384" y="7927424"/>
            <a:ext cx="1347211" cy="27305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5" name="Équation"/>
              <p:cNvSpPr txBox="1"/>
              <p:nvPr/>
            </p:nvSpPr>
            <p:spPr>
              <a:xfrm>
                <a:off x="19009394" y="6612373"/>
                <a:ext cx="1148030" cy="68552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/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Sup>
                        <m:sSubSup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bSup>
                    </m:oMath>
                  </m:oMathPara>
                </a14:m>
                <a:endParaRPr sz="4800" dirty="0"/>
              </a:p>
            </p:txBody>
          </p:sp>
        </mc:Choice>
        <mc:Fallback xmlns="">
          <p:sp>
            <p:nvSpPr>
              <p:cNvPr id="255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9394" y="6612373"/>
                <a:ext cx="1148030" cy="685526"/>
              </a:xfrm>
              <a:prstGeom prst="rect">
                <a:avLst/>
              </a:prstGeom>
              <a:blipFill>
                <a:blip r:embed="rId5"/>
                <a:stretch>
                  <a:fillRect r="-81522" b="-40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1" animBg="1" advAuto="0"/>
      <p:bldP spid="253" grpId="2" animBg="1" advAuto="0"/>
      <p:bldP spid="254" grpId="3" animBg="1" advAuto="0"/>
      <p:bldP spid="255" grpId="4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251312" y="12954000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58" name="Modifier : 2 clic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The music of ZoRo : measured and synthetic power spectr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music of ZoRo : measured and synthetic power spectra </a:t>
            </a:r>
          </a:p>
        </p:txBody>
      </p:sp>
      <p:pic>
        <p:nvPicPr>
          <p:cNvPr id="260" name="ZoRo_full_spectrum_15Hz_bis.png" descr="ZoRo_full_spectrum_15Hz_bis.png"/>
          <p:cNvPicPr>
            <a:picLocks noChangeAspect="1"/>
          </p:cNvPicPr>
          <p:nvPr/>
        </p:nvPicPr>
        <p:blipFill>
          <a:blip r:embed="rId4"/>
          <a:srcRect l="11842" t="1352" r="8857" b="5989"/>
          <a:stretch>
            <a:fillRect/>
          </a:stretch>
        </p:blipFill>
        <p:spPr>
          <a:xfrm>
            <a:off x="1540647" y="1443734"/>
            <a:ext cx="61090256" cy="11609695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1" name="Équation"/>
              <p:cNvSpPr txBox="1"/>
              <p:nvPr/>
            </p:nvSpPr>
            <p:spPr>
              <a:xfrm>
                <a:off x="10883670" y="1472691"/>
                <a:ext cx="5378780" cy="738664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4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Spin</m:t>
                      </m:r>
                      <m:r>
                        <a:rPr lang="fr-FR" sz="4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fr-FR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rate</m:t>
                      </m:r>
                      <m:r>
                        <a:rPr lang="fr-FR" sz="4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ar-AE"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ar-AE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=15</m:t>
                      </m:r>
                      <m:r>
                        <m:rPr>
                          <m:sty m:val="p"/>
                        </m:rPr>
                        <a:rPr lang="fr-FR"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Hz</m:t>
                      </m:r>
                    </m:oMath>
                  </m:oMathPara>
                </a14:m>
                <a:endParaRPr sz="4800" dirty="0"/>
              </a:p>
            </p:txBody>
          </p:sp>
        </mc:Choice>
        <mc:Fallback xmlns="">
          <p:sp>
            <p:nvSpPr>
              <p:cNvPr id="261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3670" y="1472691"/>
                <a:ext cx="5378780" cy="738664"/>
              </a:xfrm>
              <a:prstGeom prst="rect">
                <a:avLst/>
              </a:prstGeom>
              <a:blipFill>
                <a:blip r:embed="rId5"/>
                <a:stretch>
                  <a:fillRect l="-2824" t="-5085" r="-1647" b="-3898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3" name="Équation"/>
              <p:cNvSpPr txBox="1"/>
              <p:nvPr/>
            </p:nvSpPr>
            <p:spPr>
              <a:xfrm>
                <a:off x="3501515" y="1478442"/>
                <a:ext cx="659933" cy="56506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/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4800" dirty="0"/>
              </a:p>
            </p:txBody>
          </p:sp>
        </mc:Choice>
        <mc:Fallback xmlns="">
          <p:sp>
            <p:nvSpPr>
              <p:cNvPr id="263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515" y="1478442"/>
                <a:ext cx="659933" cy="565064"/>
              </a:xfrm>
              <a:prstGeom prst="rect">
                <a:avLst/>
              </a:prstGeom>
              <a:blipFill>
                <a:blip r:embed="rId7"/>
                <a:stretch>
                  <a:fillRect r="-128302" b="-5555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4" name="Équation"/>
              <p:cNvSpPr txBox="1"/>
              <p:nvPr/>
            </p:nvSpPr>
            <p:spPr>
              <a:xfrm>
                <a:off x="8018074" y="2310326"/>
                <a:ext cx="694558" cy="56506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/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sz="4800" dirty="0"/>
              </a:p>
            </p:txBody>
          </p:sp>
        </mc:Choice>
        <mc:Fallback xmlns="">
          <p:sp>
            <p:nvSpPr>
              <p:cNvPr id="264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074" y="2310326"/>
                <a:ext cx="694558" cy="565064"/>
              </a:xfrm>
              <a:prstGeom prst="rect">
                <a:avLst/>
              </a:prstGeom>
              <a:blipFill>
                <a:blip r:embed="rId8"/>
                <a:stretch>
                  <a:fillRect r="-121818" b="-5434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5" name="Équation"/>
              <p:cNvSpPr txBox="1"/>
              <p:nvPr/>
            </p:nvSpPr>
            <p:spPr>
              <a:xfrm>
                <a:off x="12424895" y="2310326"/>
                <a:ext cx="675946" cy="56506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/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sz="4800"/>
              </a:p>
            </p:txBody>
          </p:sp>
        </mc:Choice>
        <mc:Fallback xmlns="">
          <p:sp>
            <p:nvSpPr>
              <p:cNvPr id="265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4895" y="2310326"/>
                <a:ext cx="675946" cy="565064"/>
              </a:xfrm>
              <a:prstGeom prst="rect">
                <a:avLst/>
              </a:prstGeom>
              <a:blipFill>
                <a:blip r:embed="rId9"/>
                <a:stretch>
                  <a:fillRect r="-125926" b="-5434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Équation"/>
              <p:cNvSpPr txBox="1"/>
              <p:nvPr/>
            </p:nvSpPr>
            <p:spPr>
              <a:xfrm>
                <a:off x="16573028" y="2310326"/>
                <a:ext cx="694125" cy="56506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/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sz="4800"/>
              </a:p>
            </p:txBody>
          </p:sp>
        </mc:Choice>
        <mc:Fallback xmlns="">
          <p:sp>
            <p:nvSpPr>
              <p:cNvPr id="266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3028" y="2310326"/>
                <a:ext cx="694125" cy="565064"/>
              </a:xfrm>
              <a:prstGeom prst="rect">
                <a:avLst/>
              </a:prstGeom>
              <a:blipFill>
                <a:blip r:embed="rId10"/>
                <a:stretch>
                  <a:fillRect r="-121818" b="-5434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7" name="Équation"/>
              <p:cNvSpPr txBox="1"/>
              <p:nvPr/>
            </p:nvSpPr>
            <p:spPr>
              <a:xfrm>
                <a:off x="17911843" y="2310326"/>
                <a:ext cx="622277" cy="55900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/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sz="4800"/>
              </a:p>
            </p:txBody>
          </p:sp>
        </mc:Choice>
        <mc:Fallback xmlns="">
          <p:sp>
            <p:nvSpPr>
              <p:cNvPr id="267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11843" y="2310326"/>
                <a:ext cx="622277" cy="559004"/>
              </a:xfrm>
              <a:prstGeom prst="rect">
                <a:avLst/>
              </a:prstGeom>
              <a:blipFill>
                <a:blip r:embed="rId11"/>
                <a:stretch>
                  <a:fillRect r="-140000" b="-5217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new_example_O15_500-5000Hz_90s">
            <a:hlinkClick r:id="" action="ppaction://media"/>
            <a:extLst>
              <a:ext uri="{FF2B5EF4-FFF2-40B4-BE49-F238E27FC236}">
                <a16:creationId xmlns:a16="http://schemas.microsoft.com/office/drawing/2014/main" id="{61F4DACD-4783-F2D8-ECC6-D6867F170E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5034" y="6508254"/>
            <a:ext cx="894080" cy="8940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1.625683 0.000000" pathEditMode="relative">
                                      <p:cBhvr>
                                        <p:cTn id="8" dur="30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3" grpId="3" animBg="1" advAuto="0"/>
      <p:bldP spid="264" grpId="6" animBg="1" advAuto="0"/>
      <p:bldP spid="265" grpId="7" animBg="1" advAuto="0"/>
      <p:bldP spid="266" grpId="4" animBg="1" advAuto="0"/>
      <p:bldP spid="267" grpId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251312" y="12954000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0" name="In a sphere, acoustic multiplets   are degenerate.…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178527" y="1469088"/>
                <a:ext cx="16364776" cy="2939196"/>
              </a:xfrm>
              <a:prstGeom prst="rect">
                <a:avLst/>
              </a:prstGeom>
            </p:spPr>
            <p:txBody>
              <a:bodyPr>
                <a:normAutofit fontScale="92500"/>
              </a:bodyPr>
              <a:lstStyle/>
              <a:p>
                <a:pPr marL="286511" indent="-286511" defTabSz="775969">
                  <a:spcBef>
                    <a:spcPts val="0"/>
                  </a:spcBef>
                  <a:buSzPct val="100000"/>
                  <a:buChar char="‣"/>
                  <a:defRPr sz="4512"/>
                </a:pPr>
                <a:r>
                  <a:rPr dirty="0"/>
                  <a:t> In a sphere, acoustic </a:t>
                </a:r>
                <a:r>
                  <a:rPr i="1" dirty="0" err="1"/>
                  <a:t>multiplets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/>
                      <m:sub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dirty="0"/>
                  <a:t> are degenerate.</a:t>
                </a:r>
              </a:p>
              <a:p>
                <a:pPr marL="286511" indent="-286511" defTabSz="775969">
                  <a:spcBef>
                    <a:spcPts val="0"/>
                  </a:spcBef>
                  <a:buSzPct val="100000"/>
                  <a:buChar char="‣"/>
                  <a:defRPr sz="4512"/>
                </a:pPr>
                <a:r>
                  <a:rPr dirty="0"/>
                  <a:t> In a spheroid, </a:t>
                </a:r>
                <a:r>
                  <a:rPr b="1" dirty="0"/>
                  <a:t>ellipticity</a:t>
                </a:r>
                <a:r>
                  <a:rPr dirty="0"/>
                  <a:t> lifts the degeneracy of </a:t>
                </a:r>
                <a:r>
                  <a:rPr i="1" dirty="0"/>
                  <a:t>doublets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/>
                      <m:sub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Sup>
                      <m:sSubSupPr>
                        <m:ctrlP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dirty="0"/>
              </a:p>
              <a:p>
                <a:pPr marL="286511" indent="-286511" defTabSz="775969">
                  <a:spcBef>
                    <a:spcPts val="0"/>
                  </a:spcBef>
                  <a:buSzPct val="100000"/>
                  <a:buChar char="‣"/>
                  <a:defRPr sz="4512"/>
                </a:pPr>
                <a:r>
                  <a:rPr dirty="0"/>
                  <a:t> </a:t>
                </a:r>
                <a:r>
                  <a:rPr b="1" dirty="0"/>
                  <a:t>Rotation</a:t>
                </a:r>
                <a:r>
                  <a:rPr dirty="0"/>
                  <a:t> lifts the degeneracy of </a:t>
                </a:r>
                <a:r>
                  <a:rPr i="1" dirty="0"/>
                  <a:t>singlets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/>
                      <m:sub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Sup>
                      <m:sSubSupPr>
                        <m:ctrlP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dirty="0"/>
                  <a:t> and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/>
                      <m:sub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Sup>
                      <m:sSubSupPr>
                        <m:ctrlP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5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dirty="0"/>
                  <a:t> </a:t>
                </a:r>
                <a:endParaRPr sz="4800" dirty="0"/>
              </a:p>
            </p:txBody>
          </p:sp>
        </mc:Choice>
        <mc:Fallback xmlns="">
          <p:sp>
            <p:nvSpPr>
              <p:cNvPr id="270" name="In a sphere, acoustic multiplets   are degenerate.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178527" y="1469088"/>
                <a:ext cx="16364776" cy="2939196"/>
              </a:xfrm>
              <a:prstGeom prst="rect">
                <a:avLst/>
              </a:prstGeom>
              <a:blipFill>
                <a:blip r:embed="rId2"/>
                <a:stretch>
                  <a:fillRect l="-1550" t="-8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1" name="1. Coriolis frequency splitting and Ledoux coeffici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Coriolis frequency splitting and Ledoux coefficients</a:t>
            </a:r>
          </a:p>
        </p:txBody>
      </p:sp>
      <p:pic>
        <p:nvPicPr>
          <p:cNvPr id="27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7522" y="5188028"/>
            <a:ext cx="12169914" cy="79509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2" name="Grouper"/>
          <p:cNvGrpSpPr/>
          <p:nvPr/>
        </p:nvGrpSpPr>
        <p:grpSpPr>
          <a:xfrm>
            <a:off x="185860" y="4482159"/>
            <a:ext cx="11540678" cy="7206038"/>
            <a:chOff x="24714" y="-31289"/>
            <a:chExt cx="11540677" cy="7206037"/>
          </a:xfrm>
        </p:grpSpPr>
        <p:pic>
          <p:nvPicPr>
            <p:cNvPr id="273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14" y="546294"/>
              <a:ext cx="11540677" cy="66284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4" name="Équation"/>
                <p:cNvSpPr txBox="1"/>
                <p:nvPr/>
              </p:nvSpPr>
              <p:spPr>
                <a:xfrm>
                  <a:off x="7383467" y="-31289"/>
                  <a:ext cx="1009529" cy="7058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/>
                          <m:sub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Sup>
                          <m:sSubSupPr>
                            <m:ctrlP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±1</m:t>
                            </m:r>
                          </m:sup>
                        </m:sSubSup>
                      </m:oMath>
                    </m:oMathPara>
                  </a14:m>
                  <a:endParaRPr sz="4800" dirty="0"/>
                </a:p>
              </p:txBody>
            </p:sp>
          </mc:Choice>
          <mc:Fallback xmlns="">
            <p:sp>
              <p:nvSpPr>
                <p:cNvPr id="274" name="É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3467" y="-31289"/>
                  <a:ext cx="1009529" cy="705869"/>
                </a:xfrm>
                <a:prstGeom prst="rect">
                  <a:avLst/>
                </a:prstGeom>
                <a:blipFill>
                  <a:blip r:embed="rId5"/>
                  <a:stretch>
                    <a:fillRect r="-90000" b="-35088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5" name="Équation"/>
                <p:cNvSpPr txBox="1"/>
                <p:nvPr/>
              </p:nvSpPr>
              <p:spPr>
                <a:xfrm>
                  <a:off x="4315331" y="1120148"/>
                  <a:ext cx="1044154" cy="7058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/>
                          <m:sub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Sup>
                          <m:sSubSupPr>
                            <m:ctrlP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±2</m:t>
                            </m:r>
                          </m:sup>
                        </m:sSubSup>
                      </m:oMath>
                    </m:oMathPara>
                  </a14:m>
                  <a:endParaRPr sz="4800" dirty="0"/>
                </a:p>
              </p:txBody>
            </p:sp>
          </mc:Choice>
          <mc:Fallback xmlns="">
            <p:sp>
              <p:nvSpPr>
                <p:cNvPr id="275" name="É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5331" y="1120148"/>
                  <a:ext cx="1044154" cy="705869"/>
                </a:xfrm>
                <a:prstGeom prst="rect">
                  <a:avLst/>
                </a:prstGeom>
                <a:blipFill>
                  <a:blip r:embed="rId6"/>
                  <a:stretch>
                    <a:fillRect r="-84337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6" name="Équation"/>
                <p:cNvSpPr txBox="1"/>
                <p:nvPr/>
              </p:nvSpPr>
              <p:spPr>
                <a:xfrm>
                  <a:off x="4184257" y="2354514"/>
                  <a:ext cx="1125362" cy="42785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3600" i="1">
                                <a:solidFill>
                                  <a:srgbClr val="FF494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600" i="1">
                                <a:solidFill>
                                  <a:srgbClr val="FF4948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sz="3600" i="1">
                                <a:solidFill>
                                  <a:srgbClr val="FF4948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sz="3600" i="1">
                            <a:solidFill>
                              <a:srgbClr val="FF4948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sz="3600">
                    <a:solidFill>
                      <a:srgbClr val="FF4949"/>
                    </a:solidFill>
                  </a:endParaRPr>
                </a:p>
              </p:txBody>
            </p:sp>
          </mc:Choice>
          <mc:Fallback xmlns="">
            <p:sp>
              <p:nvSpPr>
                <p:cNvPr id="276" name="É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4257" y="2354514"/>
                  <a:ext cx="1125362" cy="427853"/>
                </a:xfrm>
                <a:prstGeom prst="rect">
                  <a:avLst/>
                </a:prstGeom>
                <a:blipFill>
                  <a:blip r:embed="rId7"/>
                  <a:stretch>
                    <a:fillRect l="-19101" r="-23596" b="-7428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7" name="Équation"/>
                <p:cNvSpPr txBox="1"/>
                <p:nvPr/>
              </p:nvSpPr>
              <p:spPr>
                <a:xfrm>
                  <a:off x="2227914" y="4784077"/>
                  <a:ext cx="1041502" cy="32095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600" i="1">
                            <a:solidFill>
                              <a:srgbClr val="A555FF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  <m:r>
                          <m:rPr>
                            <m:sty m:val="p"/>
                          </m:rPr>
                          <a:rPr sz="3600" i="1">
                            <a:solidFill>
                              <a:srgbClr val="A555FF"/>
                            </a:solidFill>
                            <a:latin typeface="Cambria Math" panose="02040503050406030204" pitchFamily="18" charset="0"/>
                          </a:rPr>
                          <m:t>Hz</m:t>
                        </m:r>
                      </m:oMath>
                    </m:oMathPara>
                  </a14:m>
                  <a:endParaRPr sz="3600">
                    <a:solidFill>
                      <a:srgbClr val="A556FF"/>
                    </a:solidFill>
                  </a:endParaRPr>
                </a:p>
              </p:txBody>
            </p:sp>
          </mc:Choice>
          <mc:Fallback xmlns="">
            <p:sp>
              <p:nvSpPr>
                <p:cNvPr id="277" name="É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7914" y="4784077"/>
                  <a:ext cx="1041502" cy="320955"/>
                </a:xfrm>
                <a:prstGeom prst="rect">
                  <a:avLst/>
                </a:prstGeom>
                <a:blipFill>
                  <a:blip r:embed="rId8"/>
                  <a:stretch>
                    <a:fillRect l="-14458" r="-14458" b="-8461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8" name="Équation"/>
                <p:cNvSpPr txBox="1"/>
                <p:nvPr/>
              </p:nvSpPr>
              <p:spPr>
                <a:xfrm>
                  <a:off x="3181969" y="4369620"/>
                  <a:ext cx="432969" cy="3154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600" i="1">
                            <a:solidFill>
                              <a:srgbClr val="6BBBF2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oMath>
                    </m:oMathPara>
                  </a14:m>
                  <a:endParaRPr sz="3600">
                    <a:solidFill>
                      <a:srgbClr val="6CBCF3"/>
                    </a:solidFill>
                  </a:endParaRPr>
                </a:p>
              </p:txBody>
            </p:sp>
          </mc:Choice>
          <mc:Fallback xmlns="">
            <p:sp>
              <p:nvSpPr>
                <p:cNvPr id="278" name="É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1969" y="4369620"/>
                  <a:ext cx="432969" cy="315469"/>
                </a:xfrm>
                <a:prstGeom prst="rect">
                  <a:avLst/>
                </a:prstGeom>
                <a:blipFill>
                  <a:blip r:embed="rId9"/>
                  <a:stretch>
                    <a:fillRect l="-34286" r="-51429" b="-8461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Équation"/>
                <p:cNvSpPr txBox="1"/>
                <p:nvPr/>
              </p:nvSpPr>
              <p:spPr>
                <a:xfrm>
                  <a:off x="3752070" y="4007082"/>
                  <a:ext cx="378105" cy="3209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600" i="1">
                            <a:solidFill>
                              <a:srgbClr val="83F5DC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oMath>
                    </m:oMathPara>
                  </a14:m>
                  <a:endParaRPr sz="3600">
                    <a:solidFill>
                      <a:srgbClr val="84F6DD"/>
                    </a:solidFill>
                  </a:endParaRPr>
                </a:p>
              </p:txBody>
            </p:sp>
          </mc:Choice>
          <mc:Fallback xmlns="">
            <p:sp>
              <p:nvSpPr>
                <p:cNvPr id="279" name="É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2070" y="4007082"/>
                  <a:ext cx="378105" cy="320956"/>
                </a:xfrm>
                <a:prstGeom prst="rect">
                  <a:avLst/>
                </a:prstGeom>
                <a:blipFill>
                  <a:blip r:embed="rId10"/>
                  <a:stretch>
                    <a:fillRect l="-43333" r="-76667" b="-92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0" name="Équation"/>
                <p:cNvSpPr txBox="1"/>
                <p:nvPr/>
              </p:nvSpPr>
              <p:spPr>
                <a:xfrm>
                  <a:off x="4227025" y="3702786"/>
                  <a:ext cx="395479" cy="3154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600" i="1">
                            <a:solidFill>
                              <a:srgbClr val="B3F296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oMath>
                    </m:oMathPara>
                  </a14:m>
                  <a:endParaRPr sz="3600">
                    <a:solidFill>
                      <a:srgbClr val="B3F397"/>
                    </a:solidFill>
                  </a:endParaRPr>
                </a:p>
              </p:txBody>
            </p:sp>
          </mc:Choice>
          <mc:Fallback xmlns="">
            <p:sp>
              <p:nvSpPr>
                <p:cNvPr id="280" name="É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27025" y="3702786"/>
                  <a:ext cx="395479" cy="315469"/>
                </a:xfrm>
                <a:prstGeom prst="rect">
                  <a:avLst/>
                </a:prstGeom>
                <a:blipFill>
                  <a:blip r:embed="rId11"/>
                  <a:stretch>
                    <a:fillRect l="-37500" r="-65625" b="-92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1" name="Équation"/>
                <p:cNvSpPr txBox="1"/>
                <p:nvPr/>
              </p:nvSpPr>
              <p:spPr>
                <a:xfrm>
                  <a:off x="4837408" y="3398793"/>
                  <a:ext cx="186082" cy="3209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 latinLnBrk="1">
                    <a:lnSpc>
                      <a:spcPct val="100000"/>
                    </a:lnSpc>
                    <a:spcBef>
                      <a:spcPts val="0"/>
                    </a:spcBef>
                    <a:defRPr sz="180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3600" i="1">
                            <a:solidFill>
                              <a:srgbClr val="FFAD76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sz="3600">
                    <a:solidFill>
                      <a:srgbClr val="FFAD76"/>
                    </a:solidFill>
                  </a:endParaRPr>
                </a:p>
              </p:txBody>
            </p:sp>
          </mc:Choice>
          <mc:Fallback xmlns="">
            <p:sp>
              <p:nvSpPr>
                <p:cNvPr id="281" name="É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7408" y="3398793"/>
                  <a:ext cx="186082" cy="320956"/>
                </a:xfrm>
                <a:prstGeom prst="rect">
                  <a:avLst/>
                </a:prstGeom>
                <a:blipFill>
                  <a:blip r:embed="rId12"/>
                  <a:stretch>
                    <a:fillRect l="-81250" r="-112500" b="-84615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3" name="The frequency splitting is proportional to the rotation frequency and depends upon the mode structure.…"/>
          <p:cNvSpPr txBox="1"/>
          <p:nvPr/>
        </p:nvSpPr>
        <p:spPr>
          <a:xfrm>
            <a:off x="13157113" y="4408523"/>
            <a:ext cx="9271436" cy="3311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252984" indent="-252984" defTabSz="685165">
              <a:lnSpc>
                <a:spcPct val="100000"/>
              </a:lnSpc>
              <a:spcBef>
                <a:spcPts val="0"/>
              </a:spcBef>
              <a:buSzPct val="100000"/>
              <a:buChar char="‣"/>
              <a:defRPr sz="3984"/>
            </a:pPr>
            <a:r>
              <a:t> The frequency splitting is </a:t>
            </a:r>
            <a:r>
              <a:rPr b="1"/>
              <a:t>proportional</a:t>
            </a:r>
            <a:r>
              <a:t> to the rotation frequency and depends upon the mode structure.</a:t>
            </a:r>
          </a:p>
          <a:p>
            <a:pPr marL="252984" indent="-252984" defTabSz="685165">
              <a:lnSpc>
                <a:spcPct val="100000"/>
              </a:lnSpc>
              <a:spcBef>
                <a:spcPts val="0"/>
              </a:spcBef>
              <a:buSzPct val="100000"/>
              <a:buChar char="‣"/>
              <a:defRPr sz="3984"/>
            </a:pPr>
            <a:r>
              <a:t> Our results confirm the theory of </a:t>
            </a:r>
            <a:r>
              <a:rPr>
                <a:solidFill>
                  <a:srgbClr val="4F8F00"/>
                </a:solidFill>
              </a:rPr>
              <a:t>Ledoux (1951)</a:t>
            </a:r>
            <a:r>
              <a:t>.</a:t>
            </a:r>
          </a:p>
        </p:txBody>
      </p:sp>
      <p:pic>
        <p:nvPicPr>
          <p:cNvPr id="284" name="amp_0S2^2.jpg" descr="amp_0S2^2.jpg"/>
          <p:cNvPicPr>
            <a:picLocks noChangeAspect="1"/>
          </p:cNvPicPr>
          <p:nvPr/>
        </p:nvPicPr>
        <p:blipFill>
          <a:blip r:embed="rId13"/>
          <a:srcRect l="10039" t="10323" r="17493" b="16125"/>
          <a:stretch>
            <a:fillRect/>
          </a:stretch>
        </p:blipFill>
        <p:spPr>
          <a:xfrm>
            <a:off x="6294658" y="4549184"/>
            <a:ext cx="1346831" cy="2733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amp_0S2^1.jpg" descr="amp_0S2^1.jpg"/>
          <p:cNvPicPr>
            <a:picLocks noChangeAspect="1"/>
          </p:cNvPicPr>
          <p:nvPr/>
        </p:nvPicPr>
        <p:blipFill>
          <a:blip r:embed="rId14"/>
          <a:srcRect l="9565" t="10149" r="17498" b="15938"/>
          <a:stretch>
            <a:fillRect/>
          </a:stretch>
        </p:blipFill>
        <p:spPr>
          <a:xfrm>
            <a:off x="9293043" y="4113627"/>
            <a:ext cx="1347210" cy="273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5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4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build="p" bldLvl="5" animBg="1" advAuto="0"/>
      <p:bldP spid="272" grpId="3" animBg="1" advAuto="0"/>
      <p:bldP spid="282" grpId="2" animBg="1" advAuto="0"/>
      <p:bldP spid="283" grpId="4" build="p" bldLvl="5" animBg="1" advAuto="0"/>
      <p:bldP spid="284" grpId="6" animBg="1" advAuto="0"/>
      <p:bldP spid="285" grpId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251312" y="12954000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288" name="2. Recovering Greenspan’s libration flo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2. Recovering Greenspan’s libration flow</a:t>
            </a:r>
          </a:p>
        </p:txBody>
      </p:sp>
      <p:pic>
        <p:nvPicPr>
          <p:cNvPr id="289" name="rotation_rate_220505_3b.png" descr="rotation_rate_220505_3b.png"/>
          <p:cNvPicPr>
            <a:picLocks noChangeAspect="1"/>
          </p:cNvPicPr>
          <p:nvPr/>
        </p:nvPicPr>
        <p:blipFill>
          <a:blip r:embed="rId4"/>
          <a:srcRect l="8142" r="19971"/>
          <a:stretch>
            <a:fillRect/>
          </a:stretch>
        </p:blipFill>
        <p:spPr>
          <a:xfrm>
            <a:off x="2930671" y="6152215"/>
            <a:ext cx="15446795" cy="671499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0" name="Frequency splitting of singlets   and   can also be produced by fluid flow.…"/>
              <p:cNvSpPr txBox="1"/>
              <p:nvPr/>
            </p:nvSpPr>
            <p:spPr>
              <a:xfrm>
                <a:off x="178527" y="1469088"/>
                <a:ext cx="23588369" cy="191340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>
                <a:normAutofit fontScale="92500"/>
              </a:bodyPr>
              <a:lstStyle/>
              <a:p>
                <a:pPr marL="304800" indent="-304800" defTabSz="825500">
                  <a:lnSpc>
                    <a:spcPct val="100000"/>
                  </a:lnSpc>
                  <a:spcBef>
                    <a:spcPts val="0"/>
                  </a:spcBef>
                  <a:buSzPct val="100000"/>
                  <a:buChar char="‣"/>
                </a:pPr>
                <a:r>
                  <a:rPr dirty="0"/>
                  <a:t> Frequency splitting of </a:t>
                </a:r>
                <a:r>
                  <a:rPr i="1" dirty="0"/>
                  <a:t>singlets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/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Sup>
                      <m:sSubSu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dirty="0"/>
                  <a:t> and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/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Sup>
                      <m:sSubSu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dirty="0"/>
                  <a:t> can also be produced by fluid </a:t>
                </a:r>
                <a:r>
                  <a:rPr b="1" dirty="0"/>
                  <a:t>flow</a:t>
                </a:r>
                <a:r>
                  <a:rPr dirty="0"/>
                  <a:t>.</a:t>
                </a:r>
              </a:p>
              <a:p>
                <a:pPr marL="304800" indent="-304800" defTabSz="825500">
                  <a:lnSpc>
                    <a:spcPct val="100000"/>
                  </a:lnSpc>
                  <a:spcBef>
                    <a:spcPts val="0"/>
                  </a:spcBef>
                  <a:buSzPct val="100000"/>
                  <a:buChar char="‣"/>
                </a:pPr>
                <a:r>
                  <a:rPr dirty="0"/>
                  <a:t> We trigger </a:t>
                </a:r>
                <a:r>
                  <a:rPr b="1" dirty="0" err="1"/>
                  <a:t>libration</a:t>
                </a:r>
                <a:r>
                  <a:rPr dirty="0"/>
                  <a:t> flows in </a:t>
                </a:r>
                <a:r>
                  <a:rPr dirty="0" err="1"/>
                  <a:t>ZoRo</a:t>
                </a:r>
                <a:r>
                  <a:rPr dirty="0"/>
                  <a:t> and test the model of </a:t>
                </a:r>
                <a:r>
                  <a:rPr dirty="0">
                    <a:solidFill>
                      <a:srgbClr val="4F8F00"/>
                    </a:solidFill>
                  </a:rPr>
                  <a:t>Greenspan (1968)</a:t>
                </a:r>
                <a:r>
                  <a:rPr dirty="0"/>
                  <a:t>.</a:t>
                </a:r>
              </a:p>
            </p:txBody>
          </p:sp>
        </mc:Choice>
        <mc:Fallback xmlns="">
          <p:sp>
            <p:nvSpPr>
              <p:cNvPr id="290" name="Frequency splitting of singlets   and   can also be produced by fluid flow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27" y="1469088"/>
                <a:ext cx="23588369" cy="1913409"/>
              </a:xfrm>
              <a:prstGeom prst="rect">
                <a:avLst/>
              </a:prstGeom>
              <a:blipFill>
                <a:blip r:embed="rId5"/>
                <a:stretch>
                  <a:fillRect l="-1130" t="-65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1" name="libration_220505_O15L3T12_3f_1.mp3" descr="libration_220505_O15L3T12_3f_1.mp3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6962" y="7308498"/>
            <a:ext cx="571501" cy="5715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2" name="Libration flow: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4523123" y="5495368"/>
                <a:ext cx="13317357" cy="112264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>
                <a:normAutofit fontScale="92500"/>
              </a:bodyPr>
              <a:lstStyle/>
              <a:p>
                <a:pPr marL="152400" indent="-152400">
                  <a:buSzTx/>
                  <a:buNone/>
                </a:pPr>
                <a:r>
                  <a:t>Libration flow: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𝑠h𝑒𝑙𝑙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m:rPr>
                        <m:sty m:val="p"/>
                      </m:rP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sin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𝑙𝑖𝑏</m:t>
                        </m:r>
                      </m:sub>
                    </m:sSub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sz="57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292" name="Libration flow: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4523123" y="5495368"/>
                <a:ext cx="13317357" cy="1122649"/>
              </a:xfrm>
              <a:prstGeom prst="rect">
                <a:avLst/>
              </a:prstGeom>
              <a:blipFill>
                <a:blip r:embed="rId7"/>
                <a:stretch>
                  <a:fillRect l="-2193" b="-44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3" name="The splitting then varies in time.…"/>
              <p:cNvSpPr txBox="1"/>
              <p:nvPr/>
            </p:nvSpPr>
            <p:spPr>
              <a:xfrm>
                <a:off x="178527" y="3381089"/>
                <a:ext cx="23588369" cy="191340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marL="304800" indent="-304800" defTabSz="825500">
                  <a:lnSpc>
                    <a:spcPct val="100000"/>
                  </a:lnSpc>
                  <a:spcBef>
                    <a:spcPts val="0"/>
                  </a:spcBef>
                  <a:buSzPct val="100000"/>
                  <a:buChar char="‣"/>
                </a:pPr>
                <a:r>
                  <a:rPr dirty="0"/>
                  <a:t> The splitting then </a:t>
                </a:r>
                <a:r>
                  <a:rPr b="1" dirty="0"/>
                  <a:t>varies</a:t>
                </a:r>
                <a:r>
                  <a:rPr dirty="0"/>
                  <a:t> in time.</a:t>
                </a:r>
              </a:p>
              <a:p>
                <a:pPr marL="304800" indent="-304800" defTabSz="825500">
                  <a:lnSpc>
                    <a:spcPct val="100000"/>
                  </a:lnSpc>
                  <a:spcBef>
                    <a:spcPts val="0"/>
                  </a:spcBef>
                  <a:buSzPct val="100000"/>
                  <a:buChar char="‣"/>
                </a:pPr>
                <a:r>
                  <a:rPr dirty="0"/>
                  <a:t> We </a:t>
                </a:r>
                <a:r>
                  <a:rPr b="1" dirty="0"/>
                  <a:t>repeat</a:t>
                </a:r>
                <a:r>
                  <a:rPr dirty="0"/>
                  <a:t> a very </a:t>
                </a:r>
                <a:r>
                  <a:rPr b="1" dirty="0"/>
                  <a:t>short chirp</a:t>
                </a:r>
                <a:r>
                  <a:rPr dirty="0"/>
                  <a:t> targeting a </a:t>
                </a:r>
                <a:r>
                  <a:rPr b="1" dirty="0"/>
                  <a:t>specific</a:t>
                </a:r>
                <a:r>
                  <a:rPr dirty="0"/>
                  <a:t> doublet, here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/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Sup>
                      <m:sSubSupPr>
                        <m:ctrlP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  <m:sup>
                        <m:r>
                          <a:rPr sz="57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±3</m:t>
                        </m:r>
                      </m:sup>
                    </m:sSubSup>
                  </m:oMath>
                </a14:m>
                <a:r>
                  <a:rPr dirty="0"/>
                  <a:t>.</a:t>
                </a:r>
              </a:p>
            </p:txBody>
          </p:sp>
        </mc:Choice>
        <mc:Fallback xmlns="">
          <p:sp>
            <p:nvSpPr>
              <p:cNvPr id="293" name="The splitting then varies in time.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27" y="3381089"/>
                <a:ext cx="23588369" cy="1913409"/>
              </a:xfrm>
              <a:prstGeom prst="rect">
                <a:avLst/>
              </a:prstGeom>
              <a:blipFill>
                <a:blip r:embed="rId8"/>
                <a:stretch>
                  <a:fillRect l="-1291" t="-7237" b="-78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4" name="amp_1S3^3.jpg" descr="amp_1S3^3.jpg"/>
          <p:cNvPicPr>
            <a:picLocks noChangeAspect="1"/>
          </p:cNvPicPr>
          <p:nvPr/>
        </p:nvPicPr>
        <p:blipFill>
          <a:blip r:embed="rId9"/>
          <a:srcRect l="9641" t="12810" r="17341" b="16342"/>
          <a:stretch>
            <a:fillRect/>
          </a:stretch>
        </p:blipFill>
        <p:spPr>
          <a:xfrm>
            <a:off x="20348750" y="3438856"/>
            <a:ext cx="1884446" cy="3656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4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1791" fill="hold"/>
                                        <p:tgtEl>
                                          <p:spTgt spid="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4" fill="hold" display="0">
                  <p:stCondLst>
                    <p:cond delay="indefinite"/>
                  </p:stCondLst>
                </p:cTn>
                <p:tgtEl>
                  <p:spTgt spid="291"/>
                </p:tgtEl>
              </p:cMediaNode>
            </p:audio>
          </p:childTnLst>
        </p:cTn>
      </p:par>
    </p:tnLst>
    <p:bldLst>
      <p:bldP spid="289" grpId="2" animBg="1" advAuto="0"/>
      <p:bldP spid="290" grpId="1" build="p" bldLvl="5" animBg="1" advAuto="0"/>
      <p:bldP spid="292" grpId="3" animBg="1" advAuto="0"/>
      <p:bldP spid="293" grpId="4" build="p" bldLvl="5" animBg="1" advAuto="0"/>
      <p:bldP spid="294" grpId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251312" y="12954000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297" name="2. Recovering Greenspan’s libration flo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2. Recovering Greenspan’s libration flow</a:t>
            </a:r>
          </a:p>
        </p:txBody>
      </p:sp>
      <p:pic>
        <p:nvPicPr>
          <p:cNvPr id="298" name="libration_Deltat300_400_Time0.5s_20modes_3f_HCN_new_revised.jpg" descr="libration_Deltat300_400_Time0.5s_20modes_3f_HCN_new_revised.jpg"/>
          <p:cNvPicPr>
            <a:picLocks noChangeAspect="1"/>
          </p:cNvPicPr>
          <p:nvPr/>
        </p:nvPicPr>
        <p:blipFill>
          <a:blip r:embed="rId2"/>
          <a:srcRect l="6221" t="2172" r="11474" b="10210"/>
          <a:stretch>
            <a:fillRect/>
          </a:stretch>
        </p:blipFill>
        <p:spPr>
          <a:xfrm rot="16200000">
            <a:off x="112813" y="3790502"/>
            <a:ext cx="8498027" cy="8568138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We recover the frequencies of the two singlets by a non-linear high-resolution analysis in the time-domain."/>
          <p:cNvSpPr txBox="1"/>
          <p:nvPr/>
        </p:nvSpPr>
        <p:spPr>
          <a:xfrm>
            <a:off x="178527" y="1596574"/>
            <a:ext cx="9608669" cy="2304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262127" indent="-262127" defTabSz="709930">
              <a:lnSpc>
                <a:spcPct val="100000"/>
              </a:lnSpc>
              <a:spcBef>
                <a:spcPts val="0"/>
              </a:spcBef>
              <a:buSzPct val="100000"/>
              <a:buChar char="‣"/>
              <a:defRPr sz="4128"/>
            </a:pPr>
            <a:r>
              <a:t> We recover the frequencies of the two singlets by a non-linear high-resolution analysis in the </a:t>
            </a:r>
            <a:r>
              <a:rPr b="1"/>
              <a:t>time-domain</a:t>
            </a:r>
            <a:r>
              <a:t>.</a:t>
            </a:r>
          </a:p>
        </p:txBody>
      </p:sp>
      <p:pic>
        <p:nvPicPr>
          <p:cNvPr id="300" name="Fig_5.pdf" descr="Fig_5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5017" y="2175534"/>
            <a:ext cx="8369301" cy="10515601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Chirp index"/>
          <p:cNvSpPr txBox="1"/>
          <p:nvPr/>
        </p:nvSpPr>
        <p:spPr>
          <a:xfrm>
            <a:off x="3665285" y="12128391"/>
            <a:ext cx="2199133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Chirp index</a:t>
            </a:r>
          </a:p>
        </p:txBody>
      </p:sp>
      <p:sp>
        <p:nvSpPr>
          <p:cNvPr id="302" name="Or we repeat complete long chirps and measure the splitting for different libration phases."/>
          <p:cNvSpPr txBox="1"/>
          <p:nvPr/>
        </p:nvSpPr>
        <p:spPr>
          <a:xfrm>
            <a:off x="10468993" y="4021432"/>
            <a:ext cx="5470399" cy="5673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04800" indent="-304800" defTabSz="825500">
              <a:lnSpc>
                <a:spcPct val="100000"/>
              </a:lnSpc>
              <a:spcBef>
                <a:spcPts val="1800"/>
              </a:spcBef>
              <a:buSzPct val="100000"/>
              <a:buChar char="‣"/>
            </a:pPr>
            <a:r>
              <a:rPr dirty="0"/>
              <a:t> Or we </a:t>
            </a:r>
            <a:r>
              <a:rPr b="1" dirty="0"/>
              <a:t>repeat</a:t>
            </a:r>
            <a:r>
              <a:rPr dirty="0"/>
              <a:t> </a:t>
            </a:r>
            <a:r>
              <a:rPr b="1" dirty="0"/>
              <a:t>complete</a:t>
            </a:r>
            <a:r>
              <a:rPr dirty="0"/>
              <a:t> long chirps and measure the splitting for </a:t>
            </a:r>
            <a:r>
              <a:rPr b="1" dirty="0"/>
              <a:t>different </a:t>
            </a:r>
            <a:r>
              <a:rPr b="1" dirty="0" err="1"/>
              <a:t>libration</a:t>
            </a:r>
            <a:r>
              <a:rPr dirty="0"/>
              <a:t> </a:t>
            </a:r>
            <a:r>
              <a:rPr b="1" dirty="0"/>
              <a:t>phases</a:t>
            </a:r>
            <a:r>
              <a:rPr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3" name="Équation"/>
              <p:cNvSpPr txBox="1"/>
              <p:nvPr/>
            </p:nvSpPr>
            <p:spPr>
              <a:xfrm>
                <a:off x="19111779" y="1596574"/>
                <a:ext cx="987888" cy="71798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/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sz="4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±3</m:t>
                          </m:r>
                        </m:sup>
                      </m:sSubSup>
                    </m:oMath>
                  </m:oMathPara>
                </a14:m>
                <a:endParaRPr sz="4800" dirty="0"/>
              </a:p>
            </p:txBody>
          </p:sp>
        </mc:Choice>
        <mc:Fallback xmlns="">
          <p:sp>
            <p:nvSpPr>
              <p:cNvPr id="303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1779" y="1596574"/>
                <a:ext cx="987888" cy="717988"/>
              </a:xfrm>
              <a:prstGeom prst="rect">
                <a:avLst/>
              </a:prstGeom>
              <a:blipFill>
                <a:blip r:embed="rId4"/>
                <a:stretch>
                  <a:fillRect r="-93671" b="-3275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Équation"/>
              <p:cNvSpPr txBox="1"/>
              <p:nvPr/>
            </p:nvSpPr>
            <p:spPr>
              <a:xfrm>
                <a:off x="1918750" y="4703227"/>
                <a:ext cx="987888" cy="71798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lnSpc>
                    <a:spcPct val="100000"/>
                  </a:lnSpc>
                  <a:spcBef>
                    <a:spcPts val="0"/>
                  </a:spcBef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800" i="1">
                              <a:solidFill>
                                <a:srgbClr val="FE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/>
                        <m:sub>
                          <m:r>
                            <a:rPr sz="4800" i="1">
                              <a:solidFill>
                                <a:srgbClr val="FEFF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sz="4800" i="1">
                              <a:solidFill>
                                <a:srgbClr val="FE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800" i="1">
                              <a:solidFill>
                                <a:srgbClr val="FEFFFF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sz="4800" i="1">
                              <a:solidFill>
                                <a:srgbClr val="FEFFFF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sz="4800" i="1">
                              <a:solidFill>
                                <a:srgbClr val="FEFFFF"/>
                              </a:solidFill>
                              <a:latin typeface="Cambria Math" panose="02040503050406030204" pitchFamily="18" charset="0"/>
                            </a:rPr>
                            <m:t>±3</m:t>
                          </m:r>
                        </m:sup>
                      </m:sSubSup>
                    </m:oMath>
                  </m:oMathPara>
                </a14:m>
                <a:endParaRPr sz="48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04" name="É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8750" y="4703227"/>
                <a:ext cx="987888" cy="717988"/>
              </a:xfrm>
              <a:prstGeom prst="rect">
                <a:avLst/>
              </a:prstGeom>
              <a:blipFill>
                <a:blip r:embed="rId5"/>
                <a:stretch>
                  <a:fillRect r="-94872" b="-3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5" name="Time"/>
          <p:cNvSpPr txBox="1"/>
          <p:nvPr/>
        </p:nvSpPr>
        <p:spPr>
          <a:xfrm>
            <a:off x="1265863" y="11835952"/>
            <a:ext cx="7433997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/>
          </a:lstStyle>
          <a:p>
            <a:r>
              <a:t>Time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2" animBg="1" advAuto="0"/>
      <p:bldP spid="302" grpId="1" build="p" bldLvl="5" animBg="1" advAuto="0"/>
      <p:bldP spid="303" grpId="3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251312" y="12954000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308" name="2. Recovering Greenspan’s libration flo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2. Recovering Greenspan’s libration flow</a:t>
            </a:r>
          </a:p>
        </p:txBody>
      </p:sp>
      <p:pic>
        <p:nvPicPr>
          <p:cNvPr id="309" name="Fig_D4.pdf" descr="Fig_D4.pdf"/>
          <p:cNvPicPr>
            <a:picLocks noChangeAspect="1"/>
          </p:cNvPicPr>
          <p:nvPr/>
        </p:nvPicPr>
        <p:blipFill>
          <a:blip r:embed="rId2"/>
          <a:srcRect t="9271" r="7664" b="4781"/>
          <a:stretch>
            <a:fillRect/>
          </a:stretch>
        </p:blipFill>
        <p:spPr>
          <a:xfrm>
            <a:off x="127699" y="1581963"/>
            <a:ext cx="16487598" cy="9299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Fig_D5.pdf" descr="Fig_D5.pdf"/>
          <p:cNvPicPr>
            <a:picLocks noChangeAspect="1"/>
          </p:cNvPicPr>
          <p:nvPr/>
        </p:nvPicPr>
        <p:blipFill>
          <a:blip r:embed="rId3"/>
          <a:srcRect l="906" t="9989" r="9256" b="4393"/>
          <a:stretch>
            <a:fillRect/>
          </a:stretch>
        </p:blipFill>
        <p:spPr>
          <a:xfrm>
            <a:off x="8321097" y="3460783"/>
            <a:ext cx="16041440" cy="9264074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</p:spPr>
      </p:pic>
      <p:sp>
        <p:nvSpPr>
          <p:cNvPr id="311" name="We thus collect the splitting of more than 50 doublets."/>
          <p:cNvSpPr txBox="1"/>
          <p:nvPr/>
        </p:nvSpPr>
        <p:spPr>
          <a:xfrm>
            <a:off x="16482871" y="1798697"/>
            <a:ext cx="7458206" cy="1482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/>
          <a:p>
            <a:pPr marL="286511" indent="-286511" defTabSz="775969">
              <a:lnSpc>
                <a:spcPct val="100000"/>
              </a:lnSpc>
              <a:spcBef>
                <a:spcPts val="1600"/>
              </a:spcBef>
              <a:buSzPct val="100000"/>
              <a:buChar char="‣"/>
              <a:defRPr sz="4512"/>
            </a:pPr>
            <a:r>
              <a:t>We thus collect the splitting of more than </a:t>
            </a:r>
            <a:r>
              <a:rPr b="1"/>
              <a:t>50 doublets</a:t>
            </a:r>
            <a:r>
              <a:t>.</a:t>
            </a:r>
          </a:p>
        </p:txBody>
      </p:sp>
      <p:sp>
        <p:nvSpPr>
          <p:cNvPr id="312" name="Greenspan’s flow is well recovered by inversion."/>
          <p:cNvSpPr txBox="1"/>
          <p:nvPr/>
        </p:nvSpPr>
        <p:spPr>
          <a:xfrm>
            <a:off x="16341817" y="10988392"/>
            <a:ext cx="7458206" cy="1728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04800" indent="-304800" defTabSz="825500">
              <a:lnSpc>
                <a:spcPct val="100000"/>
              </a:lnSpc>
              <a:spcBef>
                <a:spcPts val="1800"/>
              </a:spcBef>
              <a:buSzPct val="100000"/>
              <a:buChar char="‣"/>
            </a:pPr>
            <a:r>
              <a:rPr dirty="0"/>
              <a:t> Greenspan’s flow is well </a:t>
            </a:r>
            <a:r>
              <a:rPr b="1" dirty="0"/>
              <a:t>recovered</a:t>
            </a:r>
            <a:r>
              <a:rPr dirty="0"/>
              <a:t> by inversion.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2" animBg="1" advAuto="0"/>
      <p:bldP spid="311" grpId="1" build="p" bldLvl="5" animBg="1" advAuto="0"/>
      <p:bldP spid="312" grpId="3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3251312" y="12954000"/>
            <a:ext cx="283770" cy="46106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315" name="3. Global Cross-correlograms and elliptic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3. Global Cross-correlograms and ellipticity</a:t>
            </a:r>
          </a:p>
        </p:txBody>
      </p:sp>
      <p:sp>
        <p:nvSpPr>
          <p:cNvPr id="316" name="Global cross-correlograms are a recent powerful tool for exploring the Earth’s deep interior.…"/>
          <p:cNvSpPr txBox="1"/>
          <p:nvPr/>
        </p:nvSpPr>
        <p:spPr>
          <a:xfrm>
            <a:off x="12677079" y="1924720"/>
            <a:ext cx="11198572" cy="817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304800" indent="-304800" defTabSz="825500">
              <a:lnSpc>
                <a:spcPct val="100000"/>
              </a:lnSpc>
              <a:spcBef>
                <a:spcPts val="1800"/>
              </a:spcBef>
              <a:buSzPct val="100000"/>
              <a:buChar char="‣"/>
            </a:pPr>
            <a:r>
              <a:t> Global cross-correlograms are a </a:t>
            </a:r>
            <a:r>
              <a:rPr b="1"/>
              <a:t>recent powerful</a:t>
            </a:r>
            <a:r>
              <a:t> tool for exploring the Earth’s deep interior.</a:t>
            </a:r>
          </a:p>
          <a:p>
            <a:pPr marL="304800" indent="-304800" defTabSz="825500">
              <a:lnSpc>
                <a:spcPct val="100000"/>
              </a:lnSpc>
              <a:spcBef>
                <a:spcPts val="1800"/>
              </a:spcBef>
              <a:buSzPct val="100000"/>
              <a:buChar char="‣"/>
            </a:pPr>
            <a:r>
              <a:t> It exploits the </a:t>
            </a:r>
            <a:r>
              <a:rPr b="1"/>
              <a:t>late coda</a:t>
            </a:r>
            <a:r>
              <a:t> of large earthquakes, dominated by the </a:t>
            </a:r>
            <a:r>
              <a:rPr b="1"/>
              <a:t>reverberation</a:t>
            </a:r>
            <a:r>
              <a:t> of many seismic waves.</a:t>
            </a:r>
          </a:p>
          <a:p>
            <a:pPr marL="304800" indent="-304800" defTabSz="825500">
              <a:lnSpc>
                <a:spcPct val="100000"/>
              </a:lnSpc>
              <a:spcBef>
                <a:spcPts val="1800"/>
              </a:spcBef>
              <a:buSzPct val="100000"/>
              <a:buChar char="‣"/>
            </a:pPr>
            <a:r>
              <a:t> The </a:t>
            </a:r>
            <a:r>
              <a:rPr b="1"/>
              <a:t>cross-correlation</a:t>
            </a:r>
            <a:r>
              <a:t> of seismograms recorded at </a:t>
            </a:r>
            <a:r>
              <a:rPr b="1"/>
              <a:t>thousands</a:t>
            </a:r>
            <a:r>
              <a:t> of </a:t>
            </a:r>
            <a:r>
              <a:rPr b="1"/>
              <a:t>station pairs</a:t>
            </a:r>
            <a:r>
              <a:t> reveals </a:t>
            </a:r>
            <a:r>
              <a:rPr b="1"/>
              <a:t>features</a:t>
            </a:r>
            <a:r>
              <a:t>, related to direct waves.</a:t>
            </a:r>
          </a:p>
        </p:txBody>
      </p:sp>
      <p:pic>
        <p:nvPicPr>
          <p:cNvPr id="31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4" y="1870671"/>
            <a:ext cx="10536013" cy="10859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7888" y="4017892"/>
            <a:ext cx="4989768" cy="3993277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Ma &amp; Tkalcic, 2024"/>
          <p:cNvSpPr txBox="1"/>
          <p:nvPr/>
        </p:nvSpPr>
        <p:spPr>
          <a:xfrm>
            <a:off x="3732519" y="1235608"/>
            <a:ext cx="4010559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152400" indent="-152400" defTabSz="825500">
              <a:lnSpc>
                <a:spcPct val="100000"/>
              </a:lnSpc>
              <a:spcBef>
                <a:spcPts val="1200"/>
              </a:spcBef>
              <a:defRPr sz="3600">
                <a:solidFill>
                  <a:srgbClr val="4F8F00"/>
                </a:solidFill>
              </a:defRPr>
            </a:lvl1pPr>
          </a:lstStyle>
          <a:p>
            <a:r>
              <a:t>Ma &amp; Tkalcic, 2024</a:t>
            </a:r>
          </a:p>
        </p:txBody>
      </p:sp>
      <p:sp>
        <p:nvSpPr>
          <p:cNvPr id="320" name="How do ellipticity and rotation affect the Earth’s global cross-correlogram?"/>
          <p:cNvSpPr txBox="1"/>
          <p:nvPr/>
        </p:nvSpPr>
        <p:spPr>
          <a:xfrm>
            <a:off x="12436908" y="10255643"/>
            <a:ext cx="11135072" cy="1898322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152400" indent="-152400" algn="ctr" defTabSz="825500">
              <a:lnSpc>
                <a:spcPct val="100000"/>
              </a:lnSpc>
              <a:spcBef>
                <a:spcPts val="0"/>
              </a:spcBef>
            </a:pPr>
            <a:r>
              <a:t> How do </a:t>
            </a:r>
            <a:r>
              <a:rPr b="1"/>
              <a:t>ellipticity</a:t>
            </a:r>
            <a:r>
              <a:t> and </a:t>
            </a:r>
            <a:r>
              <a:rPr b="1"/>
              <a:t>rotation</a:t>
            </a:r>
            <a:r>
              <a:t> affect the Earth’s </a:t>
            </a:r>
            <a:r>
              <a:rPr b="1"/>
              <a:t>global cross-correlogram</a:t>
            </a:r>
            <a: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1" build="p" bldLvl="5" animBg="1" advAuto="0"/>
      <p:bldP spid="318" grpId="2" animBg="1" advAuto="0"/>
      <p:bldP spid="320" grpId="3" build="p" bldLvl="5" animBg="1" advAuto="0"/>
    </p:bldLst>
  </p:timing>
</p:sld>
</file>

<file path=ppt/theme/theme1.xml><?xml version="1.0" encoding="utf-8"?>
<a:theme xmlns:a="http://schemas.openxmlformats.org/drawingml/2006/main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902</Words>
  <Application>Microsoft Macintosh PowerPoint</Application>
  <PresentationFormat>Personnalisé</PresentationFormat>
  <Paragraphs>109</Paragraphs>
  <Slides>16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Cambria Math</vt:lpstr>
      <vt:lpstr>Helvetica Neue</vt:lpstr>
      <vt:lpstr>Helvetica Neue Light</vt:lpstr>
      <vt:lpstr>Helvetica Neue Medium</vt:lpstr>
      <vt:lpstr>Hobo Std Medium</vt:lpstr>
      <vt:lpstr>33_DynamicLight</vt:lpstr>
      <vt:lpstr>ZoRo: a laboratory experiment to explore the effects of rotation, ellipticity and flows in planetary seismology  </vt:lpstr>
      <vt:lpstr>               The ZoRo experiment</vt:lpstr>
      <vt:lpstr>Three examples</vt:lpstr>
      <vt:lpstr>The music of ZoRo : measured and synthetic power spectra </vt:lpstr>
      <vt:lpstr>1. Coriolis frequency splitting and Ledoux coefficients</vt:lpstr>
      <vt:lpstr>2. Recovering Greenspan’s libration flow</vt:lpstr>
      <vt:lpstr>2. Recovering Greenspan’s libration flow</vt:lpstr>
      <vt:lpstr>2. Recovering Greenspan’s libration flow</vt:lpstr>
      <vt:lpstr>3. Global Cross-correlograms and ellipticity</vt:lpstr>
      <vt:lpstr>3. Global Cross-correlograms and ellipticity</vt:lpstr>
      <vt:lpstr>3. Global cross-correlograms and ellipticity</vt:lpstr>
      <vt:lpstr>Présentation PowerPoint</vt:lpstr>
      <vt:lpstr>References</vt:lpstr>
      <vt:lpstr>Resolution kernels for libration flow</vt:lpstr>
      <vt:lpstr>2. Recovering Greenspan’s libration flow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Nataf Henri-Claude</cp:lastModifiedBy>
  <cp:revision>3</cp:revision>
  <dcterms:modified xsi:type="dcterms:W3CDTF">2026-06-19T06:57:53Z</dcterms:modified>
</cp:coreProperties>
</file>