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4" r:id="rId4"/>
    <p:sldId id="265" r:id="rId5"/>
    <p:sldId id="263" r:id="rId6"/>
    <p:sldId id="266" r:id="rId7"/>
    <p:sldId id="269" r:id="rId8"/>
    <p:sldId id="258" r:id="rId9"/>
    <p:sldId id="261" r:id="rId10"/>
    <p:sldId id="262" r:id="rId11"/>
    <p:sldId id="259" r:id="rId12"/>
    <p:sldId id="270" r:id="rId13"/>
    <p:sldId id="267" r:id="rId14"/>
    <p:sldId id="268" r:id="rId15"/>
  </p:sldIdLst>
  <p:sldSz cx="12192000" cy="6858000"/>
  <p:notesSz cx="6799263" cy="99298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987899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6346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699086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51342" y="0"/>
            <a:ext cx="2946346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58695973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37171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3043347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431600"/>
            <a:ext cx="2946346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250752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51342" y="9431600"/>
            <a:ext cx="2946346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583190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86060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57266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ABE3DE-4AA6-03A6-F95E-1A11CC249CFC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HD 206893 B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GRAVITY instrument (GRAVITY Collaboration 2017) at the VLTI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eight</a:t>
            </a:r>
            <a:r>
              <a:rPr lang="fr-FR" dirty="0"/>
              <a:t> </a:t>
            </a:r>
            <a:r>
              <a:rPr lang="fr-FR" dirty="0" err="1"/>
              <a:t>epochs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April and July 2024 (Prog. ID 113.26D9.001). </a:t>
            </a:r>
            <a:r>
              <a:rPr lang="fr-FR" dirty="0" err="1"/>
              <a:t>These</a:t>
            </a:r>
            <a:r>
              <a:rPr lang="fr-FR" dirty="0"/>
              <a:t> observations </a:t>
            </a:r>
            <a:r>
              <a:rPr lang="fr-FR" dirty="0" err="1"/>
              <a:t>complement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as part of the </a:t>
            </a:r>
            <a:r>
              <a:rPr lang="fr-FR" dirty="0" err="1"/>
              <a:t>ExoGRAVITY</a:t>
            </a:r>
            <a:r>
              <a:rPr lang="fr-FR" dirty="0"/>
              <a:t> large program (Lacour et al. 2020). A final observation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conducted</a:t>
            </a:r>
            <a:r>
              <a:rPr lang="fr-FR" dirty="0"/>
              <a:t> in June 2025 as part of the commissioning of the new adaptive </a:t>
            </a:r>
            <a:r>
              <a:rPr lang="fr-FR" dirty="0" err="1"/>
              <a:t>optics</a:t>
            </a:r>
            <a:r>
              <a:rPr lang="fr-FR" dirty="0"/>
              <a:t> system of GRAVITY+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4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The inclination (INC) and position angle of the </a:t>
            </a:r>
            <a:r>
              <a:rPr lang="fr-FR" dirty="0" err="1"/>
              <a:t>ascending</a:t>
            </a:r>
            <a:r>
              <a:rPr lang="fr-FR" dirty="0"/>
              <a:t> </a:t>
            </a:r>
            <a:r>
              <a:rPr lang="fr-FR" dirty="0" err="1"/>
              <a:t>node</a:t>
            </a:r>
            <a:r>
              <a:rPr lang="fr-FR" dirty="0"/>
              <a:t> (PAN) are </a:t>
            </a:r>
            <a:r>
              <a:rPr lang="fr-FR" dirty="0" err="1"/>
              <a:t>moderately</a:t>
            </a:r>
            <a:r>
              <a:rPr lang="fr-FR" dirty="0"/>
              <a:t> </a:t>
            </a:r>
            <a:r>
              <a:rPr lang="fr-FR" dirty="0" err="1"/>
              <a:t>constrained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the best-fit values </a:t>
            </a:r>
            <a:r>
              <a:rPr lang="fr-FR" dirty="0" err="1"/>
              <a:t>around</a:t>
            </a:r>
            <a:r>
              <a:rPr lang="fr-FR" dirty="0"/>
              <a:t> 90 </a:t>
            </a:r>
            <a:r>
              <a:rPr lang="fr-FR" dirty="0" err="1"/>
              <a:t>deg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∼60 </a:t>
            </a:r>
            <a:r>
              <a:rPr lang="fr-FR" dirty="0" err="1"/>
              <a:t>degrees</a:t>
            </a:r>
            <a:r>
              <a:rPr lang="fr-FR" dirty="0"/>
              <a:t> </a:t>
            </a:r>
            <a:r>
              <a:rPr lang="fr-FR" dirty="0" err="1"/>
              <a:t>misaligned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orbit</a:t>
            </a:r>
            <a:r>
              <a:rPr lang="fr-FR" dirty="0"/>
              <a:t> of B.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66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63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268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New instruments at the VLTI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greater</a:t>
            </a:r>
            <a:r>
              <a:rPr lang="fr-FR" dirty="0"/>
              <a:t> </a:t>
            </a:r>
            <a:r>
              <a:rPr lang="fr-FR" dirty="0" err="1"/>
              <a:t>astrometric</a:t>
            </a:r>
            <a:r>
              <a:rPr lang="fr-FR" dirty="0"/>
              <a:t> </a:t>
            </a:r>
            <a:r>
              <a:rPr lang="fr-FR" dirty="0" err="1"/>
              <a:t>precision</a:t>
            </a:r>
            <a:r>
              <a:rPr lang="fr-FR" dirty="0"/>
              <a:t> (e.g., Lacour et al. 2025) or a future </a:t>
            </a:r>
            <a:r>
              <a:rPr lang="fr-FR" dirty="0" err="1"/>
              <a:t>kilometer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interferometric</a:t>
            </a:r>
            <a:r>
              <a:rPr lang="fr-FR" dirty="0"/>
              <a:t> </a:t>
            </a:r>
            <a:r>
              <a:rPr lang="fr-FR" dirty="0" err="1"/>
              <a:t>facility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us to </a:t>
            </a:r>
            <a:r>
              <a:rPr lang="fr-FR" dirty="0" err="1"/>
              <a:t>reach</a:t>
            </a:r>
            <a:r>
              <a:rPr lang="fr-FR" dirty="0"/>
              <a:t> 1 µas (</a:t>
            </a:r>
            <a:r>
              <a:rPr lang="fr-FR" dirty="0" err="1"/>
              <a:t>Bourdarot</a:t>
            </a:r>
            <a:r>
              <a:rPr lang="fr-FR" dirty="0"/>
              <a:t> &amp; </a:t>
            </a:r>
            <a:r>
              <a:rPr lang="fr-FR" dirty="0" err="1"/>
              <a:t>Eisenhauer</a:t>
            </a:r>
            <a:r>
              <a:rPr lang="fr-FR" dirty="0"/>
              <a:t> 2024),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push the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limits</a:t>
            </a:r>
            <a:r>
              <a:rPr lang="fr-FR" dirty="0"/>
              <a:t> down by more </a:t>
            </a:r>
            <a:r>
              <a:rPr lang="fr-FR" dirty="0" err="1"/>
              <a:t>than</a:t>
            </a:r>
            <a:r>
              <a:rPr lang="fr-FR" dirty="0"/>
              <a:t> an </a:t>
            </a:r>
            <a:r>
              <a:rPr lang="fr-FR" dirty="0" err="1"/>
              <a:t>order</a:t>
            </a:r>
            <a:r>
              <a:rPr lang="fr-FR" dirty="0"/>
              <a:t> of magnitude.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08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 err="1"/>
              <a:t>However</a:t>
            </a:r>
            <a:r>
              <a:rPr lang="fr-FR" dirty="0"/>
              <a:t>, the </a:t>
            </a:r>
            <a:r>
              <a:rPr lang="fr-FR" dirty="0" err="1"/>
              <a:t>interpretation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contested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attributing</a:t>
            </a:r>
            <a:r>
              <a:rPr lang="fr-FR" dirty="0"/>
              <a:t> the signal to an </a:t>
            </a:r>
            <a:r>
              <a:rPr lang="fr-FR" dirty="0" err="1"/>
              <a:t>artifact</a:t>
            </a:r>
            <a:r>
              <a:rPr lang="fr-FR" dirty="0"/>
              <a:t> of the data </a:t>
            </a:r>
            <a:r>
              <a:rPr lang="fr-FR" dirty="0" err="1"/>
              <a:t>reduction</a:t>
            </a:r>
            <a:r>
              <a:rPr lang="fr-FR" dirty="0"/>
              <a:t>,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, or </a:t>
            </a:r>
            <a:r>
              <a:rPr lang="fr-FR" dirty="0" err="1"/>
              <a:t>unknown</a:t>
            </a:r>
            <a:r>
              <a:rPr lang="fr-FR" dirty="0"/>
              <a:t> </a:t>
            </a:r>
            <a:r>
              <a:rPr lang="fr-FR" dirty="0" err="1"/>
              <a:t>systematics</a:t>
            </a:r>
            <a:r>
              <a:rPr lang="fr-FR" dirty="0"/>
              <a:t> (Heller, </a:t>
            </a:r>
            <a:r>
              <a:rPr lang="fr-FR" dirty="0" err="1"/>
              <a:t>Rodenbeck</a:t>
            </a:r>
            <a:r>
              <a:rPr lang="fr-FR" dirty="0"/>
              <a:t>, &amp; Bruno 2019; </a:t>
            </a:r>
            <a:r>
              <a:rPr lang="fr-FR" dirty="0" err="1"/>
              <a:t>Kreidberg</a:t>
            </a:r>
            <a:r>
              <a:rPr lang="fr-FR" dirty="0"/>
              <a:t>, Luger, &amp; </a:t>
            </a:r>
            <a:r>
              <a:rPr lang="fr-FR" dirty="0" err="1"/>
              <a:t>Bedell</a:t>
            </a:r>
            <a:r>
              <a:rPr lang="fr-FR" dirty="0"/>
              <a:t> 2019)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40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5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63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50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Close-in </a:t>
            </a:r>
            <a:r>
              <a:rPr lang="fr-FR" dirty="0" err="1"/>
              <a:t>planets</a:t>
            </a:r>
            <a:r>
              <a:rPr lang="fr-FR" dirty="0"/>
              <a:t> (&lt;1 au) are </a:t>
            </a:r>
            <a:r>
              <a:rPr lang="fr-FR" dirty="0" err="1"/>
              <a:t>poor</a:t>
            </a:r>
            <a:r>
              <a:rPr lang="fr-FR" dirty="0"/>
              <a:t> candidates due to tidal </a:t>
            </a:r>
            <a:r>
              <a:rPr lang="fr-FR" dirty="0" err="1"/>
              <a:t>destabilization</a:t>
            </a:r>
            <a:r>
              <a:rPr lang="fr-FR" dirty="0"/>
              <a:t> (</a:t>
            </a:r>
            <a:r>
              <a:rPr lang="fr-FR" dirty="0" err="1"/>
              <a:t>Dobos</a:t>
            </a:r>
            <a:r>
              <a:rPr lang="fr-FR" dirty="0"/>
              <a:t> et al. 2021), </a:t>
            </a:r>
            <a:r>
              <a:rPr lang="fr-FR" dirty="0" err="1"/>
              <a:t>necessitating</a:t>
            </a:r>
            <a:r>
              <a:rPr lang="fr-FR" dirty="0"/>
              <a:t> focus on </a:t>
            </a:r>
            <a:r>
              <a:rPr lang="fr-FR" dirty="0" err="1"/>
              <a:t>wider-orbit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. </a:t>
            </a:r>
          </a:p>
          <a:p>
            <a:pPr>
              <a:defRPr/>
            </a:pPr>
            <a:r>
              <a:rPr lang="fr-FR" dirty="0"/>
              <a:t>This technique </a:t>
            </a:r>
            <a:r>
              <a:rPr lang="fr-FR" dirty="0" err="1"/>
              <a:t>possesses</a:t>
            </a:r>
            <a:r>
              <a:rPr lang="fr-FR" dirty="0"/>
              <a:t> unique </a:t>
            </a:r>
            <a:r>
              <a:rPr lang="fr-FR" dirty="0" err="1"/>
              <a:t>advantages</a:t>
            </a:r>
            <a:r>
              <a:rPr lang="fr-FR" dirty="0"/>
              <a:t>. First,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inclinations, </a:t>
            </a:r>
            <a:r>
              <a:rPr lang="fr-FR" dirty="0" err="1"/>
              <a:t>where</a:t>
            </a:r>
            <a:r>
              <a:rPr lang="fr-FR" dirty="0"/>
              <a:t> the transit technique </a:t>
            </a:r>
            <a:r>
              <a:rPr lang="fr-FR" dirty="0" err="1"/>
              <a:t>cannot</a:t>
            </a:r>
            <a:r>
              <a:rPr lang="fr-FR" dirty="0"/>
              <a:t>, and the RV technique </a:t>
            </a:r>
            <a:r>
              <a:rPr lang="fr-FR" dirty="0" err="1"/>
              <a:t>finds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depend</a:t>
            </a:r>
            <a:r>
              <a:rPr lang="fr-FR" dirty="0"/>
              <a:t> on the (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frequently</a:t>
            </a:r>
            <a:r>
              <a:rPr lang="fr-FR" dirty="0"/>
              <a:t>) </a:t>
            </a:r>
            <a:r>
              <a:rPr lang="fr-FR" dirty="0" err="1"/>
              <a:t>unknown</a:t>
            </a:r>
            <a:r>
              <a:rPr lang="fr-FR" dirty="0"/>
              <a:t> sin(i) value. Second,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ideally</a:t>
            </a:r>
            <a:r>
              <a:rPr lang="fr-FR" dirty="0"/>
              <a:t> </a:t>
            </a:r>
            <a:r>
              <a:rPr lang="fr-FR" dirty="0" err="1"/>
              <a:t>suited</a:t>
            </a:r>
            <a:r>
              <a:rPr lang="fr-FR" dirty="0"/>
              <a:t> for </a:t>
            </a:r>
            <a:r>
              <a:rPr lang="fr-FR" dirty="0" err="1"/>
              <a:t>searching</a:t>
            </a:r>
            <a:r>
              <a:rPr lang="fr-FR" dirty="0"/>
              <a:t> for </a:t>
            </a:r>
            <a:r>
              <a:rPr lang="fr-FR" dirty="0" err="1"/>
              <a:t>moons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imaged</a:t>
            </a:r>
            <a:r>
              <a:rPr lang="fr-FR" dirty="0"/>
              <a:t> </a:t>
            </a:r>
            <a:r>
              <a:rPr lang="fr-FR" dirty="0" err="1"/>
              <a:t>substellar</a:t>
            </a:r>
            <a:r>
              <a:rPr lang="fr-FR" dirty="0"/>
              <a:t> </a:t>
            </a:r>
            <a:r>
              <a:rPr lang="fr-FR" dirty="0" err="1"/>
              <a:t>companions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typically</a:t>
            </a:r>
            <a:r>
              <a:rPr lang="fr-FR" dirty="0"/>
              <a:t> </a:t>
            </a:r>
            <a:r>
              <a:rPr lang="fr-FR" dirty="0" err="1"/>
              <a:t>reside</a:t>
            </a:r>
            <a:r>
              <a:rPr lang="fr-FR" dirty="0"/>
              <a:t> on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orbits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more </a:t>
            </a:r>
            <a:r>
              <a:rPr lang="fr-FR" dirty="0" err="1"/>
              <a:t>likely</a:t>
            </a:r>
            <a:r>
              <a:rPr lang="fr-FR" dirty="0"/>
              <a:t> to host </a:t>
            </a:r>
            <a:r>
              <a:rPr lang="fr-FR" dirty="0" err="1"/>
              <a:t>moons</a:t>
            </a:r>
            <a:r>
              <a:rPr lang="fr-FR" dirty="0"/>
              <a:t>. </a:t>
            </a:r>
            <a:r>
              <a:rPr lang="fr-FR" dirty="0" err="1"/>
              <a:t>Transiting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have short orbital </a:t>
            </a:r>
            <a:r>
              <a:rPr lang="fr-FR" dirty="0" err="1"/>
              <a:t>periods</a:t>
            </a:r>
            <a:r>
              <a:rPr lang="fr-FR" dirty="0"/>
              <a:t> and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Hill </a:t>
            </a:r>
            <a:r>
              <a:rPr lang="fr-FR" dirty="0" err="1"/>
              <a:t>spheres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favourable</a:t>
            </a:r>
            <a:r>
              <a:rPr lang="fr-FR" dirty="0"/>
              <a:t> to </a:t>
            </a:r>
            <a:r>
              <a:rPr lang="fr-FR" dirty="0" err="1"/>
              <a:t>moon</a:t>
            </a:r>
            <a:r>
              <a:rPr lang="fr-FR" dirty="0"/>
              <a:t> </a:t>
            </a:r>
            <a:r>
              <a:rPr lang="fr-FR" dirty="0" err="1"/>
              <a:t>retention</a:t>
            </a:r>
            <a:r>
              <a:rPr lang="fr-FR" dirty="0"/>
              <a:t> (</a:t>
            </a:r>
            <a:r>
              <a:rPr lang="fr-FR" dirty="0" err="1"/>
              <a:t>Dobos</a:t>
            </a:r>
            <a:r>
              <a:rPr lang="fr-FR" dirty="0"/>
              <a:t> et al. 2021), </a:t>
            </a:r>
            <a:r>
              <a:rPr lang="fr-FR" dirty="0" err="1"/>
              <a:t>even</a:t>
            </a:r>
            <a:r>
              <a:rPr lang="fr-FR" dirty="0"/>
              <a:t> if the </a:t>
            </a:r>
            <a:r>
              <a:rPr lang="fr-FR" dirty="0" err="1"/>
              <a:t>planet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out and </a:t>
            </a:r>
            <a:r>
              <a:rPr lang="fr-FR" dirty="0" err="1"/>
              <a:t>migrated</a:t>
            </a:r>
            <a:r>
              <a:rPr lang="fr-FR" dirty="0"/>
              <a:t> </a:t>
            </a:r>
            <a:r>
              <a:rPr lang="fr-FR" dirty="0" err="1"/>
              <a:t>inwards</a:t>
            </a:r>
            <a:r>
              <a:rPr lang="fr-FR" dirty="0"/>
              <a:t> (Spalding et al. 2016). </a:t>
            </a:r>
            <a:r>
              <a:rPr lang="fr-FR" dirty="0" err="1"/>
              <a:t>Finally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sensitive to </a:t>
            </a:r>
            <a:r>
              <a:rPr lang="fr-FR" dirty="0" err="1"/>
              <a:t>wide-orbit</a:t>
            </a:r>
            <a:r>
              <a:rPr lang="fr-FR" dirty="0"/>
              <a:t> </a:t>
            </a:r>
            <a:r>
              <a:rPr lang="fr-FR" dirty="0" err="1"/>
              <a:t>moons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periods</a:t>
            </a:r>
            <a:r>
              <a:rPr lang="fr-FR" dirty="0"/>
              <a:t> of </a:t>
            </a:r>
            <a:r>
              <a:rPr lang="fr-FR" dirty="0" err="1"/>
              <a:t>months</a:t>
            </a:r>
            <a:r>
              <a:rPr lang="fr-FR" dirty="0"/>
              <a:t> to </a:t>
            </a:r>
            <a:r>
              <a:rPr lang="fr-FR" dirty="0" err="1"/>
              <a:t>years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inaccessible to transit techniques or </a:t>
            </a:r>
            <a:r>
              <a:rPr lang="fr-FR" dirty="0" err="1"/>
              <a:t>current</a:t>
            </a:r>
            <a:r>
              <a:rPr lang="fr-FR" dirty="0"/>
              <a:t> RV </a:t>
            </a:r>
            <a:r>
              <a:rPr lang="fr-FR" dirty="0" err="1"/>
              <a:t>sensitivities</a:t>
            </a:r>
            <a:r>
              <a:rPr lang="fr-FR" dirty="0"/>
              <a:t> (</a:t>
            </a:r>
            <a:r>
              <a:rPr lang="fr-FR" dirty="0" err="1"/>
              <a:t>Ruffio</a:t>
            </a:r>
            <a:r>
              <a:rPr lang="fr-FR" dirty="0"/>
              <a:t> et al. 2023). 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25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support the </a:t>
            </a:r>
            <a:r>
              <a:rPr lang="fr-FR" dirty="0" err="1"/>
              <a:t>plausibility</a:t>
            </a:r>
            <a:r>
              <a:rPr lang="fr-FR" dirty="0"/>
              <a:t> of massive </a:t>
            </a:r>
            <a:r>
              <a:rPr lang="fr-FR" dirty="0" err="1"/>
              <a:t>exomoons</a:t>
            </a:r>
            <a:r>
              <a:rPr lang="fr-FR" dirty="0"/>
              <a:t>, </a:t>
            </a:r>
            <a:r>
              <a:rPr lang="fr-FR" dirty="0" err="1"/>
              <a:t>either</a:t>
            </a:r>
            <a:r>
              <a:rPr lang="fr-FR" dirty="0"/>
              <a:t> via </a:t>
            </a:r>
            <a:r>
              <a:rPr lang="fr-FR" dirty="0" err="1"/>
              <a:t>gravitational</a:t>
            </a:r>
            <a:r>
              <a:rPr lang="fr-FR" dirty="0"/>
              <a:t> capture (Hansen 2019) or formation </a:t>
            </a:r>
            <a:r>
              <a:rPr lang="fr-FR" dirty="0" err="1"/>
              <a:t>within</a:t>
            </a:r>
            <a:r>
              <a:rPr lang="fr-FR" dirty="0"/>
              <a:t> massive </a:t>
            </a:r>
            <a:r>
              <a:rPr lang="fr-FR" dirty="0" err="1"/>
              <a:t>circumplanetary</a:t>
            </a:r>
            <a:r>
              <a:rPr lang="fr-FR" dirty="0"/>
              <a:t> </a:t>
            </a:r>
            <a:r>
              <a:rPr lang="fr-FR" dirty="0" err="1"/>
              <a:t>disks</a:t>
            </a:r>
            <a:r>
              <a:rPr lang="fr-FR" dirty="0"/>
              <a:t> (</a:t>
            </a:r>
            <a:r>
              <a:rPr lang="fr-FR" dirty="0" err="1"/>
              <a:t>Moraes</a:t>
            </a:r>
            <a:r>
              <a:rPr lang="fr-FR" dirty="0"/>
              <a:t> &amp; Vieira Neto 2020). </a:t>
            </a:r>
            <a:r>
              <a:rPr lang="fr-FR" dirty="0" err="1"/>
              <a:t>Notably</a:t>
            </a:r>
            <a:r>
              <a:rPr lang="fr-FR" dirty="0"/>
              <a:t>, </a:t>
            </a:r>
            <a:r>
              <a:rPr lang="fr-FR" dirty="0" err="1"/>
              <a:t>moon</a:t>
            </a:r>
            <a:r>
              <a:rPr lang="fr-FR" dirty="0"/>
              <a:t> masses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host </a:t>
            </a:r>
            <a:r>
              <a:rPr lang="fr-FR" dirty="0" err="1"/>
              <a:t>planet</a:t>
            </a:r>
            <a:r>
              <a:rPr lang="fr-FR" dirty="0"/>
              <a:t> mass as M3/2 p (</a:t>
            </a:r>
            <a:r>
              <a:rPr lang="fr-FR" dirty="0" err="1"/>
              <a:t>Batygin</a:t>
            </a:r>
            <a:r>
              <a:rPr lang="fr-FR" dirty="0"/>
              <a:t> &amp; </a:t>
            </a:r>
            <a:r>
              <a:rPr lang="fr-FR" dirty="0" err="1"/>
              <a:t>Morbidelli</a:t>
            </a:r>
            <a:r>
              <a:rPr lang="fr-FR" dirty="0"/>
              <a:t> 2020), </a:t>
            </a:r>
            <a:r>
              <a:rPr lang="fr-FR" dirty="0" err="1"/>
              <a:t>favoring</a:t>
            </a:r>
            <a:r>
              <a:rPr lang="fr-FR" dirty="0"/>
              <a:t> </a:t>
            </a:r>
            <a:r>
              <a:rPr lang="fr-FR" dirty="0" err="1"/>
              <a:t>searches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superJovian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or </a:t>
            </a:r>
            <a:r>
              <a:rPr lang="fr-FR" dirty="0" err="1"/>
              <a:t>brown</a:t>
            </a:r>
            <a:r>
              <a:rPr lang="fr-FR" dirty="0"/>
              <a:t> </a:t>
            </a:r>
            <a:r>
              <a:rPr lang="fr-FR" dirty="0" err="1"/>
              <a:t>dwarfs</a:t>
            </a:r>
            <a:r>
              <a:rPr lang="fr-FR" dirty="0"/>
              <a:t>, as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28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62833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17634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734021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4FE38-6902-72F4-3BBB-1A88586073E5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06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UVERTURE 1" preserve="1" userDrawn="1">
  <p:cSld name="OUVERTU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0843128" name="Google Shape;17;p4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544171173" name="Google Shape;18;p49"/>
          <p:cNvSpPr txBox="1">
            <a:spLocks noGrp="1"/>
          </p:cNvSpPr>
          <p:nvPr>
            <p:ph type="ctrTitle"/>
          </p:nvPr>
        </p:nvSpPr>
        <p:spPr bwMode="auto">
          <a:xfrm>
            <a:off x="442912" y="325818"/>
            <a:ext cx="11306174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Century Gothic"/>
              <a:buNone/>
              <a:defRPr sz="8500" b="1" cap="none">
                <a:solidFill>
                  <a:schemeClr val="lt1"/>
                </a:solidFill>
                <a:latin typeface="Arago SemiBold"/>
                <a:ea typeface="Arago SemiBold"/>
                <a:cs typeface="Arago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15350904" name="Google Shape;19;p49"/>
          <p:cNvSpPr txBox="1">
            <a:spLocks noGrp="1"/>
          </p:cNvSpPr>
          <p:nvPr>
            <p:ph type="subTitle" idx="1"/>
          </p:nvPr>
        </p:nvSpPr>
        <p:spPr bwMode="auto">
          <a:xfrm>
            <a:off x="442914" y="2799738"/>
            <a:ext cx="60134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cap="none">
                <a:solidFill>
                  <a:schemeClr val="lt1"/>
                </a:solidFill>
                <a:latin typeface="Arago Medium"/>
                <a:ea typeface="Arago Medium"/>
                <a:cs typeface="Arago Medium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923733813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018586" name="Imag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67024" y="5947288"/>
            <a:ext cx="4048276" cy="524739"/>
          </a:xfrm>
          <a:prstGeom prst="rect">
            <a:avLst/>
          </a:prstGeom>
        </p:spPr>
      </p:pic>
      <p:sp>
        <p:nvSpPr>
          <p:cNvPr id="390541289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277207"/>
            <a:ext cx="4699753" cy="6069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ago"/>
              </a:defRPr>
            </a:lvl1pPr>
          </a:lstStyle>
          <a:p>
            <a:pPr>
              <a:defRPr/>
            </a:pPr>
            <a:r>
              <a:rPr lang="fr-FR" b="0"/>
              <a:t>Date</a:t>
            </a:r>
            <a:endParaRPr/>
          </a:p>
        </p:txBody>
      </p:sp>
      <p:sp>
        <p:nvSpPr>
          <p:cNvPr id="593750277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2" y="5884132"/>
            <a:ext cx="4699753" cy="606925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Equipe 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SOMMAIRE COU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52061205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sp>
        <p:nvSpPr>
          <p:cNvPr id="85479502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418802802" name="Espace réservé du texte 8"/>
          <p:cNvSpPr>
            <a:spLocks noGrp="1"/>
          </p:cNvSpPr>
          <p:nvPr>
            <p:ph type="body" sz="quarter" idx="13"/>
          </p:nvPr>
        </p:nvSpPr>
        <p:spPr bwMode="auto">
          <a:xfrm>
            <a:off x="1872927" y="1231724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831993339" name="Espace réservé du texte 1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2401" y="1231724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040690522" name="Espace réservé du texte 8"/>
          <p:cNvSpPr>
            <a:spLocks noGrp="1"/>
          </p:cNvSpPr>
          <p:nvPr>
            <p:ph type="body" sz="quarter" idx="28"/>
          </p:nvPr>
        </p:nvSpPr>
        <p:spPr bwMode="auto">
          <a:xfrm>
            <a:off x="1872927" y="2081957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427676843" name="Espace réservé du texte 11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32401" y="208195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977633771" name="Espace réservé du texte 8"/>
          <p:cNvSpPr>
            <a:spLocks noGrp="1"/>
          </p:cNvSpPr>
          <p:nvPr>
            <p:ph type="body" sz="quarter" idx="30"/>
          </p:nvPr>
        </p:nvSpPr>
        <p:spPr bwMode="auto">
          <a:xfrm>
            <a:off x="1872927" y="2926992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768057460" name="Espace réservé du texte 11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32401" y="2926992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493689179" name="Espace réservé du texte 8"/>
          <p:cNvSpPr>
            <a:spLocks noGrp="1"/>
          </p:cNvSpPr>
          <p:nvPr>
            <p:ph type="body" sz="quarter" idx="32"/>
          </p:nvPr>
        </p:nvSpPr>
        <p:spPr bwMode="auto">
          <a:xfrm>
            <a:off x="1872927" y="3791847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323633193" name="Espace réservé du texte 11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32401" y="379184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301233945" name="Espace réservé du texte 8"/>
          <p:cNvSpPr>
            <a:spLocks noGrp="1"/>
          </p:cNvSpPr>
          <p:nvPr>
            <p:ph type="body" sz="quarter" idx="34"/>
          </p:nvPr>
        </p:nvSpPr>
        <p:spPr bwMode="auto">
          <a:xfrm>
            <a:off x="1872927" y="4651505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1983600594" name="Espace réservé du texte 11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32401" y="4651505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4157747" name="Rectangle 2"/>
          <p:cNvSpPr/>
          <p:nvPr userDrawn="1"/>
        </p:nvSpPr>
        <p:spPr bwMode="auto">
          <a:xfrm>
            <a:off x="360947" y="6172200"/>
            <a:ext cx="2009274" cy="421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139544937" name="Image 3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CHAPITR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5843212" name="Rectangle 1"/>
          <p:cNvSpPr/>
          <p:nvPr userDrawn="1"/>
        </p:nvSpPr>
        <p:spPr bwMode="auto">
          <a:xfrm>
            <a:off x="1203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8720320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1007368806" name="Titre 1"/>
          <p:cNvSpPr>
            <a:spLocks noGrp="1"/>
          </p:cNvSpPr>
          <p:nvPr>
            <p:ph type="ctrTitle"/>
          </p:nvPr>
        </p:nvSpPr>
        <p:spPr bwMode="auto">
          <a:xfrm>
            <a:off x="2286002" y="2952462"/>
            <a:ext cx="8644268" cy="856819"/>
          </a:xfrm>
        </p:spPr>
        <p:txBody>
          <a:bodyPr anchor="t" anchorCtr="0">
            <a:noAutofit/>
          </a:bodyPr>
          <a:lstStyle>
            <a:lvl1pPr algn="l">
              <a:defRPr sz="7200" b="0" cap="none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75268541" name="Espace réservé du texte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913" y="2860008"/>
            <a:ext cx="1686676" cy="108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7200" b="1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pic>
        <p:nvPicPr>
          <p:cNvPr id="149816009" name="Image 1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CHAPITR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7392809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3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8799756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363851781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616985" name="Imag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  <p:sp>
        <p:nvSpPr>
          <p:cNvPr id="1882608434" name="Espace réservé du texte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913" y="2860008"/>
            <a:ext cx="1686676" cy="108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7200" b="1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866522543" name="Titre 1"/>
          <p:cNvSpPr>
            <a:spLocks noGrp="1"/>
          </p:cNvSpPr>
          <p:nvPr>
            <p:ph type="ctrTitle"/>
          </p:nvPr>
        </p:nvSpPr>
        <p:spPr bwMode="auto">
          <a:xfrm>
            <a:off x="2286002" y="2952462"/>
            <a:ext cx="9122733" cy="856819"/>
          </a:xfrm>
        </p:spPr>
        <p:txBody>
          <a:bodyPr anchor="t" anchorCtr="0">
            <a:noAutofit/>
          </a:bodyPr>
          <a:lstStyle>
            <a:lvl1pPr algn="l">
              <a:defRPr sz="7200" b="0" cap="none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CHAPITR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370477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7014474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208007188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389652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  <p:sp>
        <p:nvSpPr>
          <p:cNvPr id="1791803960" name="Espace réservé du texte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913" y="2860008"/>
            <a:ext cx="1686676" cy="108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7200" b="1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894980342" name="Titre 1"/>
          <p:cNvSpPr>
            <a:spLocks noGrp="1"/>
          </p:cNvSpPr>
          <p:nvPr>
            <p:ph type="ctrTitle"/>
          </p:nvPr>
        </p:nvSpPr>
        <p:spPr bwMode="auto">
          <a:xfrm>
            <a:off x="2286002" y="2952462"/>
            <a:ext cx="9122733" cy="856819"/>
          </a:xfrm>
        </p:spPr>
        <p:txBody>
          <a:bodyPr anchor="t" anchorCtr="0">
            <a:noAutofit/>
          </a:bodyPr>
          <a:lstStyle>
            <a:lvl1pPr algn="l">
              <a:defRPr sz="7200" b="0" cap="none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CHAPITR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4489280" name="Rectangle 1"/>
          <p:cNvSpPr/>
          <p:nvPr userDrawn="1"/>
        </p:nvSpPr>
        <p:spPr bwMode="auto">
          <a:xfrm>
            <a:off x="0" y="29719"/>
            <a:ext cx="12192000" cy="6858000"/>
          </a:xfrm>
          <a:prstGeom prst="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81212863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pic>
        <p:nvPicPr>
          <p:cNvPr id="2123802158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851448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  <p:sp>
        <p:nvSpPr>
          <p:cNvPr id="251715440" name="Espace réservé du texte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913" y="2860008"/>
            <a:ext cx="1686676" cy="1080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7200" b="1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942508871" name="Titre 1"/>
          <p:cNvSpPr>
            <a:spLocks noGrp="1"/>
          </p:cNvSpPr>
          <p:nvPr>
            <p:ph type="ctrTitle"/>
          </p:nvPr>
        </p:nvSpPr>
        <p:spPr bwMode="auto">
          <a:xfrm>
            <a:off x="2286002" y="2952462"/>
            <a:ext cx="9122733" cy="856819"/>
          </a:xfrm>
        </p:spPr>
        <p:txBody>
          <a:bodyPr anchor="t" anchorCtr="0">
            <a:noAutofit/>
          </a:bodyPr>
          <a:lstStyle>
            <a:lvl1pPr algn="l">
              <a:defRPr sz="7200" b="0" cap="none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79701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2043536131" name="Espace réservé du tex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70286267" name="Espace réservé de la date 3"/>
          <p:cNvSpPr>
            <a:spLocks noGrp="1"/>
          </p:cNvSpPr>
          <p:nvPr>
            <p:ph type="dt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9135341" name="Espace réservé du pied de page 4"/>
          <p:cNvSpPr>
            <a:spLocks noGrp="1"/>
          </p:cNvSpPr>
          <p:nvPr>
            <p:ph type="ft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62735189" name="Espace réservé du numéro de diapositive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42442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1491572752" name="Espace réservé du tex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047649945" name="Espace réservé de la date 3"/>
          <p:cNvSpPr>
            <a:spLocks noGrp="1"/>
          </p:cNvSpPr>
          <p:nvPr>
            <p:ph type="dt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30499281" name="Espace réservé du pied de page 4"/>
          <p:cNvSpPr>
            <a:spLocks noGrp="1"/>
          </p:cNvSpPr>
          <p:nvPr>
            <p:ph type="ft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84553414" name="Espace réservé du numéro de diapositive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183468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1620577751" name="Espace réservé du tex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67121708" name="Espace réservé de la date 3"/>
          <p:cNvSpPr>
            <a:spLocks noGrp="1"/>
          </p:cNvSpPr>
          <p:nvPr>
            <p:ph type="dt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46486454" name="Espace réservé du pied de page 4"/>
          <p:cNvSpPr>
            <a:spLocks noGrp="1"/>
          </p:cNvSpPr>
          <p:nvPr>
            <p:ph type="ft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2846630" name="Espace réservé du numéro de diapositive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276856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1680483002" name="Espace réservé du tex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005555203" name="Espace réservé de la date 3"/>
          <p:cNvSpPr>
            <a:spLocks noGrp="1"/>
          </p:cNvSpPr>
          <p:nvPr>
            <p:ph type="dt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8173595" name="Espace réservé du pied de page 4"/>
          <p:cNvSpPr>
            <a:spLocks noGrp="1"/>
          </p:cNvSpPr>
          <p:nvPr>
            <p:ph type="ft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90116647" name="Espace réservé du numéro de diapositive 5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9525307" name="Rectangle 1"/>
          <p:cNvSpPr/>
          <p:nvPr userDrawn="1"/>
        </p:nvSpPr>
        <p:spPr bwMode="auto">
          <a:xfrm>
            <a:off x="6060141" y="0"/>
            <a:ext cx="61318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600013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70836192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83432810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2" y="1844675"/>
            <a:ext cx="5151064" cy="46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dk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65709782" name="Google Shape;59;p53"/>
          <p:cNvSpPr txBox="1">
            <a:spLocks noGrp="1"/>
          </p:cNvSpPr>
          <p:nvPr>
            <p:ph type="body" idx="2"/>
          </p:nvPr>
        </p:nvSpPr>
        <p:spPr bwMode="auto">
          <a:xfrm>
            <a:off x="6660775" y="1844675"/>
            <a:ext cx="5088311" cy="468219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accent2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58744694" name="Google Shape;58;p53"/>
          <p:cNvSpPr txBox="1">
            <a:spLocks noGrp="1"/>
          </p:cNvSpPr>
          <p:nvPr>
            <p:ph type="body" idx="13"/>
          </p:nvPr>
        </p:nvSpPr>
        <p:spPr bwMode="auto">
          <a:xfrm>
            <a:off x="442912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1803582" name="Google Shape;58;p53"/>
          <p:cNvSpPr txBox="1">
            <a:spLocks noGrp="1"/>
          </p:cNvSpPr>
          <p:nvPr>
            <p:ph type="body" idx="14"/>
          </p:nvPr>
        </p:nvSpPr>
        <p:spPr bwMode="auto">
          <a:xfrm>
            <a:off x="6550539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tx2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064005315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UVERTURE 2" preserve="1" userDrawn="1">
  <p:cSld name="OUVERTUR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4666609" name="Google Shape;94;p5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162" y="0"/>
            <a:ext cx="12190838" cy="59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0617725" name="Google Shape;96;p57"/>
          <p:cNvSpPr txBox="1">
            <a:spLocks noGrp="1"/>
          </p:cNvSpPr>
          <p:nvPr>
            <p:ph type="ctrTitle"/>
          </p:nvPr>
        </p:nvSpPr>
        <p:spPr bwMode="auto">
          <a:xfrm>
            <a:off x="442912" y="325818"/>
            <a:ext cx="11306174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Century Gothic"/>
              <a:buNone/>
              <a:defRPr sz="8500" b="1" cap="none">
                <a:solidFill>
                  <a:schemeClr val="lt1"/>
                </a:solidFill>
                <a:latin typeface="Arago SemiBold"/>
                <a:ea typeface="Arago SemiBold"/>
                <a:cs typeface="Arago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0773385" name="Google Shape;97;p57"/>
          <p:cNvSpPr txBox="1">
            <a:spLocks noGrp="1"/>
          </p:cNvSpPr>
          <p:nvPr>
            <p:ph type="subTitle" idx="1"/>
          </p:nvPr>
        </p:nvSpPr>
        <p:spPr bwMode="auto">
          <a:xfrm>
            <a:off x="442914" y="2799738"/>
            <a:ext cx="60134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cap="none">
                <a:solidFill>
                  <a:schemeClr val="lt1"/>
                </a:solidFill>
                <a:latin typeface="Arago Medium"/>
                <a:ea typeface="Arago Medium"/>
                <a:cs typeface="Arago Medium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487660596" name="Google Shape;102;p57"/>
          <p:cNvSpPr/>
          <p:nvPr/>
        </p:nvSpPr>
        <p:spPr bwMode="auto">
          <a:xfrm>
            <a:off x="0" y="1797362"/>
            <a:ext cx="12193812" cy="4160208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469373809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88506" y="5947955"/>
            <a:ext cx="3983250" cy="516210"/>
          </a:xfrm>
          <a:prstGeom prst="rect">
            <a:avLst/>
          </a:prstGeom>
        </p:spPr>
      </p:pic>
      <p:sp>
        <p:nvSpPr>
          <p:cNvPr id="1135022860" name="Rectangle 1"/>
          <p:cNvSpPr/>
          <p:nvPr userDrawn="1"/>
        </p:nvSpPr>
        <p:spPr bwMode="auto">
          <a:xfrm>
            <a:off x="442912" y="6136105"/>
            <a:ext cx="1554330" cy="50532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49816814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277207"/>
            <a:ext cx="4699753" cy="6069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Arago"/>
              </a:defRPr>
            </a:lvl1pPr>
          </a:lstStyle>
          <a:p>
            <a:pPr>
              <a:defRPr/>
            </a:pPr>
            <a:r>
              <a:rPr lang="fr-FR" b="0"/>
              <a:t>Date</a:t>
            </a:r>
            <a:endParaRPr/>
          </a:p>
        </p:txBody>
      </p:sp>
      <p:sp>
        <p:nvSpPr>
          <p:cNvPr id="122689984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2" y="5884132"/>
            <a:ext cx="4699753" cy="606925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Equipe 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1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0741764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5003487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48598000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1" y="1844675"/>
            <a:ext cx="11306174" cy="410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723581926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77415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1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9651825" name="Rectangle 1"/>
          <p:cNvSpPr/>
          <p:nvPr userDrawn="1"/>
        </p:nvSpPr>
        <p:spPr bwMode="auto">
          <a:xfrm>
            <a:off x="6060141" y="0"/>
            <a:ext cx="61318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88233951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78001091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826549611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2" y="1844675"/>
            <a:ext cx="5151064" cy="46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dk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5030932" name="Google Shape;59;p53"/>
          <p:cNvSpPr txBox="1">
            <a:spLocks noGrp="1"/>
          </p:cNvSpPr>
          <p:nvPr>
            <p:ph type="body" idx="2"/>
          </p:nvPr>
        </p:nvSpPr>
        <p:spPr bwMode="auto">
          <a:xfrm>
            <a:off x="6660775" y="1844675"/>
            <a:ext cx="5088311" cy="468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accent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4273259" name="Google Shape;58;p53"/>
          <p:cNvSpPr txBox="1">
            <a:spLocks noGrp="1"/>
          </p:cNvSpPr>
          <p:nvPr>
            <p:ph type="body" idx="13"/>
          </p:nvPr>
        </p:nvSpPr>
        <p:spPr bwMode="auto">
          <a:xfrm>
            <a:off x="442912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69133611" name="Google Shape;58;p53"/>
          <p:cNvSpPr txBox="1">
            <a:spLocks noGrp="1"/>
          </p:cNvSpPr>
          <p:nvPr>
            <p:ph type="body" idx="14"/>
          </p:nvPr>
        </p:nvSpPr>
        <p:spPr bwMode="auto">
          <a:xfrm>
            <a:off x="6550539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tx2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289511841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1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5009653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solidFill>
                  <a:schemeClr val="accent1"/>
                </a:solidFill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6013752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061524093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1" y="1844675"/>
            <a:ext cx="11306174" cy="410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093595051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1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3214871" name="Rectangle 1"/>
          <p:cNvSpPr/>
          <p:nvPr userDrawn="1"/>
        </p:nvSpPr>
        <p:spPr bwMode="auto">
          <a:xfrm>
            <a:off x="6060141" y="0"/>
            <a:ext cx="613186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86155947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solidFill>
                  <a:schemeClr val="accent6">
                    <a:lumMod val="10000"/>
                  </a:schemeClr>
                </a:solidFill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34388804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648650533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2" y="1844675"/>
            <a:ext cx="5151064" cy="46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dk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23333539" name="Google Shape;59;p53"/>
          <p:cNvSpPr txBox="1">
            <a:spLocks noGrp="1"/>
          </p:cNvSpPr>
          <p:nvPr>
            <p:ph type="body" idx="2"/>
          </p:nvPr>
        </p:nvSpPr>
        <p:spPr bwMode="auto">
          <a:xfrm>
            <a:off x="6660775" y="1844675"/>
            <a:ext cx="5088311" cy="468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bg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11479470" name="Google Shape;58;p53"/>
          <p:cNvSpPr txBox="1">
            <a:spLocks noGrp="1"/>
          </p:cNvSpPr>
          <p:nvPr>
            <p:ph type="body" idx="13"/>
          </p:nvPr>
        </p:nvSpPr>
        <p:spPr bwMode="auto">
          <a:xfrm>
            <a:off x="442912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9137737" name="Google Shape;58;p53"/>
          <p:cNvSpPr txBox="1">
            <a:spLocks noGrp="1"/>
          </p:cNvSpPr>
          <p:nvPr>
            <p:ph type="body" idx="14"/>
          </p:nvPr>
        </p:nvSpPr>
        <p:spPr bwMode="auto">
          <a:xfrm>
            <a:off x="6550539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tx2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706703121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1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572081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solidFill>
                  <a:schemeClr val="accent6">
                    <a:lumMod val="10000"/>
                  </a:schemeClr>
                </a:solidFill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7045208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991249651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1" y="1844675"/>
            <a:ext cx="11306174" cy="410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117815146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2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7782448" name="Rectangle 1"/>
          <p:cNvSpPr/>
          <p:nvPr userDrawn="1"/>
        </p:nvSpPr>
        <p:spPr bwMode="auto">
          <a:xfrm>
            <a:off x="6060141" y="0"/>
            <a:ext cx="613186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66970732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solidFill>
                  <a:schemeClr val="accent6">
                    <a:lumMod val="10000"/>
                  </a:schemeClr>
                </a:solidFill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1596121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36707205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2" y="1844675"/>
            <a:ext cx="5151064" cy="46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dk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6114509" name="Google Shape;59;p53"/>
          <p:cNvSpPr txBox="1">
            <a:spLocks noGrp="1"/>
          </p:cNvSpPr>
          <p:nvPr>
            <p:ph type="body" idx="2"/>
          </p:nvPr>
        </p:nvSpPr>
        <p:spPr bwMode="auto">
          <a:xfrm>
            <a:off x="6660775" y="1844675"/>
            <a:ext cx="5088311" cy="468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800">
                <a:solidFill>
                  <a:schemeClr val="bg1"/>
                </a:solidFill>
                <a:latin typeface="Gilroy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17525633" name="Google Shape;58;p53"/>
          <p:cNvSpPr txBox="1">
            <a:spLocks noGrp="1"/>
          </p:cNvSpPr>
          <p:nvPr>
            <p:ph type="body" idx="13"/>
          </p:nvPr>
        </p:nvSpPr>
        <p:spPr bwMode="auto">
          <a:xfrm>
            <a:off x="442912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7168793" name="Google Shape;58;p53"/>
          <p:cNvSpPr txBox="1">
            <a:spLocks noGrp="1"/>
          </p:cNvSpPr>
          <p:nvPr>
            <p:ph type="body" idx="14"/>
          </p:nvPr>
        </p:nvSpPr>
        <p:spPr bwMode="auto">
          <a:xfrm>
            <a:off x="6550539" y="2454274"/>
            <a:ext cx="5151064" cy="327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tx2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71234455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MMAIRE LONG" preserve="1" userDrawn="1">
  <p:cSld name="2_SOMMAIRE LO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7470425" name="Google Shape;55;p53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>
                <a:solidFill>
                  <a:schemeClr val="accent6">
                    <a:lumMod val="10000"/>
                  </a:schemeClr>
                </a:solidFill>
                <a:latin typeface="Arag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33404181" name="Google Shape;57;p53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95215583" name="Google Shape;58;p53"/>
          <p:cNvSpPr txBox="1">
            <a:spLocks noGrp="1"/>
          </p:cNvSpPr>
          <p:nvPr>
            <p:ph type="body" idx="1"/>
          </p:nvPr>
        </p:nvSpPr>
        <p:spPr bwMode="auto">
          <a:xfrm>
            <a:off x="442911" y="1844675"/>
            <a:ext cx="11306174" cy="410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  <a:defRPr sz="2500">
                <a:solidFill>
                  <a:schemeClr val="dk1"/>
                </a:solidFill>
                <a:latin typeface="Gilroy"/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936634721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42433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u &amp; Visuel (disposition 1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72244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200"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Contenu &amp; Visuel</a:t>
            </a:r>
            <a:br>
              <a:rPr lang="fr-FR"/>
            </a:br>
            <a:r>
              <a:rPr lang="fr-FR"/>
              <a:t>(disposition 1)</a:t>
            </a:r>
            <a:endParaRPr/>
          </a:p>
        </p:txBody>
      </p:sp>
      <p:sp>
        <p:nvSpPr>
          <p:cNvPr id="92095836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067443435" name="Espace réservé du texte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2913" y="3632200"/>
            <a:ext cx="4573587" cy="2241550"/>
          </a:xfrm>
        </p:spPr>
        <p:txBody>
          <a:bodyPr anchor="t" anchorCtr="0">
            <a:no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Gilroy"/>
              </a:defRPr>
            </a:lvl1pPr>
          </a:lstStyle>
          <a:p>
            <a:pPr lvl="0">
              <a:defRPr/>
            </a:pPr>
            <a:r>
              <a:rPr lang="fr-FR"/>
              <a:t>Lorem ipsum dolor sit amet, consectetuer</a:t>
            </a:r>
            <a:endParaRPr/>
          </a:p>
          <a:p>
            <a:pPr lvl="0">
              <a:defRPr/>
            </a:pPr>
            <a:r>
              <a:rPr lang="fr-FR"/>
              <a:t>adipiscing elit, sed diam nonummy nibh</a:t>
            </a:r>
            <a:endParaRPr/>
          </a:p>
          <a:p>
            <a:pPr lvl="0">
              <a:defRPr/>
            </a:pPr>
            <a:r>
              <a:rPr lang="fr-FR"/>
              <a:t>euismod tincidunt ut laoreet dolore</a:t>
            </a:r>
            <a:endParaRPr/>
          </a:p>
          <a:p>
            <a:pPr lvl="0">
              <a:defRPr/>
            </a:pPr>
            <a:r>
              <a:rPr lang="fr-FR"/>
              <a:t>magna aliquam erat. consequat. </a:t>
            </a:r>
            <a:endParaRPr/>
          </a:p>
        </p:txBody>
      </p:sp>
      <p:sp>
        <p:nvSpPr>
          <p:cNvPr id="713326582" name="Espace réservé du texte 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42913" y="2184400"/>
            <a:ext cx="4573587" cy="1286933"/>
          </a:xfrm>
        </p:spPr>
        <p:txBody>
          <a:bodyPr anchor="t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1"/>
                </a:solidFill>
                <a:latin typeface="Arago Medium"/>
              </a:defRPr>
            </a:lvl1pPr>
          </a:lstStyle>
          <a:p>
            <a:pPr lvl="0">
              <a:defRPr/>
            </a:pPr>
            <a:r>
              <a:rPr lang="fr-FR"/>
              <a:t>Ut wisi enim ad minim veniam, quis</a:t>
            </a:r>
            <a:endParaRPr/>
          </a:p>
          <a:p>
            <a:pPr lvl="0">
              <a:defRPr/>
            </a:pPr>
            <a:r>
              <a:rPr lang="fr-FR"/>
              <a:t>ullam corper suscipit lobortis nisl ut</a:t>
            </a:r>
            <a:endParaRPr/>
          </a:p>
          <a:p>
            <a:pPr lvl="0">
              <a:defRPr/>
            </a:pPr>
            <a:r>
              <a:rPr lang="fr-FR"/>
              <a:t>aliquip ex ea commodo consequat</a:t>
            </a:r>
            <a:endParaRPr/>
          </a:p>
        </p:txBody>
      </p:sp>
      <p:sp>
        <p:nvSpPr>
          <p:cNvPr id="776156802" name="Rectangle 2"/>
          <p:cNvSpPr/>
          <p:nvPr userDrawn="1"/>
        </p:nvSpPr>
        <p:spPr bwMode="auto">
          <a:xfrm>
            <a:off x="192505" y="6118962"/>
            <a:ext cx="2261937" cy="54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862178697" name="Image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  <p:pic>
        <p:nvPicPr>
          <p:cNvPr id="851800092" name="Imag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6497" y="6189447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u &amp; Visuel (disposition 2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3326978" name="Image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66614" y="0"/>
            <a:ext cx="5525386" cy="6854054"/>
          </a:xfrm>
          <a:prstGeom prst="rect">
            <a:avLst/>
          </a:prstGeom>
        </p:spPr>
      </p:pic>
      <p:sp>
        <p:nvSpPr>
          <p:cNvPr id="1554092259" name="Forme libre : forme 10"/>
          <p:cNvSpPr/>
          <p:nvPr userDrawn="1"/>
        </p:nvSpPr>
        <p:spPr bwMode="auto">
          <a:xfrm>
            <a:off x="0" y="0"/>
            <a:ext cx="8282763" cy="6858000"/>
          </a:xfrm>
          <a:custGeom>
            <a:avLst/>
            <a:gdLst>
              <a:gd name="connsiteX0" fmla="*/ 0 w 8162911"/>
              <a:gd name="connsiteY0" fmla="*/ 0 h 6858000"/>
              <a:gd name="connsiteX1" fmla="*/ 7083419 w 8162911"/>
              <a:gd name="connsiteY1" fmla="*/ 0 h 6858000"/>
              <a:gd name="connsiteX2" fmla="*/ 7085247 w 8162911"/>
              <a:gd name="connsiteY2" fmla="*/ 2571 h 6858000"/>
              <a:gd name="connsiteX3" fmla="*/ 8162911 w 8162911"/>
              <a:gd name="connsiteY3" fmla="*/ 3530600 h 6858000"/>
              <a:gd name="connsiteX4" fmla="*/ 7249379 w 8162911"/>
              <a:gd name="connsiteY4" fmla="*/ 6802609 h 6858000"/>
              <a:gd name="connsiteX5" fmla="*/ 7213869 w 8162911"/>
              <a:gd name="connsiteY5" fmla="*/ 6858000 h 6858000"/>
              <a:gd name="connsiteX6" fmla="*/ 0 w 8162911"/>
              <a:gd name="connsiteY6" fmla="*/ 6858000 h 6858000"/>
              <a:gd name="connsiteX7" fmla="*/ 0 w 816291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1014122985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lang="fr-FR" sz="3200" b="0" i="0" u="none" strike="noStrike" cap="none">
                <a:solidFill>
                  <a:schemeClr val="bg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>
              <a:defRPr/>
            </a:pPr>
            <a:r>
              <a:rPr lang="fr-FR"/>
              <a:t>Contenu &amp; Visuel</a:t>
            </a:r>
            <a:br>
              <a:rPr lang="fr-FR"/>
            </a:br>
            <a:r>
              <a:rPr lang="fr-FR"/>
              <a:t>(disposition 2)</a:t>
            </a:r>
            <a:endParaRPr/>
          </a:p>
        </p:txBody>
      </p:sp>
      <p:sp>
        <p:nvSpPr>
          <p:cNvPr id="177849406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55162198" name="Espace réservé du texte 8"/>
          <p:cNvSpPr>
            <a:spLocks noGrp="1"/>
          </p:cNvSpPr>
          <p:nvPr>
            <p:ph type="body" sz="quarter" idx="36" hasCustomPrompt="1"/>
          </p:nvPr>
        </p:nvSpPr>
        <p:spPr bwMode="auto">
          <a:xfrm rot="16199998">
            <a:off x="5733806" y="6371763"/>
            <a:ext cx="72000" cy="7200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,</a:t>
            </a:r>
            <a:endParaRPr/>
          </a:p>
        </p:txBody>
      </p:sp>
      <p:sp>
        <p:nvSpPr>
          <p:cNvPr id="1656290131" name="Espace réservé du texte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42913" y="3632200"/>
            <a:ext cx="4573587" cy="2241550"/>
          </a:xfrm>
        </p:spPr>
        <p:txBody>
          <a:bodyPr anchor="t" anchorCtr="0">
            <a:no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Gilroy"/>
              </a:defRPr>
            </a:lvl1pPr>
          </a:lstStyle>
          <a:p>
            <a:pPr lvl="0">
              <a:defRPr/>
            </a:pPr>
            <a:r>
              <a:rPr lang="fr-FR"/>
              <a:t>Lorem ipsum dolor sit amet, consectetuer</a:t>
            </a:r>
            <a:endParaRPr/>
          </a:p>
          <a:p>
            <a:pPr lvl="0">
              <a:defRPr/>
            </a:pPr>
            <a:r>
              <a:rPr lang="fr-FR"/>
              <a:t>adipiscing elit, sed diam nonummy nibh</a:t>
            </a:r>
            <a:endParaRPr/>
          </a:p>
          <a:p>
            <a:pPr lvl="0">
              <a:defRPr/>
            </a:pPr>
            <a:r>
              <a:rPr lang="fr-FR"/>
              <a:t>euismod tincidunt ut laoreet dolore</a:t>
            </a:r>
            <a:endParaRPr/>
          </a:p>
          <a:p>
            <a:pPr lvl="0">
              <a:defRPr/>
            </a:pPr>
            <a:r>
              <a:rPr lang="fr-FR"/>
              <a:t>magna aliquam erat. consequat. 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42357548" name="Espace réservé du texte 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42913" y="2184400"/>
            <a:ext cx="4573587" cy="1286933"/>
          </a:xfrm>
        </p:spPr>
        <p:txBody>
          <a:bodyPr anchor="t" anchorCtr="0">
            <a:norm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ago Medium"/>
              </a:defRPr>
            </a:lvl1pPr>
          </a:lstStyle>
          <a:p>
            <a:pPr lvl="0">
              <a:defRPr/>
            </a:pPr>
            <a:r>
              <a:rPr lang="fr-FR"/>
              <a:t>Ut wisi enim ad minim veniam, quis</a:t>
            </a:r>
            <a:endParaRPr/>
          </a:p>
          <a:p>
            <a:pPr lvl="0">
              <a:defRPr/>
            </a:pPr>
            <a:r>
              <a:rPr lang="fr-FR"/>
              <a:t>ullam corper suscipit lobortis nisl ut</a:t>
            </a:r>
            <a:endParaRPr/>
          </a:p>
          <a:p>
            <a:pPr lvl="0">
              <a:defRPr/>
            </a:pPr>
            <a:r>
              <a:rPr lang="fr-FR"/>
              <a:t>aliquip ex ea commodo consequat</a:t>
            </a:r>
            <a:endParaRPr/>
          </a:p>
        </p:txBody>
      </p:sp>
      <p:pic>
        <p:nvPicPr>
          <p:cNvPr id="499598025" name="Image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8490" y="6194335"/>
            <a:ext cx="2020196" cy="2618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u &amp; Visuel (disposition 3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5712003" name="Image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183912"/>
            <a:ext cx="12192000" cy="6780993"/>
          </a:xfrm>
          <a:prstGeom prst="rect">
            <a:avLst/>
          </a:prstGeom>
        </p:spPr>
      </p:pic>
      <p:sp>
        <p:nvSpPr>
          <p:cNvPr id="1789518581" name="Forme libre : forme 14"/>
          <p:cNvSpPr/>
          <p:nvPr userDrawn="1"/>
        </p:nvSpPr>
        <p:spPr bwMode="auto">
          <a:xfrm>
            <a:off x="0" y="0"/>
            <a:ext cx="12192000" cy="5296070"/>
          </a:xfrm>
          <a:custGeom>
            <a:avLst/>
            <a:gdLst>
              <a:gd name="connsiteX0" fmla="*/ 0 w 12192000"/>
              <a:gd name="connsiteY0" fmla="*/ 0 h 5296070"/>
              <a:gd name="connsiteX1" fmla="*/ 12192000 w 12192000"/>
              <a:gd name="connsiteY1" fmla="*/ 0 h 5296070"/>
              <a:gd name="connsiteX2" fmla="*/ 12192000 w 12192000"/>
              <a:gd name="connsiteY2" fmla="*/ 4263417 h 5296070"/>
              <a:gd name="connsiteX3" fmla="*/ 12050926 w 12192000"/>
              <a:gd name="connsiteY3" fmla="*/ 4119033 h 5296070"/>
              <a:gd name="connsiteX4" fmla="*/ 7806031 w 12192000"/>
              <a:gd name="connsiteY4" fmla="*/ 2545722 h 5296070"/>
              <a:gd name="connsiteX5" fmla="*/ 7398038 w 12192000"/>
              <a:gd name="connsiteY5" fmla="*/ 2551979 h 5296070"/>
              <a:gd name="connsiteX6" fmla="*/ 50303 w 12192000"/>
              <a:gd name="connsiteY6" fmla="*/ 5258812 h 5296070"/>
              <a:gd name="connsiteX7" fmla="*/ 0 w 12192000"/>
              <a:gd name="connsiteY7" fmla="*/ 5296070 h 5296070"/>
              <a:gd name="connsiteX8" fmla="*/ 0 w 12192000"/>
              <a:gd name="connsiteY8" fmla="*/ 0 h 529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296070" extrusionOk="0">
                <a:moveTo>
                  <a:pt x="0" y="0"/>
                </a:moveTo>
                <a:lnTo>
                  <a:pt x="12192000" y="0"/>
                </a:lnTo>
                <a:lnTo>
                  <a:pt x="12192000" y="4263417"/>
                </a:lnTo>
                <a:lnTo>
                  <a:pt x="12050926" y="4119033"/>
                </a:lnTo>
                <a:cubicBezTo>
                  <a:pt x="10962032" y="3078553"/>
                  <a:pt x="9452841" y="2561402"/>
                  <a:pt x="7806031" y="2545722"/>
                </a:cubicBezTo>
                <a:cubicBezTo>
                  <a:pt x="7670907" y="2544435"/>
                  <a:pt x="7534857" y="2546525"/>
                  <a:pt x="7398038" y="2551979"/>
                </a:cubicBezTo>
                <a:cubicBezTo>
                  <a:pt x="5345740" y="2633785"/>
                  <a:pt x="2373454" y="3615586"/>
                  <a:pt x="50303" y="5258812"/>
                </a:cubicBezTo>
                <a:lnTo>
                  <a:pt x="0" y="529607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sp>
        <p:nvSpPr>
          <p:cNvPr id="1730529228" name="Rectangle 15"/>
          <p:cNvSpPr/>
          <p:nvPr userDrawn="1"/>
        </p:nvSpPr>
        <p:spPr bwMode="auto">
          <a:xfrm rot="5400000">
            <a:off x="5649767" y="280436"/>
            <a:ext cx="984250" cy="12192004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08242566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442914" y="333375"/>
            <a:ext cx="4270964" cy="252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Contenu &amp; Visuel</a:t>
            </a:r>
            <a:br>
              <a:rPr lang="fr-FR"/>
            </a:br>
            <a:r>
              <a:rPr lang="fr-FR"/>
              <a:t>(disposition 3).</a:t>
            </a:r>
            <a:br>
              <a:rPr lang="fr-FR"/>
            </a:br>
            <a:endParaRPr lang="fr-FR"/>
          </a:p>
        </p:txBody>
      </p:sp>
      <p:sp>
        <p:nvSpPr>
          <p:cNvPr id="143197368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71627996" name="Espace réservé du texte 8"/>
          <p:cNvSpPr>
            <a:spLocks noGrp="1"/>
          </p:cNvSpPr>
          <p:nvPr>
            <p:ph type="body" sz="quarter" idx="36" hasCustomPrompt="1"/>
          </p:nvPr>
        </p:nvSpPr>
        <p:spPr bwMode="auto">
          <a:xfrm rot="16199998">
            <a:off x="5733806" y="6371763"/>
            <a:ext cx="72000" cy="7200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,</a:t>
            </a:r>
            <a:endParaRPr/>
          </a:p>
        </p:txBody>
      </p:sp>
      <p:sp>
        <p:nvSpPr>
          <p:cNvPr id="1848687856" name="Espace réservé du texte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890977" y="333375"/>
            <a:ext cx="6858109" cy="1908000"/>
          </a:xfrm>
        </p:spPr>
        <p:txBody>
          <a:bodyPr numCol="2" spcCol="180000" anchor="t" anchorCtr="0">
            <a:no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Gilroy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/>
              <a:t>Lorem ipsum dolor sit amet, consectetuer adipiscing elit, sed diam nonummy nibh euismod tincidunt ut laoreet dolore magna aliquam erat. consequat.</a:t>
            </a:r>
            <a:br>
              <a:rPr lang="fr-FR"/>
            </a:br>
            <a:r>
              <a:rPr lang="fr-FR"/>
              <a:t>Duis autem vel eum iriure dolor in hendrerit in vulputate velit esse molestie consequat, vel illum dolore eu feugiat nulla facilisis at vero eros et accumsan Lorem ipsum dolor</a:t>
            </a:r>
            <a:br>
              <a:rPr lang="fr-FR"/>
            </a:br>
            <a:r>
              <a:rPr lang="fr-FR"/>
              <a:t>sit amet, consectetuer adipiscing elit, sed diam nonummy nibh euismod tincidunt;</a:t>
            </a:r>
            <a:endParaRPr/>
          </a:p>
        </p:txBody>
      </p:sp>
      <p:pic>
        <p:nvPicPr>
          <p:cNvPr id="1030961663" name="Image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8490" y="6194335"/>
            <a:ext cx="2020196" cy="2618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OUVERTURE 2" preserve="1" userDrawn="1">
  <p:cSld name="1_OUVERTUR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1819897" name="Image 2"/>
          <p:cNvPicPr>
            <a:picLocks noChangeAspect="1"/>
          </p:cNvPicPr>
          <p:nvPr userDrawn="1"/>
        </p:nvPicPr>
        <p:blipFill>
          <a:blip r:embed="rId2"/>
          <a:srcRect b="15301"/>
          <a:stretch/>
        </p:blipFill>
        <p:spPr bwMode="auto">
          <a:xfrm>
            <a:off x="3958" y="0"/>
            <a:ext cx="12184083" cy="5808616"/>
          </a:xfrm>
          <a:prstGeom prst="rect">
            <a:avLst/>
          </a:prstGeom>
        </p:spPr>
      </p:pic>
      <p:sp>
        <p:nvSpPr>
          <p:cNvPr id="1504436539" name="Google Shape;107;p58"/>
          <p:cNvSpPr txBox="1">
            <a:spLocks noGrp="1"/>
          </p:cNvSpPr>
          <p:nvPr>
            <p:ph type="subTitle" idx="1"/>
          </p:nvPr>
        </p:nvSpPr>
        <p:spPr bwMode="auto">
          <a:xfrm>
            <a:off x="442914" y="2799738"/>
            <a:ext cx="60134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cxnSp>
        <p:nvCxnSpPr>
          <p:cNvPr id="426068019" name="Google Shape;108;p58"/>
          <p:cNvCxnSpPr/>
          <p:nvPr/>
        </p:nvCxnSpPr>
        <p:spPr bwMode="auto">
          <a:xfrm>
            <a:off x="10527508" y="6063109"/>
            <a:ext cx="0" cy="34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3619970" name="Google Shape;109;p5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043859" y="5936678"/>
            <a:ext cx="2332800" cy="51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21316" name="Google Shape;110;p5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698955" y="6071888"/>
            <a:ext cx="1072800" cy="329722"/>
          </a:xfrm>
          <a:prstGeom prst="rect">
            <a:avLst/>
          </a:prstGeom>
          <a:noFill/>
          <a:ln>
            <a:noFill/>
          </a:ln>
        </p:spPr>
      </p:pic>
      <p:sp>
        <p:nvSpPr>
          <p:cNvPr id="666416546" name="Google Shape;112;p58"/>
          <p:cNvSpPr/>
          <p:nvPr/>
        </p:nvSpPr>
        <p:spPr bwMode="auto">
          <a:xfrm>
            <a:off x="0" y="1797362"/>
            <a:ext cx="12193812" cy="4160208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615353050" name="Google Shape;96;p57"/>
          <p:cNvSpPr txBox="1">
            <a:spLocks noGrp="1"/>
          </p:cNvSpPr>
          <p:nvPr>
            <p:ph type="ctrTitle"/>
          </p:nvPr>
        </p:nvSpPr>
        <p:spPr bwMode="auto">
          <a:xfrm>
            <a:off x="442912" y="325818"/>
            <a:ext cx="11306174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Century Gothic"/>
              <a:buNone/>
              <a:defRPr sz="8500" b="1" cap="none">
                <a:solidFill>
                  <a:schemeClr val="lt1"/>
                </a:solidFill>
                <a:latin typeface="Arago SemiBold"/>
                <a:ea typeface="Arago SemiBold"/>
                <a:cs typeface="Arago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412158656" name="Image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788506" y="5947955"/>
            <a:ext cx="3983250" cy="516210"/>
          </a:xfrm>
          <a:prstGeom prst="rect">
            <a:avLst/>
          </a:prstGeom>
        </p:spPr>
      </p:pic>
      <p:sp>
        <p:nvSpPr>
          <p:cNvPr id="873319826" name="Rectangle 8"/>
          <p:cNvSpPr/>
          <p:nvPr userDrawn="1"/>
        </p:nvSpPr>
        <p:spPr bwMode="auto">
          <a:xfrm>
            <a:off x="333286" y="6234109"/>
            <a:ext cx="1452785" cy="33519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28438967" name="Espace réservé du numéro de diapositive 14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  <p:sp>
        <p:nvSpPr>
          <p:cNvPr id="774728647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277207"/>
            <a:ext cx="4699753" cy="6069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Arago"/>
              </a:defRPr>
            </a:lvl1pPr>
          </a:lstStyle>
          <a:p>
            <a:pPr>
              <a:defRPr/>
            </a:pPr>
            <a:r>
              <a:rPr lang="fr-FR" b="0"/>
              <a:t>Date</a:t>
            </a:r>
            <a:endParaRPr/>
          </a:p>
        </p:txBody>
      </p:sp>
      <p:sp>
        <p:nvSpPr>
          <p:cNvPr id="875187715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2" y="5884132"/>
            <a:ext cx="4699753" cy="606925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Equipe 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Contenu &amp; Visuel (disposition 3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51416711" name="Image 2"/>
          <p:cNvPicPr>
            <a:picLocks noChangeAspect="1"/>
          </p:cNvPicPr>
          <p:nvPr userDrawn="1"/>
        </p:nvPicPr>
        <p:blipFill>
          <a:blip r:embed="rId2"/>
          <a:srcRect b="3629"/>
          <a:stretch/>
        </p:blipFill>
        <p:spPr bwMode="auto">
          <a:xfrm>
            <a:off x="-180754" y="0"/>
            <a:ext cx="12631480" cy="6847367"/>
          </a:xfrm>
          <a:prstGeom prst="rect">
            <a:avLst/>
          </a:prstGeom>
        </p:spPr>
      </p:pic>
      <p:sp>
        <p:nvSpPr>
          <p:cNvPr id="1572726318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438783764" name="Espace réservé du texte 8"/>
          <p:cNvSpPr>
            <a:spLocks noGrp="1"/>
          </p:cNvSpPr>
          <p:nvPr>
            <p:ph type="body" sz="quarter" idx="36" hasCustomPrompt="1"/>
          </p:nvPr>
        </p:nvSpPr>
        <p:spPr bwMode="auto">
          <a:xfrm rot="16199998">
            <a:off x="5733806" y="6371763"/>
            <a:ext cx="72000" cy="7200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,</a:t>
            </a:r>
            <a:endParaRPr/>
          </a:p>
        </p:txBody>
      </p:sp>
      <p:sp>
        <p:nvSpPr>
          <p:cNvPr id="1699622486" name="Forme libre : forme 10"/>
          <p:cNvSpPr/>
          <p:nvPr userDrawn="1"/>
        </p:nvSpPr>
        <p:spPr bwMode="auto">
          <a:xfrm rot="10800000">
            <a:off x="5124892" y="0"/>
            <a:ext cx="7155712" cy="6858000"/>
          </a:xfrm>
          <a:custGeom>
            <a:avLst/>
            <a:gdLst>
              <a:gd name="connsiteX0" fmla="*/ 0 w 8162911"/>
              <a:gd name="connsiteY0" fmla="*/ 0 h 6858000"/>
              <a:gd name="connsiteX1" fmla="*/ 7083419 w 8162911"/>
              <a:gd name="connsiteY1" fmla="*/ 0 h 6858000"/>
              <a:gd name="connsiteX2" fmla="*/ 7085247 w 8162911"/>
              <a:gd name="connsiteY2" fmla="*/ 2571 h 6858000"/>
              <a:gd name="connsiteX3" fmla="*/ 8162911 w 8162911"/>
              <a:gd name="connsiteY3" fmla="*/ 3530600 h 6858000"/>
              <a:gd name="connsiteX4" fmla="*/ 7249379 w 8162911"/>
              <a:gd name="connsiteY4" fmla="*/ 6802609 h 6858000"/>
              <a:gd name="connsiteX5" fmla="*/ 7213869 w 8162911"/>
              <a:gd name="connsiteY5" fmla="*/ 6858000 h 6858000"/>
              <a:gd name="connsiteX6" fmla="*/ 0 w 8162911"/>
              <a:gd name="connsiteY6" fmla="*/ 6858000 h 6858000"/>
              <a:gd name="connsiteX7" fmla="*/ 0 w 816291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391932666" name="Espace réservé du texte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003201" y="3536507"/>
            <a:ext cx="4573587" cy="2241550"/>
          </a:xfrm>
        </p:spPr>
        <p:txBody>
          <a:bodyPr anchor="t" anchorCtr="0">
            <a:no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  <a:latin typeface="Gilroy"/>
              </a:defRPr>
            </a:lvl1pPr>
          </a:lstStyle>
          <a:p>
            <a:pPr lvl="0">
              <a:defRPr/>
            </a:pPr>
            <a:r>
              <a:rPr lang="fr-FR"/>
              <a:t>Lorem ipsum dolor sit amet, consectetuer</a:t>
            </a:r>
            <a:endParaRPr/>
          </a:p>
          <a:p>
            <a:pPr lvl="0">
              <a:defRPr/>
            </a:pPr>
            <a:r>
              <a:rPr lang="fr-FR"/>
              <a:t>adipiscing elit, sed diam nonummy nibh</a:t>
            </a:r>
            <a:endParaRPr/>
          </a:p>
          <a:p>
            <a:pPr lvl="0">
              <a:defRPr/>
            </a:pPr>
            <a:r>
              <a:rPr lang="fr-FR"/>
              <a:t>euismod tincidunt ut laoreet dolore</a:t>
            </a:r>
            <a:endParaRPr/>
          </a:p>
          <a:p>
            <a:pPr lvl="0">
              <a:defRPr/>
            </a:pPr>
            <a:r>
              <a:rPr lang="fr-FR"/>
              <a:t>magna aliquam erat. consequat. 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783501452" name="Espace réservé du texte 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7003201" y="2088707"/>
            <a:ext cx="4573587" cy="1286933"/>
          </a:xfrm>
        </p:spPr>
        <p:txBody>
          <a:bodyPr anchor="t" anchorCtr="0">
            <a:normAutofit/>
          </a:bodyPr>
          <a:lstStyle>
            <a:lvl1pPr algn="just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ago Medium"/>
              </a:defRPr>
            </a:lvl1pPr>
          </a:lstStyle>
          <a:p>
            <a:pPr lvl="0">
              <a:defRPr/>
            </a:pPr>
            <a:r>
              <a:rPr lang="fr-FR"/>
              <a:t>Ut wisi enim ad minim veniam, quis</a:t>
            </a:r>
            <a:endParaRPr/>
          </a:p>
          <a:p>
            <a:pPr lvl="0">
              <a:defRPr/>
            </a:pPr>
            <a:r>
              <a:rPr lang="fr-FR"/>
              <a:t>ullam corper suscipit lobortis nisl ut</a:t>
            </a:r>
            <a:endParaRPr/>
          </a:p>
          <a:p>
            <a:pPr lvl="0">
              <a:defRPr/>
            </a:pPr>
            <a:r>
              <a:rPr lang="fr-FR"/>
              <a:t>aliquip ex ea commodo consequat</a:t>
            </a:r>
            <a:endParaRPr/>
          </a:p>
        </p:txBody>
      </p:sp>
      <p:sp>
        <p:nvSpPr>
          <p:cNvPr id="1862126114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7003201" y="289456"/>
            <a:ext cx="4270964" cy="252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Contenu &amp; Visuel</a:t>
            </a:r>
            <a:br>
              <a:rPr lang="fr-FR"/>
            </a:br>
            <a:r>
              <a:rPr lang="fr-FR"/>
              <a:t>(disposition 4).</a:t>
            </a:r>
            <a:br>
              <a:rPr lang="fr-FR"/>
            </a:br>
            <a:endParaRPr lang="fr-FR"/>
          </a:p>
        </p:txBody>
      </p:sp>
      <p:pic>
        <p:nvPicPr>
          <p:cNvPr id="1483919429" name="Image 1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OUVERTURE 2" preserve="1" userDrawn="1">
  <p:cSld name="2_OUVERTUR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0628001" name="Google Shape;84;g2b7563699e8_0_29"/>
          <p:cNvPicPr/>
          <p:nvPr userDrawn="1"/>
        </p:nvPicPr>
        <p:blipFill>
          <a:blip r:embed="rId2">
            <a:alphaModFix/>
          </a:blip>
          <a:srcRect t="27583" r="6072" b="24694"/>
          <a:stretch/>
        </p:blipFill>
        <p:spPr bwMode="auto">
          <a:xfrm>
            <a:off x="10093" y="-8965"/>
            <a:ext cx="12174819" cy="5750546"/>
          </a:xfrm>
          <a:prstGeom prst="rect">
            <a:avLst/>
          </a:prstGeom>
          <a:noFill/>
          <a:ln>
            <a:noFill/>
          </a:ln>
        </p:spPr>
      </p:pic>
      <p:sp>
        <p:nvSpPr>
          <p:cNvPr id="824507991" name="Google Shape;107;p58"/>
          <p:cNvSpPr txBox="1">
            <a:spLocks noGrp="1"/>
          </p:cNvSpPr>
          <p:nvPr>
            <p:ph type="subTitle" idx="1"/>
          </p:nvPr>
        </p:nvSpPr>
        <p:spPr bwMode="auto">
          <a:xfrm>
            <a:off x="442914" y="2799738"/>
            <a:ext cx="60134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cxnSp>
        <p:nvCxnSpPr>
          <p:cNvPr id="1958390889" name="Google Shape;108;p58"/>
          <p:cNvCxnSpPr/>
          <p:nvPr/>
        </p:nvCxnSpPr>
        <p:spPr bwMode="auto">
          <a:xfrm>
            <a:off x="10527508" y="6063109"/>
            <a:ext cx="0" cy="34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8114633" name="Google Shape;109;p5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043859" y="5936678"/>
            <a:ext cx="2332800" cy="51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222061" name="Google Shape;110;p5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698955" y="6071888"/>
            <a:ext cx="1072800" cy="32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450223" name="Google Shape;112;p58"/>
          <p:cNvSpPr/>
          <p:nvPr/>
        </p:nvSpPr>
        <p:spPr bwMode="auto">
          <a:xfrm>
            <a:off x="0" y="1797362"/>
            <a:ext cx="12193812" cy="4160208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2017214720" name="Google Shape;96;p57"/>
          <p:cNvSpPr txBox="1">
            <a:spLocks noGrp="1"/>
          </p:cNvSpPr>
          <p:nvPr>
            <p:ph type="ctrTitle"/>
          </p:nvPr>
        </p:nvSpPr>
        <p:spPr bwMode="auto">
          <a:xfrm>
            <a:off x="442912" y="325818"/>
            <a:ext cx="11306174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Century Gothic"/>
              <a:buNone/>
              <a:defRPr sz="8500" b="1" cap="none">
                <a:solidFill>
                  <a:schemeClr val="lt1"/>
                </a:solidFill>
                <a:latin typeface="Arago SemiBold"/>
                <a:ea typeface="Arago SemiBold"/>
                <a:cs typeface="Arago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782921727" name="Image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788506" y="5947955"/>
            <a:ext cx="3983250" cy="516210"/>
          </a:xfrm>
          <a:prstGeom prst="rect">
            <a:avLst/>
          </a:prstGeom>
        </p:spPr>
      </p:pic>
      <p:sp>
        <p:nvSpPr>
          <p:cNvPr id="420404688" name="Rectangle 1"/>
          <p:cNvSpPr/>
          <p:nvPr userDrawn="1"/>
        </p:nvSpPr>
        <p:spPr bwMode="auto">
          <a:xfrm>
            <a:off x="418848" y="6071888"/>
            <a:ext cx="1602456" cy="56954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1748837267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277207"/>
            <a:ext cx="4699753" cy="6069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Arago"/>
              </a:defRPr>
            </a:lvl1pPr>
          </a:lstStyle>
          <a:p>
            <a:pPr>
              <a:defRPr/>
            </a:pPr>
            <a:r>
              <a:rPr lang="fr-FR" b="0"/>
              <a:t>Date</a:t>
            </a:r>
            <a:endParaRPr/>
          </a:p>
        </p:txBody>
      </p:sp>
      <p:sp>
        <p:nvSpPr>
          <p:cNvPr id="1025790789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2" y="5884132"/>
            <a:ext cx="4699753" cy="606925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Equipe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OUVERTURE 2" preserve="1" userDrawn="1">
  <p:cSld name="2_OUVERTUR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9799517" name="Google Shape;100;g2afb4ec67d2_1_25"/>
          <p:cNvPicPr/>
          <p:nvPr userDrawn="1"/>
        </p:nvPicPr>
        <p:blipFill>
          <a:blip r:embed="rId2">
            <a:alphaModFix/>
          </a:blip>
          <a:srcRect t="26342" r="11715" b="12159"/>
          <a:stretch/>
        </p:blipFill>
        <p:spPr bwMode="auto">
          <a:xfrm>
            <a:off x="-1813" y="-1"/>
            <a:ext cx="12193813" cy="56458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1413897" name="Google Shape;107;p58"/>
          <p:cNvSpPr txBox="1">
            <a:spLocks noGrp="1"/>
          </p:cNvSpPr>
          <p:nvPr>
            <p:ph type="subTitle" idx="1"/>
          </p:nvPr>
        </p:nvSpPr>
        <p:spPr bwMode="auto">
          <a:xfrm>
            <a:off x="442914" y="2799738"/>
            <a:ext cx="601345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cxnSp>
        <p:nvCxnSpPr>
          <p:cNvPr id="924012417" name="Google Shape;108;p58"/>
          <p:cNvCxnSpPr/>
          <p:nvPr/>
        </p:nvCxnSpPr>
        <p:spPr bwMode="auto">
          <a:xfrm>
            <a:off x="10527508" y="6063109"/>
            <a:ext cx="0" cy="34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9312932" name="Google Shape;109;p5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043859" y="5936678"/>
            <a:ext cx="2332800" cy="51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936592" name="Google Shape;110;p5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698955" y="6071888"/>
            <a:ext cx="1072800" cy="329722"/>
          </a:xfrm>
          <a:prstGeom prst="rect">
            <a:avLst/>
          </a:prstGeom>
          <a:noFill/>
          <a:ln>
            <a:noFill/>
          </a:ln>
        </p:spPr>
      </p:pic>
      <p:sp>
        <p:nvSpPr>
          <p:cNvPr id="1371351179" name="Google Shape;112;p58"/>
          <p:cNvSpPr/>
          <p:nvPr/>
        </p:nvSpPr>
        <p:spPr bwMode="auto">
          <a:xfrm>
            <a:off x="0" y="1797362"/>
            <a:ext cx="12193812" cy="4160208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956690241" name="Google Shape;96;p57"/>
          <p:cNvSpPr txBox="1">
            <a:spLocks noGrp="1"/>
          </p:cNvSpPr>
          <p:nvPr>
            <p:ph type="ctrTitle"/>
          </p:nvPr>
        </p:nvSpPr>
        <p:spPr bwMode="auto">
          <a:xfrm>
            <a:off x="442912" y="325818"/>
            <a:ext cx="11306174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Century Gothic"/>
              <a:buNone/>
              <a:defRPr sz="8500" b="1" cap="none">
                <a:solidFill>
                  <a:schemeClr val="lt1"/>
                </a:solidFill>
                <a:latin typeface="Arago SemiBold"/>
                <a:ea typeface="Arago SemiBold"/>
                <a:cs typeface="Arago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840562704" name="Image 14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788506" y="5947955"/>
            <a:ext cx="3983250" cy="516210"/>
          </a:xfrm>
          <a:prstGeom prst="rect">
            <a:avLst/>
          </a:prstGeom>
        </p:spPr>
      </p:pic>
      <p:sp>
        <p:nvSpPr>
          <p:cNvPr id="1252047697" name="Rectangle 1"/>
          <p:cNvSpPr/>
          <p:nvPr userDrawn="1"/>
        </p:nvSpPr>
        <p:spPr bwMode="auto">
          <a:xfrm>
            <a:off x="442912" y="6071888"/>
            <a:ext cx="1698709" cy="56954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93379861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277207"/>
            <a:ext cx="4699753" cy="6069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Arago"/>
              </a:defRPr>
            </a:lvl1pPr>
          </a:lstStyle>
          <a:p>
            <a:pPr>
              <a:defRPr/>
            </a:pPr>
            <a:r>
              <a:rPr lang="fr-FR" b="0"/>
              <a:t>Date</a:t>
            </a:r>
            <a:endParaRPr/>
          </a:p>
        </p:txBody>
      </p:sp>
      <p:sp>
        <p:nvSpPr>
          <p:cNvPr id="808086700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2" y="5884132"/>
            <a:ext cx="4699753" cy="606925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  <a:latin typeface="Arago Medium"/>
              </a:defRPr>
            </a:lvl1pPr>
          </a:lstStyle>
          <a:p>
            <a:pPr>
              <a:defRPr/>
            </a:pPr>
            <a:r>
              <a:rPr lang="fr-FR"/>
              <a:t>Equipe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SOMMAIRE COU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3102031" name="Google Shape;24;p49"/>
          <p:cNvPicPr/>
          <p:nvPr userDrawn="1"/>
        </p:nvPicPr>
        <p:blipFill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197765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31972"/>
            <a:ext cx="12192000" cy="3919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6089197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908576422" name="Espace réservé du texte 8"/>
          <p:cNvSpPr>
            <a:spLocks noGrp="1"/>
          </p:cNvSpPr>
          <p:nvPr>
            <p:ph type="body" sz="quarter" idx="13"/>
          </p:nvPr>
        </p:nvSpPr>
        <p:spPr bwMode="auto">
          <a:xfrm>
            <a:off x="1872927" y="1231724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1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2056086331" name="Espace réservé du texte 1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2401" y="1231724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289371943" name="Espace réservé du texte 8"/>
          <p:cNvSpPr>
            <a:spLocks noGrp="1"/>
          </p:cNvSpPr>
          <p:nvPr>
            <p:ph type="body" sz="quarter" idx="28"/>
          </p:nvPr>
        </p:nvSpPr>
        <p:spPr bwMode="auto">
          <a:xfrm>
            <a:off x="1872927" y="2081957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1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305087018" name="Espace réservé du texte 11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32401" y="208195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490488949" name="Espace réservé du texte 8"/>
          <p:cNvSpPr>
            <a:spLocks noGrp="1"/>
          </p:cNvSpPr>
          <p:nvPr>
            <p:ph type="body" sz="quarter" idx="30"/>
          </p:nvPr>
        </p:nvSpPr>
        <p:spPr bwMode="auto">
          <a:xfrm>
            <a:off x="1872927" y="2926992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1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989909173" name="Espace réservé du texte 11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32401" y="2926992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360973164" name="Espace réservé du texte 8"/>
          <p:cNvSpPr>
            <a:spLocks noGrp="1"/>
          </p:cNvSpPr>
          <p:nvPr>
            <p:ph type="body" sz="quarter" idx="32"/>
          </p:nvPr>
        </p:nvSpPr>
        <p:spPr bwMode="auto">
          <a:xfrm>
            <a:off x="1872927" y="3791847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1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201491123" name="Espace réservé du texte 11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32401" y="379184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2098637321" name="Espace réservé du texte 8"/>
          <p:cNvSpPr>
            <a:spLocks noGrp="1"/>
          </p:cNvSpPr>
          <p:nvPr>
            <p:ph type="body" sz="quarter" idx="34"/>
          </p:nvPr>
        </p:nvSpPr>
        <p:spPr bwMode="auto">
          <a:xfrm>
            <a:off x="1872927" y="4651505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1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1896415609" name="Espace réservé du texte 11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32401" y="4651505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/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pic>
        <p:nvPicPr>
          <p:cNvPr id="1823588499" name="Image 3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  <p:pic>
        <p:nvPicPr>
          <p:cNvPr id="1527735926" name="Image 1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42433" y="6200080"/>
            <a:ext cx="1991625" cy="258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COU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9934505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818526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959620661" name="Espace réservé du texte 8"/>
          <p:cNvSpPr>
            <a:spLocks noGrp="1"/>
          </p:cNvSpPr>
          <p:nvPr>
            <p:ph type="body" sz="quarter" idx="13"/>
          </p:nvPr>
        </p:nvSpPr>
        <p:spPr bwMode="auto">
          <a:xfrm>
            <a:off x="1872927" y="1231724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277181359" name="Espace réservé du texte 1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2401" y="1231724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891463810" name="Espace réservé du texte 8"/>
          <p:cNvSpPr>
            <a:spLocks noGrp="1"/>
          </p:cNvSpPr>
          <p:nvPr>
            <p:ph type="body" sz="quarter" idx="28"/>
          </p:nvPr>
        </p:nvSpPr>
        <p:spPr bwMode="auto">
          <a:xfrm>
            <a:off x="1872927" y="2081957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1775292457" name="Espace réservé du texte 11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32401" y="208195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634658331" name="Espace réservé du texte 8"/>
          <p:cNvSpPr>
            <a:spLocks noGrp="1"/>
          </p:cNvSpPr>
          <p:nvPr>
            <p:ph type="body" sz="quarter" idx="30"/>
          </p:nvPr>
        </p:nvSpPr>
        <p:spPr bwMode="auto">
          <a:xfrm>
            <a:off x="1872927" y="2926992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193264289" name="Espace réservé du texte 11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32401" y="2926992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323220384" name="Espace réservé du texte 8"/>
          <p:cNvSpPr>
            <a:spLocks noGrp="1"/>
          </p:cNvSpPr>
          <p:nvPr>
            <p:ph type="body" sz="quarter" idx="32"/>
          </p:nvPr>
        </p:nvSpPr>
        <p:spPr bwMode="auto">
          <a:xfrm>
            <a:off x="1872927" y="3791847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939677991" name="Espace réservé du texte 11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32401" y="379184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978479391" name="Espace réservé du texte 8"/>
          <p:cNvSpPr>
            <a:spLocks noGrp="1"/>
          </p:cNvSpPr>
          <p:nvPr>
            <p:ph type="body" sz="quarter" idx="34"/>
          </p:nvPr>
        </p:nvSpPr>
        <p:spPr bwMode="auto">
          <a:xfrm>
            <a:off x="1872927" y="4651505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126981078" name="Espace réservé du texte 11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32401" y="4651505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623776131" name="Rectangle 2"/>
          <p:cNvSpPr/>
          <p:nvPr userDrawn="1"/>
        </p:nvSpPr>
        <p:spPr bwMode="auto">
          <a:xfrm>
            <a:off x="360947" y="6172200"/>
            <a:ext cx="2009274" cy="4211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31077001" name="Image 3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OMMAIRE COU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3627672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412164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780505869" name="Espace réservé du texte 8"/>
          <p:cNvSpPr>
            <a:spLocks noGrp="1"/>
          </p:cNvSpPr>
          <p:nvPr>
            <p:ph type="body" sz="quarter" idx="13"/>
          </p:nvPr>
        </p:nvSpPr>
        <p:spPr bwMode="auto">
          <a:xfrm>
            <a:off x="1872927" y="1231724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144833243" name="Espace réservé du texte 1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2401" y="1231724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784485581" name="Espace réservé du texte 8"/>
          <p:cNvSpPr>
            <a:spLocks noGrp="1"/>
          </p:cNvSpPr>
          <p:nvPr>
            <p:ph type="body" sz="quarter" idx="28"/>
          </p:nvPr>
        </p:nvSpPr>
        <p:spPr bwMode="auto">
          <a:xfrm>
            <a:off x="1872927" y="2081957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263459265" name="Espace réservé du texte 11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32401" y="208195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413511118" name="Espace réservé du texte 8"/>
          <p:cNvSpPr>
            <a:spLocks noGrp="1"/>
          </p:cNvSpPr>
          <p:nvPr>
            <p:ph type="body" sz="quarter" idx="30"/>
          </p:nvPr>
        </p:nvSpPr>
        <p:spPr bwMode="auto">
          <a:xfrm>
            <a:off x="1872927" y="2926992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22799237" name="Espace réservé du texte 11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32401" y="2926992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407597128" name="Espace réservé du texte 8"/>
          <p:cNvSpPr>
            <a:spLocks noGrp="1"/>
          </p:cNvSpPr>
          <p:nvPr>
            <p:ph type="body" sz="quarter" idx="32"/>
          </p:nvPr>
        </p:nvSpPr>
        <p:spPr bwMode="auto">
          <a:xfrm>
            <a:off x="1872927" y="3791847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738349166" name="Espace réservé du texte 11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32401" y="379184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30484204" name="Espace réservé du texte 8"/>
          <p:cNvSpPr>
            <a:spLocks noGrp="1"/>
          </p:cNvSpPr>
          <p:nvPr>
            <p:ph type="body" sz="quarter" idx="34"/>
          </p:nvPr>
        </p:nvSpPr>
        <p:spPr bwMode="auto">
          <a:xfrm>
            <a:off x="1872927" y="4651505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792854355" name="Espace réservé du texte 11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32401" y="4651505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494082274" name="Rectangle 2"/>
          <p:cNvSpPr/>
          <p:nvPr userDrawn="1"/>
        </p:nvSpPr>
        <p:spPr bwMode="auto">
          <a:xfrm>
            <a:off x="360947" y="6172200"/>
            <a:ext cx="2009274" cy="4211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9677155" name="Image 3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OMMAIRE COURT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5974197" name="Google Shape;24;p4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1866584"/>
            <a:ext cx="12192000" cy="391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893336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18FDA3-B4B7-4D23-9326-6D1D4F0C50F8}" type="slidenum">
              <a:rPr lang="fr-FR"/>
              <a:t>‹N°›</a:t>
            </a:fld>
            <a:endParaRPr lang="fr-FR"/>
          </a:p>
        </p:txBody>
      </p:sp>
      <p:sp>
        <p:nvSpPr>
          <p:cNvPr id="1131341638" name="Espace réservé du texte 8"/>
          <p:cNvSpPr>
            <a:spLocks noGrp="1"/>
          </p:cNvSpPr>
          <p:nvPr>
            <p:ph type="body" sz="quarter" idx="13"/>
          </p:nvPr>
        </p:nvSpPr>
        <p:spPr bwMode="auto">
          <a:xfrm>
            <a:off x="1872927" y="1231724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295394815" name="Espace réservé du texte 11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32401" y="1231724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008322178" name="Espace réservé du texte 8"/>
          <p:cNvSpPr>
            <a:spLocks noGrp="1"/>
          </p:cNvSpPr>
          <p:nvPr>
            <p:ph type="body" sz="quarter" idx="28"/>
          </p:nvPr>
        </p:nvSpPr>
        <p:spPr bwMode="auto">
          <a:xfrm>
            <a:off x="1872927" y="2081957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569149230" name="Espace réservé du texte 11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32401" y="208195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328265310" name="Espace réservé du texte 8"/>
          <p:cNvSpPr>
            <a:spLocks noGrp="1"/>
          </p:cNvSpPr>
          <p:nvPr>
            <p:ph type="body" sz="quarter" idx="30"/>
          </p:nvPr>
        </p:nvSpPr>
        <p:spPr bwMode="auto">
          <a:xfrm>
            <a:off x="1872927" y="2926992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580901781" name="Espace réservé du texte 11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32401" y="2926992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528031242" name="Espace réservé du texte 8"/>
          <p:cNvSpPr>
            <a:spLocks noGrp="1"/>
          </p:cNvSpPr>
          <p:nvPr>
            <p:ph type="body" sz="quarter" idx="32"/>
          </p:nvPr>
        </p:nvSpPr>
        <p:spPr bwMode="auto">
          <a:xfrm>
            <a:off x="1872927" y="3791847"/>
            <a:ext cx="8380892" cy="648000"/>
          </a:xfrm>
        </p:spPr>
        <p:txBody>
          <a:bodyPr anchor="ctr" anchorCtr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defRPr/>
            </a:pPr>
            <a:endParaRPr lang="fr-FR"/>
          </a:p>
        </p:txBody>
      </p:sp>
      <p:sp>
        <p:nvSpPr>
          <p:cNvPr id="328489552" name="Espace réservé du texte 11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32401" y="3791847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2126936469" name="Espace réservé du texte 8"/>
          <p:cNvSpPr>
            <a:spLocks noGrp="1"/>
          </p:cNvSpPr>
          <p:nvPr>
            <p:ph type="body" sz="quarter" idx="34"/>
          </p:nvPr>
        </p:nvSpPr>
        <p:spPr bwMode="auto">
          <a:xfrm>
            <a:off x="1872927" y="4651505"/>
            <a:ext cx="838089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>
              <a:defRPr lang="fr-FR" sz="4000" b="1" spc="-20">
                <a:solidFill>
                  <a:schemeClr val="tx2"/>
                </a:solidFill>
                <a:latin typeface="Arago Medium"/>
              </a:defRPr>
            </a:lvl1pPr>
          </a:lstStyle>
          <a:p>
            <a:pPr lvl="0">
              <a:spcBef>
                <a:spcPts val="0"/>
              </a:spcBef>
              <a:defRPr/>
            </a:pPr>
            <a:endParaRPr lang="fr-FR"/>
          </a:p>
        </p:txBody>
      </p:sp>
      <p:sp>
        <p:nvSpPr>
          <p:cNvPr id="1751279087" name="Espace réservé du texte 11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32401" y="4651505"/>
            <a:ext cx="1219762" cy="6531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 sz="4400" b="0" i="0" u="none" strike="noStrike" cap="none">
                <a:solidFill>
                  <a:schemeClr val="accent1">
                    <a:lumMod val="20000"/>
                    <a:lumOff val="80000"/>
                  </a:schemeClr>
                </a:solidFill>
                <a:latin typeface="Arago Medium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fr-FR"/>
              <a:t>00.</a:t>
            </a:r>
            <a:endParaRPr/>
          </a:p>
        </p:txBody>
      </p:sp>
      <p:sp>
        <p:nvSpPr>
          <p:cNvPr id="1293369979" name="Rectangle 2"/>
          <p:cNvSpPr/>
          <p:nvPr userDrawn="1"/>
        </p:nvSpPr>
        <p:spPr bwMode="auto">
          <a:xfrm>
            <a:off x="360947" y="6172200"/>
            <a:ext cx="2009274" cy="42110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84681666" name="Image 3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2401" y="6202976"/>
            <a:ext cx="1953532" cy="25321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8882157" name="Google Shape;10;p48"/>
          <p:cNvSpPr txBox="1">
            <a:spLocks noGrp="1"/>
          </p:cNvSpPr>
          <p:nvPr>
            <p:ph type="title"/>
          </p:nvPr>
        </p:nvSpPr>
        <p:spPr bwMode="auto">
          <a:xfrm>
            <a:off x="442913" y="333375"/>
            <a:ext cx="11306174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 sz="3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7189035" name="Google Shape;11;p48"/>
          <p:cNvSpPr txBox="1">
            <a:spLocks noGrp="1"/>
          </p:cNvSpPr>
          <p:nvPr>
            <p:ph type="body" idx="1"/>
          </p:nvPr>
        </p:nvSpPr>
        <p:spPr bwMode="auto">
          <a:xfrm>
            <a:off x="442913" y="1844675"/>
            <a:ext cx="5292726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2743200" marR="0" lvl="5" indent="-2921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5888898" name="Google Shape;12;p48"/>
          <p:cNvSpPr txBox="1">
            <a:spLocks noGrp="1"/>
          </p:cNvSpPr>
          <p:nvPr>
            <p:ph type="dt" idx="10"/>
          </p:nvPr>
        </p:nvSpPr>
        <p:spPr bwMode="auto">
          <a:xfrm>
            <a:off x="442913" y="6317308"/>
            <a:ext cx="108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616625" name="Google Shape;13;p48"/>
          <p:cNvSpPr txBox="1">
            <a:spLocks noGrp="1"/>
          </p:cNvSpPr>
          <p:nvPr>
            <p:ph type="ftr" idx="11"/>
          </p:nvPr>
        </p:nvSpPr>
        <p:spPr bwMode="auto">
          <a:xfrm>
            <a:off x="2018587" y="6317308"/>
            <a:ext cx="3717052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6097065" name="Google Shape;14;p48"/>
          <p:cNvSpPr txBox="1">
            <a:spLocks noGrp="1"/>
          </p:cNvSpPr>
          <p:nvPr>
            <p:ph type="sldNum" idx="12"/>
          </p:nvPr>
        </p:nvSpPr>
        <p:spPr bwMode="auto">
          <a:xfrm>
            <a:off x="11029087" y="6317308"/>
            <a:ext cx="720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03845356" name="Google Shape;15;p48"/>
          <p:cNvSpPr txBox="1"/>
          <p:nvPr/>
        </p:nvSpPr>
        <p:spPr bwMode="auto">
          <a:xfrm>
            <a:off x="442913" y="6317308"/>
            <a:ext cx="136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/>
            </a:pPr>
            <a:r>
              <a:rPr lang="fr-FR" sz="7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</a:rPr>
              <a:t>Observatoire de Paris – PSL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3838796" name="Titre 1"/>
          <p:cNvSpPr>
            <a:spLocks noGrp="1"/>
          </p:cNvSpPr>
          <p:nvPr>
            <p:ph type="ctrTitle"/>
          </p:nvPr>
        </p:nvSpPr>
        <p:spPr bwMode="auto">
          <a:xfrm>
            <a:off x="442913" y="1590317"/>
            <a:ext cx="11306174" cy="2340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A first </a:t>
            </a:r>
            <a:r>
              <a:rPr lang="fr-FR" dirty="0" err="1">
                <a:solidFill>
                  <a:srgbClr val="FFC000"/>
                </a:solidFill>
              </a:rPr>
              <a:t>exomoon</a:t>
            </a:r>
            <a:r>
              <a:rPr lang="fr-FR" dirty="0"/>
              <a:t> candidate </a:t>
            </a:r>
            <a:r>
              <a:rPr lang="fr-FR" dirty="0" err="1"/>
              <a:t>revealed</a:t>
            </a:r>
            <a:r>
              <a:rPr lang="fr-FR" dirty="0"/>
              <a:t> by </a:t>
            </a:r>
            <a:r>
              <a:rPr lang="fr-FR" dirty="0" err="1"/>
              <a:t>astrometry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VLTI/</a:t>
            </a:r>
            <a:r>
              <a:rPr lang="fr-FR" dirty="0">
                <a:solidFill>
                  <a:srgbClr val="FFC000"/>
                </a:solidFill>
              </a:rPr>
              <a:t>GRAVITY</a:t>
            </a:r>
          </a:p>
        </p:txBody>
      </p:sp>
      <p:sp>
        <p:nvSpPr>
          <p:cNvPr id="257948837" name="Espace réservé du texte 3"/>
          <p:cNvSpPr>
            <a:spLocks noGrp="1"/>
          </p:cNvSpPr>
          <p:nvPr>
            <p:ph type="body" sz="quarter" idx="10"/>
          </p:nvPr>
        </p:nvSpPr>
        <p:spPr bwMode="auto">
          <a:xfrm rot="10800000" flipV="1">
            <a:off x="442911" y="5580669"/>
            <a:ext cx="4699753" cy="606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/>
              <a:t>Quentin KRAL (+131 </a:t>
            </a:r>
            <a:r>
              <a:rPr lang="fr-FR" sz="2400" dirty="0" err="1"/>
              <a:t>other</a:t>
            </a:r>
            <a:r>
              <a:rPr lang="fr-FR" sz="2400" dirty="0"/>
              <a:t> </a:t>
            </a:r>
            <a:r>
              <a:rPr lang="fr-FR" sz="2400" dirty="0" err="1"/>
              <a:t>authors</a:t>
            </a:r>
            <a:r>
              <a:rPr lang="fr-FR" sz="2400" dirty="0"/>
              <a:t>)</a:t>
            </a:r>
          </a:p>
        </p:txBody>
      </p:sp>
      <p:sp>
        <p:nvSpPr>
          <p:cNvPr id="1869411642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 rot="10800000" flipV="1">
            <a:off x="442911" y="6032413"/>
            <a:ext cx="4699753" cy="606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/>
              <a:t>LIRA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10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F0E193-544A-64F9-8159-21D52ACB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23" y="847361"/>
            <a:ext cx="5731985" cy="45076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4875C1-32CA-F837-0FDE-AC02BC8D7D34}"/>
              </a:ext>
            </a:extLst>
          </p:cNvPr>
          <p:cNvSpPr txBox="1"/>
          <p:nvPr/>
        </p:nvSpPr>
        <p:spPr>
          <a:xfrm>
            <a:off x="7087154" y="1253060"/>
            <a:ext cx="329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Posterior</a:t>
            </a:r>
            <a:r>
              <a:rPr lang="fr-FR" b="1" dirty="0"/>
              <a:t> distribution fit (ellipses) of data (crosses)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2672B6-84C8-94ED-0B5E-C253A21F98DF}"/>
              </a:ext>
            </a:extLst>
          </p:cNvPr>
          <p:cNvSpPr txBox="1"/>
          <p:nvPr/>
        </p:nvSpPr>
        <p:spPr>
          <a:xfrm>
            <a:off x="231546" y="1642059"/>
            <a:ext cx="5506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Observations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4 </a:t>
            </a:r>
            <a:r>
              <a:rPr lang="fr-FR" sz="2400" b="1" dirty="0" err="1">
                <a:solidFill>
                  <a:srgbClr val="FFC000"/>
                </a:solidFill>
              </a:rPr>
              <a:t>UTs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dirty="0">
                <a:solidFill>
                  <a:srgbClr val="FFC000"/>
                </a:solidFill>
              </a:rPr>
              <a:t>of VLTI/</a:t>
            </a:r>
            <a:r>
              <a:rPr lang="fr-FR" sz="2400" b="1" dirty="0">
                <a:solidFill>
                  <a:srgbClr val="FFC000"/>
                </a:solidFill>
              </a:rPr>
              <a:t>GRAVITY</a:t>
            </a:r>
            <a:r>
              <a:rPr lang="fr-FR" sz="2400" dirty="0">
                <a:solidFill>
                  <a:srgbClr val="FFC000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(8 </a:t>
            </a:r>
            <a:r>
              <a:rPr lang="fr-FR" sz="2400" dirty="0" err="1">
                <a:solidFill>
                  <a:schemeClr val="bg1"/>
                </a:solidFill>
              </a:rPr>
              <a:t>epochs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</a:rPr>
              <a:t>between</a:t>
            </a:r>
            <a:r>
              <a:rPr lang="fr-FR" sz="2400" dirty="0">
                <a:solidFill>
                  <a:schemeClr val="bg1"/>
                </a:solidFill>
              </a:rPr>
              <a:t> April and July 2024 (PI: Kral)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+ 5 data points </a:t>
            </a:r>
            <a:r>
              <a:rPr lang="fr-FR" sz="2400" dirty="0" err="1">
                <a:solidFill>
                  <a:schemeClr val="bg1"/>
                </a:solidFill>
              </a:rPr>
              <a:t>from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ExoGRAVITY</a:t>
            </a:r>
            <a:r>
              <a:rPr lang="fr-FR" sz="2400" dirty="0">
                <a:solidFill>
                  <a:srgbClr val="FFC000"/>
                </a:solidFill>
              </a:rPr>
              <a:t> large program</a:t>
            </a:r>
            <a:r>
              <a:rPr lang="fr-FR" sz="2400" dirty="0">
                <a:solidFill>
                  <a:schemeClr val="bg1"/>
                </a:solidFill>
              </a:rPr>
              <a:t> (Lacour+20) and 1 </a:t>
            </a:r>
            <a:r>
              <a:rPr lang="fr-FR" sz="2400" dirty="0" err="1">
                <a:solidFill>
                  <a:schemeClr val="bg1"/>
                </a:solidFill>
              </a:rPr>
              <a:t>from</a:t>
            </a:r>
            <a:r>
              <a:rPr lang="fr-FR" sz="2400" dirty="0">
                <a:solidFill>
                  <a:schemeClr val="bg1"/>
                </a:solidFill>
              </a:rPr>
              <a:t> commissioning of </a:t>
            </a:r>
            <a:r>
              <a:rPr lang="fr-FR" sz="2400" b="1" dirty="0">
                <a:solidFill>
                  <a:srgbClr val="FFC000"/>
                </a:solidFill>
              </a:rPr>
              <a:t>GRAVITY+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8A429F-C80F-4C6C-4061-FC111538E6B3}"/>
              </a:ext>
            </a:extLst>
          </p:cNvPr>
          <p:cNvSpPr txBox="1"/>
          <p:nvPr/>
        </p:nvSpPr>
        <p:spPr bwMode="auto">
          <a:xfrm>
            <a:off x="527460" y="57030"/>
            <a:ext cx="11074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Observations of HD 206893 B </a:t>
            </a:r>
            <a:r>
              <a:rPr lang="fr-FR" sz="3600" b="1" dirty="0" err="1">
                <a:solidFill>
                  <a:schemeClr val="bg1"/>
                </a:solidFill>
              </a:rPr>
              <a:t>with</a:t>
            </a:r>
            <a:r>
              <a:rPr lang="fr-FR" sz="3600" b="1" dirty="0">
                <a:solidFill>
                  <a:schemeClr val="bg1"/>
                </a:solidFill>
              </a:rPr>
              <a:t> GRAVITY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C0BF19-6131-33AB-A7D0-667937694631}"/>
              </a:ext>
            </a:extLst>
          </p:cNvPr>
          <p:cNvSpPr txBox="1"/>
          <p:nvPr/>
        </p:nvSpPr>
        <p:spPr>
          <a:xfrm>
            <a:off x="345990" y="5555795"/>
            <a:ext cx="11256118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The </a:t>
            </a:r>
            <a:r>
              <a:rPr lang="fr-FR" sz="2400" b="1" dirty="0" err="1">
                <a:solidFill>
                  <a:schemeClr val="bg1"/>
                </a:solidFill>
              </a:rPr>
              <a:t>orbit</a:t>
            </a:r>
            <a:r>
              <a:rPr lang="fr-FR" sz="2400" b="1" dirty="0">
                <a:solidFill>
                  <a:schemeClr val="bg1"/>
                </a:solidFill>
              </a:rPr>
              <a:t> of HD 206893 B </a:t>
            </a:r>
            <a:r>
              <a:rPr lang="fr-FR" sz="2400" b="1" dirty="0" err="1">
                <a:solidFill>
                  <a:schemeClr val="bg1"/>
                </a:solidFill>
              </a:rPr>
              <a:t>fits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well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with</a:t>
            </a:r>
            <a:r>
              <a:rPr lang="fr-FR" sz="2400" b="1" dirty="0">
                <a:solidFill>
                  <a:schemeClr val="bg1"/>
                </a:solidFill>
              </a:rPr>
              <a:t> an </a:t>
            </a:r>
            <a:r>
              <a:rPr lang="fr-FR" sz="2400" b="1" dirty="0">
                <a:solidFill>
                  <a:srgbClr val="FFC000"/>
                </a:solidFill>
              </a:rPr>
              <a:t>ellipse </a:t>
            </a:r>
            <a:r>
              <a:rPr lang="fr-FR" sz="2400" b="1" dirty="0" err="1">
                <a:solidFill>
                  <a:srgbClr val="FFC000"/>
                </a:solidFill>
              </a:rPr>
              <a:t>with</a:t>
            </a:r>
            <a:r>
              <a:rPr lang="fr-FR" sz="2400" b="1" dirty="0">
                <a:solidFill>
                  <a:srgbClr val="FFC000"/>
                </a:solidFill>
              </a:rPr>
              <a:t> a semi-major axis of 150 µas </a:t>
            </a:r>
            <a:r>
              <a:rPr lang="fr-FR" sz="2400" b="1" dirty="0">
                <a:solidFill>
                  <a:schemeClr val="bg1"/>
                </a:solidFill>
              </a:rPr>
              <a:t>(0.0056 au, or </a:t>
            </a:r>
            <a:r>
              <a:rPr lang="fr-FR" sz="2400" b="1" dirty="0" err="1">
                <a:solidFill>
                  <a:schemeClr val="bg1"/>
                </a:solidFill>
              </a:rPr>
              <a:t>twice</a:t>
            </a:r>
            <a:r>
              <a:rPr lang="fr-FR" sz="2400" b="1" dirty="0">
                <a:solidFill>
                  <a:schemeClr val="bg1"/>
                </a:solidFill>
              </a:rPr>
              <a:t> the </a:t>
            </a:r>
            <a:r>
              <a:rPr lang="fr-FR" sz="2400" b="1" dirty="0" err="1">
                <a:solidFill>
                  <a:schemeClr val="bg1"/>
                </a:solidFill>
              </a:rPr>
              <a:t>Earth</a:t>
            </a:r>
            <a:r>
              <a:rPr lang="fr-FR" sz="2400" b="1" dirty="0">
                <a:solidFill>
                  <a:schemeClr val="bg1"/>
                </a:solidFill>
              </a:rPr>
              <a:t>-Moon distance) and a </a:t>
            </a:r>
            <a:r>
              <a:rPr lang="fr-FR" sz="2400" b="1" dirty="0" err="1">
                <a:solidFill>
                  <a:srgbClr val="FFC000"/>
                </a:solidFill>
              </a:rPr>
              <a:t>period</a:t>
            </a:r>
            <a:r>
              <a:rPr lang="fr-FR" sz="2400" b="1" dirty="0">
                <a:solidFill>
                  <a:schemeClr val="bg1"/>
                </a:solidFill>
              </a:rPr>
              <a:t> of </a:t>
            </a:r>
            <a:r>
              <a:rPr lang="fr-FR" sz="2400" b="1" dirty="0" err="1">
                <a:solidFill>
                  <a:schemeClr val="bg1"/>
                </a:solidFill>
              </a:rPr>
              <a:t>approximately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9 </a:t>
            </a:r>
            <a:r>
              <a:rPr lang="fr-FR" sz="2400" b="1" dirty="0" err="1">
                <a:solidFill>
                  <a:srgbClr val="FFC000"/>
                </a:solidFill>
              </a:rPr>
              <a:t>months</a:t>
            </a:r>
            <a:endParaRPr lang="fr-FR" sz="2400" b="1" dirty="0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0BE230-B44C-0BB3-6C08-3DC2B27257C1}"/>
              </a:ext>
            </a:extLst>
          </p:cNvPr>
          <p:cNvSpPr txBox="1"/>
          <p:nvPr/>
        </p:nvSpPr>
        <p:spPr bwMode="auto">
          <a:xfrm>
            <a:off x="10795477" y="4993752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</p:spTree>
    <p:extLst>
      <p:ext uri="{BB962C8B-B14F-4D97-AF65-F5344CB8AC3E}">
        <p14:creationId xmlns:p14="http://schemas.microsoft.com/office/powerpoint/2010/main" val="261933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F3B2B6-AF2A-8454-3DB2-F566F459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2" y="646331"/>
            <a:ext cx="5936218" cy="60413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FF89AF-4D54-82D4-5D90-151846F6BE2A}"/>
              </a:ext>
            </a:extLst>
          </p:cNvPr>
          <p:cNvSpPr txBox="1"/>
          <p:nvPr/>
        </p:nvSpPr>
        <p:spPr>
          <a:xfrm>
            <a:off x="6457037" y="1720840"/>
            <a:ext cx="5292050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-Peak of </a:t>
            </a:r>
            <a:r>
              <a:rPr lang="fr-FR" sz="2400" b="1" dirty="0" err="1">
                <a:solidFill>
                  <a:srgbClr val="FFC000"/>
                </a:solidFill>
              </a:rPr>
              <a:t>moon’s</a:t>
            </a:r>
            <a:r>
              <a:rPr lang="fr-FR" sz="2400" b="1" dirty="0">
                <a:solidFill>
                  <a:srgbClr val="FFC000"/>
                </a:solidFill>
              </a:rPr>
              <a:t> semi-major axis </a:t>
            </a:r>
            <a:r>
              <a:rPr lang="fr-FR" sz="2400" b="1" dirty="0">
                <a:solidFill>
                  <a:schemeClr val="bg1"/>
                </a:solidFill>
              </a:rPr>
              <a:t>at </a:t>
            </a:r>
            <a:r>
              <a:rPr lang="fr-FR" sz="2400" b="1" dirty="0">
                <a:solidFill>
                  <a:srgbClr val="FFC000"/>
                </a:solidFill>
              </a:rPr>
              <a:t>0.22 au </a:t>
            </a:r>
            <a:r>
              <a:rPr lang="fr-FR" sz="2400" b="1" dirty="0">
                <a:solidFill>
                  <a:schemeClr val="bg1"/>
                </a:solidFill>
              </a:rPr>
              <a:t>(~9-month </a:t>
            </a:r>
            <a:r>
              <a:rPr lang="fr-FR" sz="2400" b="1" dirty="0" err="1">
                <a:solidFill>
                  <a:schemeClr val="bg1"/>
                </a:solidFill>
              </a:rPr>
              <a:t>period</a:t>
            </a:r>
            <a:r>
              <a:rPr lang="fr-FR" sz="24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-</a:t>
            </a:r>
            <a:r>
              <a:rPr lang="fr-FR" sz="2400" b="1" dirty="0" err="1">
                <a:solidFill>
                  <a:schemeClr val="bg1"/>
                </a:solidFill>
              </a:rPr>
              <a:t>Upper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limit</a:t>
            </a:r>
            <a:r>
              <a:rPr lang="fr-FR" sz="2400" b="1" dirty="0">
                <a:solidFill>
                  <a:schemeClr val="bg1"/>
                </a:solidFill>
              </a:rPr>
              <a:t> in </a:t>
            </a:r>
            <a:r>
              <a:rPr lang="fr-FR" sz="2400" b="1" dirty="0" err="1">
                <a:solidFill>
                  <a:srgbClr val="FFC000"/>
                </a:solidFill>
              </a:rPr>
              <a:t>moon</a:t>
            </a:r>
            <a:r>
              <a:rPr lang="fr-FR" sz="2400" b="1" dirty="0">
                <a:solidFill>
                  <a:srgbClr val="FFC000"/>
                </a:solidFill>
              </a:rPr>
              <a:t> mass at 0.8 </a:t>
            </a:r>
            <a:r>
              <a:rPr lang="fr-FR" sz="2400" b="1" dirty="0" err="1">
                <a:solidFill>
                  <a:srgbClr val="FFC000"/>
                </a:solidFill>
              </a:rPr>
              <a:t>M</a:t>
            </a:r>
            <a:r>
              <a:rPr lang="fr-FR" sz="2400" b="1" baseline="-25000" dirty="0" err="1">
                <a:solidFill>
                  <a:srgbClr val="FFC000"/>
                </a:solidFill>
              </a:rPr>
              <a:t>jup</a:t>
            </a:r>
            <a:endParaRPr lang="fr-FR" sz="2400" b="1" baseline="-25000" dirty="0">
              <a:solidFill>
                <a:srgbClr val="FFC000"/>
              </a:solidFill>
            </a:endParaRPr>
          </a:p>
          <a:p>
            <a:pPr algn="ctr"/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-</a:t>
            </a:r>
            <a:r>
              <a:rPr lang="fr-FR" sz="2400" b="1" dirty="0">
                <a:solidFill>
                  <a:srgbClr val="FFC000"/>
                </a:solidFill>
              </a:rPr>
              <a:t>Inclination</a:t>
            </a:r>
            <a:r>
              <a:rPr lang="fr-FR" sz="2400" b="1" dirty="0">
                <a:solidFill>
                  <a:schemeClr val="bg1"/>
                </a:solidFill>
              </a:rPr>
              <a:t> of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moderately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constrained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around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90 </a:t>
            </a:r>
            <a:r>
              <a:rPr lang="fr-FR" sz="2400" b="1" dirty="0" err="1">
                <a:solidFill>
                  <a:srgbClr val="FFC000"/>
                </a:solidFill>
              </a:rPr>
              <a:t>deg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(i.e. ~60 </a:t>
            </a:r>
            <a:r>
              <a:rPr lang="fr-FR" sz="2400" b="1" dirty="0" err="1">
                <a:solidFill>
                  <a:schemeClr val="bg1"/>
                </a:solidFill>
              </a:rPr>
              <a:t>deg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misaligned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from</a:t>
            </a:r>
            <a:r>
              <a:rPr lang="fr-FR" sz="2400" b="1" dirty="0">
                <a:solidFill>
                  <a:schemeClr val="bg1"/>
                </a:solidFill>
              </a:rPr>
              <a:t> the </a:t>
            </a:r>
            <a:r>
              <a:rPr lang="fr-FR" sz="2400" b="1" dirty="0" err="1">
                <a:solidFill>
                  <a:schemeClr val="bg1"/>
                </a:solidFill>
              </a:rPr>
              <a:t>orbit</a:t>
            </a:r>
            <a:r>
              <a:rPr lang="fr-FR" sz="2400" b="1" dirty="0">
                <a:solidFill>
                  <a:schemeClr val="bg1"/>
                </a:solidFill>
              </a:rPr>
              <a:t> of B)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336749-80FB-4E3F-8B36-3A871242C72A}"/>
              </a:ext>
            </a:extLst>
          </p:cNvPr>
          <p:cNvSpPr txBox="1"/>
          <p:nvPr/>
        </p:nvSpPr>
        <p:spPr bwMode="auto">
          <a:xfrm>
            <a:off x="2058221" y="0"/>
            <a:ext cx="8075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MCMC fit </a:t>
            </a:r>
            <a:r>
              <a:rPr lang="fr-FR" sz="3600" b="1" dirty="0" err="1">
                <a:solidFill>
                  <a:schemeClr val="bg1"/>
                </a:solidFill>
              </a:rPr>
              <a:t>with</a:t>
            </a:r>
            <a:r>
              <a:rPr lang="fr-FR" sz="3600" b="1" dirty="0">
                <a:solidFill>
                  <a:schemeClr val="bg1"/>
                </a:solidFill>
              </a:rPr>
              <a:t> the code </a:t>
            </a:r>
            <a:r>
              <a:rPr lang="fr-FR" sz="3600" b="1" dirty="0" err="1">
                <a:solidFill>
                  <a:schemeClr val="bg1"/>
                </a:solidFill>
              </a:rPr>
              <a:t>orbitize</a:t>
            </a:r>
            <a:r>
              <a:rPr lang="fr-FR" sz="36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71AD5B-3A37-1271-FACC-B75FAC654C6F}"/>
              </a:ext>
            </a:extLst>
          </p:cNvPr>
          <p:cNvSpPr txBox="1"/>
          <p:nvPr/>
        </p:nvSpPr>
        <p:spPr>
          <a:xfrm>
            <a:off x="5258546" y="721920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</p:spTree>
    <p:extLst>
      <p:ext uri="{BB962C8B-B14F-4D97-AF65-F5344CB8AC3E}">
        <p14:creationId xmlns:p14="http://schemas.microsoft.com/office/powerpoint/2010/main" val="200576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D405B1-0A20-1A0F-5A73-7AC5378A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23" y="811030"/>
            <a:ext cx="5732677" cy="56502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D0B568-3AC3-B098-9F5F-0E3442516005}"/>
              </a:ext>
            </a:extLst>
          </p:cNvPr>
          <p:cNvSpPr txBox="1"/>
          <p:nvPr/>
        </p:nvSpPr>
        <p:spPr bwMode="auto">
          <a:xfrm>
            <a:off x="878984" y="0"/>
            <a:ext cx="10870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New fit forcing the </a:t>
            </a:r>
            <a:r>
              <a:rPr lang="fr-FR" sz="3600" b="1" dirty="0" err="1">
                <a:solidFill>
                  <a:schemeClr val="bg1"/>
                </a:solidFill>
              </a:rPr>
              <a:t>moon’s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sma</a:t>
            </a:r>
            <a:r>
              <a:rPr lang="fr-FR" sz="3600" b="1" dirty="0">
                <a:solidFill>
                  <a:schemeClr val="bg1"/>
                </a:solidFill>
              </a:rPr>
              <a:t> close to 0.22 au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0EF2D5-A0D0-1E9E-6E11-807D9A0CBE8E}"/>
              </a:ext>
            </a:extLst>
          </p:cNvPr>
          <p:cNvSpPr txBox="1"/>
          <p:nvPr/>
        </p:nvSpPr>
        <p:spPr bwMode="auto">
          <a:xfrm>
            <a:off x="6758361" y="2297341"/>
            <a:ext cx="4990726" cy="2677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FFC000"/>
                </a:solidFill>
              </a:rPr>
              <a:t>If the </a:t>
            </a:r>
            <a:r>
              <a:rPr lang="fr-FR" sz="2400" b="1" dirty="0" err="1">
                <a:solidFill>
                  <a:srgbClr val="FFC000"/>
                </a:solidFill>
              </a:rPr>
              <a:t>sma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peak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is</a:t>
            </a:r>
            <a:r>
              <a:rPr lang="fr-FR" sz="2400" b="1" dirty="0">
                <a:solidFill>
                  <a:srgbClr val="FFC000"/>
                </a:solidFill>
              </a:rPr>
              <a:t> real</a:t>
            </a:r>
            <a:r>
              <a:rPr lang="fr-FR" sz="2400" b="1" dirty="0">
                <a:solidFill>
                  <a:schemeClr val="bg1"/>
                </a:solidFill>
              </a:rPr>
              <a:t>, the motion of HD 206893 B can </a:t>
            </a:r>
            <a:r>
              <a:rPr lang="fr-FR" sz="2400" b="1" dirty="0" err="1">
                <a:solidFill>
                  <a:schemeClr val="bg1"/>
                </a:solidFill>
              </a:rPr>
              <a:t>be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explained</a:t>
            </a:r>
            <a:r>
              <a:rPr lang="fr-FR" sz="2400" b="1" dirty="0">
                <a:solidFill>
                  <a:schemeClr val="bg1"/>
                </a:solidFill>
              </a:rPr>
              <a:t> by the </a:t>
            </a:r>
            <a:r>
              <a:rPr lang="fr-FR" sz="2400" b="1" dirty="0" err="1">
                <a:solidFill>
                  <a:schemeClr val="bg1"/>
                </a:solidFill>
              </a:rPr>
              <a:t>effect</a:t>
            </a:r>
            <a:r>
              <a:rPr lang="fr-FR" sz="2400" b="1" dirty="0">
                <a:solidFill>
                  <a:schemeClr val="bg1"/>
                </a:solidFill>
              </a:rPr>
              <a:t> of a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with</a:t>
            </a:r>
            <a:r>
              <a:rPr lang="fr-FR" sz="2400" b="1" dirty="0">
                <a:solidFill>
                  <a:schemeClr val="bg1"/>
                </a:solidFill>
              </a:rPr>
              <a:t> a mass of </a:t>
            </a:r>
            <a:r>
              <a:rPr lang="fr-FR" sz="2400" b="1" dirty="0" err="1">
                <a:solidFill>
                  <a:schemeClr val="bg1"/>
                </a:solidFill>
              </a:rPr>
              <a:t>approximately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0.5 </a:t>
            </a:r>
            <a:r>
              <a:rPr lang="fr-FR" sz="2400" b="1" dirty="0" err="1">
                <a:solidFill>
                  <a:srgbClr val="FFC000"/>
                </a:solidFill>
              </a:rPr>
              <a:t>M</a:t>
            </a:r>
            <a:r>
              <a:rPr lang="fr-FR" sz="2400" b="1" baseline="-25000" dirty="0" err="1">
                <a:solidFill>
                  <a:srgbClr val="FFC000"/>
                </a:solidFill>
              </a:rPr>
              <a:t>jup</a:t>
            </a:r>
            <a:r>
              <a:rPr lang="fr-FR" sz="2400" b="1" dirty="0">
                <a:solidFill>
                  <a:srgbClr val="FFC000"/>
                </a:solidFill>
              </a:rPr>
              <a:t> (~9 </a:t>
            </a:r>
            <a:r>
              <a:rPr lang="fr-FR" sz="2400" b="1" dirty="0" err="1">
                <a:solidFill>
                  <a:srgbClr val="FFC000"/>
                </a:solidFill>
              </a:rPr>
              <a:t>M</a:t>
            </a:r>
            <a:r>
              <a:rPr lang="fr-FR" sz="2400" b="1" baseline="-25000" dirty="0" err="1">
                <a:solidFill>
                  <a:srgbClr val="FFC000"/>
                </a:solidFill>
              </a:rPr>
              <a:t>nep</a:t>
            </a:r>
            <a:r>
              <a:rPr lang="fr-FR" sz="2400" b="1" dirty="0">
                <a:solidFill>
                  <a:srgbClr val="FFC000"/>
                </a:solidFill>
              </a:rPr>
              <a:t>) </a:t>
            </a:r>
            <a:r>
              <a:rPr lang="fr-FR" sz="2400" b="1" dirty="0" err="1">
                <a:solidFill>
                  <a:srgbClr val="FFC000"/>
                </a:solidFill>
              </a:rPr>
              <a:t>located</a:t>
            </a:r>
            <a:r>
              <a:rPr lang="fr-FR" sz="2400" b="1" dirty="0">
                <a:solidFill>
                  <a:srgbClr val="FFC000"/>
                </a:solidFill>
              </a:rPr>
              <a:t> at a distance of 0.22 au (9-month </a:t>
            </a:r>
            <a:r>
              <a:rPr lang="fr-FR" sz="2400" b="1" dirty="0" err="1">
                <a:solidFill>
                  <a:srgbClr val="FFC000"/>
                </a:solidFill>
              </a:rPr>
              <a:t>period</a:t>
            </a:r>
            <a:r>
              <a:rPr lang="fr-FR" sz="2400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29E4BE-82C2-CE27-B812-47E092972357}"/>
              </a:ext>
            </a:extLst>
          </p:cNvPr>
          <p:cNvSpPr txBox="1"/>
          <p:nvPr/>
        </p:nvSpPr>
        <p:spPr bwMode="auto">
          <a:xfrm>
            <a:off x="5217234" y="899960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</p:spTree>
    <p:extLst>
      <p:ext uri="{BB962C8B-B14F-4D97-AF65-F5344CB8AC3E}">
        <p14:creationId xmlns:p14="http://schemas.microsoft.com/office/powerpoint/2010/main" val="3314840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13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FF4254-77BE-54BA-C6BE-019C7986B5CB}"/>
              </a:ext>
            </a:extLst>
          </p:cNvPr>
          <p:cNvSpPr txBox="1"/>
          <p:nvPr/>
        </p:nvSpPr>
        <p:spPr>
          <a:xfrm>
            <a:off x="1251063" y="1453239"/>
            <a:ext cx="9778024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bg1"/>
                </a:solidFill>
              </a:rPr>
              <a:t>Used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Bayesian</a:t>
            </a:r>
            <a:r>
              <a:rPr lang="fr-FR" sz="2400" b="1" dirty="0">
                <a:solidFill>
                  <a:srgbClr val="FFC000"/>
                </a:solidFill>
              </a:rPr>
              <a:t> Information </a:t>
            </a:r>
            <a:r>
              <a:rPr lang="fr-FR" sz="2400" b="1" dirty="0" err="1">
                <a:solidFill>
                  <a:srgbClr val="FFC000"/>
                </a:solidFill>
              </a:rPr>
              <a:t>Criterion</a:t>
            </a:r>
            <a:r>
              <a:rPr lang="fr-FR" sz="2400" b="1" dirty="0">
                <a:solidFill>
                  <a:schemeClr val="bg1"/>
                </a:solidFill>
              </a:rPr>
              <a:t> (BIC) to </a:t>
            </a:r>
            <a:r>
              <a:rPr lang="fr-FR" sz="2400" b="1" dirty="0" err="1">
                <a:solidFill>
                  <a:schemeClr val="bg1"/>
                </a:solidFill>
              </a:rPr>
              <a:t>differentiate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between</a:t>
            </a:r>
            <a:r>
              <a:rPr lang="fr-FR" sz="2400" b="1" dirty="0">
                <a:solidFill>
                  <a:schemeClr val="bg1"/>
                </a:solidFill>
              </a:rPr>
              <a:t> a no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and a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model. The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model </a:t>
            </a:r>
            <a:r>
              <a:rPr lang="fr-FR" sz="2400" b="1" dirty="0" err="1">
                <a:solidFill>
                  <a:schemeClr val="bg1"/>
                </a:solidFill>
              </a:rPr>
              <a:t>fits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better</a:t>
            </a:r>
            <a:r>
              <a:rPr lang="fr-FR" sz="2400" b="1" dirty="0">
                <a:solidFill>
                  <a:schemeClr val="bg1"/>
                </a:solidFill>
              </a:rPr>
              <a:t> but BIC of 7.4&lt;10 (</a:t>
            </a:r>
            <a:r>
              <a:rPr lang="fr-FR" sz="2400" b="1" dirty="0" err="1">
                <a:solidFill>
                  <a:schemeClr val="bg1"/>
                </a:solidFill>
              </a:rPr>
              <a:t>statistic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criterion</a:t>
            </a:r>
            <a:r>
              <a:rPr lang="fr-FR" sz="2400" b="1" dirty="0">
                <a:solidFill>
                  <a:schemeClr val="bg1"/>
                </a:solidFill>
              </a:rPr>
              <a:t> not </a:t>
            </a:r>
            <a:r>
              <a:rPr lang="fr-FR" sz="2400" b="1" dirty="0" err="1">
                <a:solidFill>
                  <a:schemeClr val="bg1"/>
                </a:solidFill>
              </a:rPr>
              <a:t>passed</a:t>
            </a:r>
            <a:r>
              <a:rPr lang="fr-FR" sz="2400" b="1" dirty="0">
                <a:solidFill>
                  <a:schemeClr val="bg1"/>
                </a:solidFill>
              </a:rPr>
              <a:t>)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bg1"/>
                </a:solidFill>
              </a:rPr>
              <a:t>Could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still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be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some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systematics</a:t>
            </a:r>
            <a:r>
              <a:rPr lang="fr-FR" sz="2400" b="1" dirty="0">
                <a:solidFill>
                  <a:schemeClr val="bg1"/>
                </a:solidFill>
              </a:rPr>
              <a:t>? For </a:t>
            </a:r>
            <a:r>
              <a:rPr lang="fr-FR" sz="2400" b="1" dirty="0" err="1">
                <a:solidFill>
                  <a:schemeClr val="bg1"/>
                </a:solidFill>
              </a:rPr>
              <a:t>example</a:t>
            </a:r>
            <a:r>
              <a:rPr lang="fr-FR" sz="2400" b="1" dirty="0">
                <a:solidFill>
                  <a:schemeClr val="bg1"/>
                </a:solidFill>
              </a:rPr>
              <a:t>: </a:t>
            </a:r>
            <a:r>
              <a:rPr lang="fr-FR" sz="2400" b="1" dirty="0" err="1">
                <a:solidFill>
                  <a:schemeClr val="bg1"/>
                </a:solidFill>
              </a:rPr>
              <a:t>baseline</a:t>
            </a:r>
            <a:r>
              <a:rPr lang="fr-FR" sz="2400" b="1" dirty="0">
                <a:solidFill>
                  <a:schemeClr val="bg1"/>
                </a:solidFill>
              </a:rPr>
              <a:t> calibration, </a:t>
            </a:r>
            <a:r>
              <a:rPr lang="fr-FR" sz="2400" b="1" dirty="0" err="1">
                <a:solidFill>
                  <a:schemeClr val="bg1"/>
                </a:solidFill>
              </a:rPr>
              <a:t>terrestrial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reference</a:t>
            </a:r>
            <a:r>
              <a:rPr lang="fr-FR" sz="2400" b="1" dirty="0">
                <a:solidFill>
                  <a:schemeClr val="bg1"/>
                </a:solidFill>
              </a:rPr>
              <a:t> frame, </a:t>
            </a:r>
            <a:r>
              <a:rPr lang="fr-FR" sz="2400" b="1" dirty="0" err="1">
                <a:solidFill>
                  <a:schemeClr val="bg1"/>
                </a:solidFill>
              </a:rPr>
              <a:t>optical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abberations</a:t>
            </a:r>
            <a:r>
              <a:rPr lang="fr-FR" sz="2400" b="1" dirty="0">
                <a:solidFill>
                  <a:schemeClr val="bg1"/>
                </a:solidFill>
              </a:rPr>
              <a:t>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000"/>
                </a:solidFill>
              </a:rPr>
              <a:t>More GRAVITY data </a:t>
            </a:r>
            <a:r>
              <a:rPr lang="fr-FR" sz="2400" b="1" dirty="0" err="1">
                <a:solidFill>
                  <a:schemeClr val="bg1"/>
                </a:solidFill>
              </a:rPr>
              <a:t>is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needed</a:t>
            </a:r>
            <a:r>
              <a:rPr lang="fr-FR" sz="2400" b="1" dirty="0">
                <a:solidFill>
                  <a:schemeClr val="bg1"/>
                </a:solidFill>
              </a:rPr>
              <a:t> to </a:t>
            </a:r>
            <a:r>
              <a:rPr lang="fr-FR" sz="2400" b="1" dirty="0" err="1">
                <a:solidFill>
                  <a:schemeClr val="bg1"/>
                </a:solidFill>
              </a:rPr>
              <a:t>achieve</a:t>
            </a:r>
            <a:r>
              <a:rPr lang="fr-FR" sz="2400" b="1" dirty="0">
                <a:solidFill>
                  <a:schemeClr val="bg1"/>
                </a:solidFill>
              </a:rPr>
              <a:t> a BIC </a:t>
            </a:r>
            <a:r>
              <a:rPr lang="fr-FR" sz="2400" b="1" dirty="0" err="1">
                <a:solidFill>
                  <a:schemeClr val="bg1"/>
                </a:solidFill>
              </a:rPr>
              <a:t>greater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than</a:t>
            </a:r>
            <a:r>
              <a:rPr lang="fr-FR" sz="2400" b="1" dirty="0">
                <a:solidFill>
                  <a:schemeClr val="bg1"/>
                </a:solidFill>
              </a:rPr>
              <a:t> 10 and to </a:t>
            </a:r>
            <a:r>
              <a:rPr lang="fr-FR" sz="2400" b="1" dirty="0" err="1">
                <a:solidFill>
                  <a:schemeClr val="bg1"/>
                </a:solidFill>
              </a:rPr>
              <a:t>be</a:t>
            </a:r>
            <a:r>
              <a:rPr lang="fr-FR" sz="2400" b="1" dirty="0">
                <a:solidFill>
                  <a:schemeClr val="bg1"/>
                </a:solidFill>
              </a:rPr>
              <a:t> able to </a:t>
            </a:r>
            <a:r>
              <a:rPr lang="fr-FR" sz="2400" b="1" dirty="0" err="1">
                <a:solidFill>
                  <a:schemeClr val="bg1"/>
                </a:solidFill>
              </a:rPr>
              <a:t>confirm</a:t>
            </a:r>
            <a:r>
              <a:rPr lang="fr-FR" sz="2400" b="1" dirty="0">
                <a:solidFill>
                  <a:schemeClr val="bg1"/>
                </a:solidFill>
              </a:rPr>
              <a:t> the </a:t>
            </a:r>
            <a:r>
              <a:rPr lang="fr-FR" sz="2400" b="1" dirty="0" err="1">
                <a:solidFill>
                  <a:schemeClr val="bg1"/>
                </a:solidFill>
              </a:rPr>
              <a:t>moon’s</a:t>
            </a:r>
            <a:r>
              <a:rPr lang="fr-FR" sz="2400" b="1" dirty="0">
                <a:solidFill>
                  <a:schemeClr val="bg1"/>
                </a:solidFill>
              </a:rPr>
              <a:t> existence </a:t>
            </a:r>
            <a:r>
              <a:rPr lang="fr-FR" sz="2400" b="1" dirty="0" err="1">
                <a:solidFill>
                  <a:schemeClr val="bg1"/>
                </a:solidFill>
              </a:rPr>
              <a:t>with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certainty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ADBDC3-47F8-FB22-4A0B-2DE82887142E}"/>
              </a:ext>
            </a:extLst>
          </p:cNvPr>
          <p:cNvSpPr txBox="1"/>
          <p:nvPr/>
        </p:nvSpPr>
        <p:spPr bwMode="auto">
          <a:xfrm>
            <a:off x="2662465" y="0"/>
            <a:ext cx="6867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Need more data to </a:t>
            </a:r>
            <a:r>
              <a:rPr lang="fr-FR" sz="3600" b="1" dirty="0" err="1">
                <a:solidFill>
                  <a:schemeClr val="bg1"/>
                </a:solidFill>
              </a:rPr>
              <a:t>confirm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14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758308F-A3BB-1067-656E-84BEDBB88E31}"/>
              </a:ext>
            </a:extLst>
          </p:cNvPr>
          <p:cNvSpPr txBox="1"/>
          <p:nvPr/>
        </p:nvSpPr>
        <p:spPr>
          <a:xfrm>
            <a:off x="809513" y="798175"/>
            <a:ext cx="10326393" cy="563231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bg1"/>
                </a:solidFill>
              </a:rPr>
              <a:t>We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find</a:t>
            </a:r>
            <a:r>
              <a:rPr lang="fr-FR" sz="2400" b="1" dirty="0">
                <a:solidFill>
                  <a:schemeClr val="bg1"/>
                </a:solidFill>
              </a:rPr>
              <a:t> a </a:t>
            </a:r>
            <a:r>
              <a:rPr lang="fr-FR" sz="2400" b="1" dirty="0">
                <a:solidFill>
                  <a:srgbClr val="FFC000"/>
                </a:solidFill>
              </a:rPr>
              <a:t>candidate </a:t>
            </a:r>
            <a:r>
              <a:rPr lang="fr-FR" sz="2400" b="1" dirty="0" err="1">
                <a:solidFill>
                  <a:srgbClr val="FFC000"/>
                </a:solidFill>
              </a:rPr>
              <a:t>exomoon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around</a:t>
            </a:r>
            <a:r>
              <a:rPr lang="fr-FR" sz="2400" b="1" dirty="0">
                <a:solidFill>
                  <a:srgbClr val="FFC000"/>
                </a:solidFill>
              </a:rPr>
              <a:t> HD 206893 B</a:t>
            </a:r>
            <a:r>
              <a:rPr lang="fr-FR" sz="2400" b="1" dirty="0">
                <a:solidFill>
                  <a:schemeClr val="bg1"/>
                </a:solidFill>
              </a:rPr>
              <a:t>.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If real, the </a:t>
            </a:r>
            <a:r>
              <a:rPr lang="fr-FR" sz="2400" b="1" dirty="0" err="1">
                <a:solidFill>
                  <a:schemeClr val="bg1"/>
                </a:solidFill>
              </a:rPr>
              <a:t>moon</a:t>
            </a:r>
            <a:r>
              <a:rPr lang="fr-FR" sz="2400" b="1" dirty="0">
                <a:solidFill>
                  <a:schemeClr val="bg1"/>
                </a:solidFill>
              </a:rPr>
              <a:t> mass </a:t>
            </a:r>
            <a:r>
              <a:rPr lang="fr-FR" sz="2400" b="1" dirty="0" err="1">
                <a:solidFill>
                  <a:schemeClr val="bg1"/>
                </a:solidFill>
              </a:rPr>
              <a:t>would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be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~0.5 </a:t>
            </a:r>
            <a:r>
              <a:rPr lang="fr-FR" sz="2400" b="1" dirty="0" err="1">
                <a:solidFill>
                  <a:srgbClr val="FFC000"/>
                </a:solidFill>
              </a:rPr>
              <a:t>M</a:t>
            </a:r>
            <a:r>
              <a:rPr lang="fr-FR" sz="2400" b="1" baseline="-25000" dirty="0" err="1">
                <a:solidFill>
                  <a:srgbClr val="FFC000"/>
                </a:solidFill>
              </a:rPr>
              <a:t>jup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(9 </a:t>
            </a:r>
            <a:r>
              <a:rPr lang="fr-FR" sz="2400" b="1" dirty="0" err="1">
                <a:solidFill>
                  <a:schemeClr val="bg1"/>
                </a:solidFill>
              </a:rPr>
              <a:t>M</a:t>
            </a:r>
            <a:r>
              <a:rPr lang="fr-FR" sz="2400" b="1" baseline="-25000" dirty="0" err="1">
                <a:solidFill>
                  <a:schemeClr val="bg1"/>
                </a:solidFill>
              </a:rPr>
              <a:t>nep</a:t>
            </a:r>
            <a:r>
              <a:rPr lang="fr-FR" sz="2400" b="1" dirty="0">
                <a:solidFill>
                  <a:schemeClr val="bg1"/>
                </a:solidFill>
              </a:rPr>
              <a:t>) and </a:t>
            </a:r>
            <a:r>
              <a:rPr lang="fr-FR" sz="2400" b="1" dirty="0" err="1">
                <a:solidFill>
                  <a:schemeClr val="bg1"/>
                </a:solidFill>
              </a:rPr>
              <a:t>located</a:t>
            </a:r>
            <a:r>
              <a:rPr lang="fr-FR" sz="2400" b="1" dirty="0">
                <a:solidFill>
                  <a:schemeClr val="bg1"/>
                </a:solidFill>
              </a:rPr>
              <a:t> at a distance of </a:t>
            </a:r>
            <a:r>
              <a:rPr lang="fr-FR" sz="2400" b="1" dirty="0">
                <a:solidFill>
                  <a:srgbClr val="FFC000"/>
                </a:solidFill>
              </a:rPr>
              <a:t>0.22 au </a:t>
            </a:r>
            <a:r>
              <a:rPr lang="fr-FR" sz="2400" b="1" dirty="0">
                <a:solidFill>
                  <a:schemeClr val="bg1"/>
                </a:solidFill>
              </a:rPr>
              <a:t>(9-month </a:t>
            </a:r>
            <a:r>
              <a:rPr lang="fr-FR" sz="2400" b="1" dirty="0" err="1">
                <a:solidFill>
                  <a:schemeClr val="bg1"/>
                </a:solidFill>
              </a:rPr>
              <a:t>period</a:t>
            </a:r>
            <a:r>
              <a:rPr lang="fr-FR" sz="2400" b="1" dirty="0">
                <a:solidFill>
                  <a:schemeClr val="bg1"/>
                </a:solidFill>
              </a:rPr>
              <a:t>) </a:t>
            </a:r>
            <a:r>
              <a:rPr lang="fr-FR" sz="2400" b="1" dirty="0" err="1">
                <a:solidFill>
                  <a:schemeClr val="bg1"/>
                </a:solidFill>
              </a:rPr>
              <a:t>from</a:t>
            </a:r>
            <a:r>
              <a:rPr lang="fr-FR" sz="2400" b="1" dirty="0">
                <a:solidFill>
                  <a:schemeClr val="bg1"/>
                </a:solidFill>
              </a:rPr>
              <a:t> the </a:t>
            </a:r>
            <a:r>
              <a:rPr lang="fr-FR" sz="2400" b="1" dirty="0" err="1">
                <a:solidFill>
                  <a:schemeClr val="bg1"/>
                </a:solidFill>
              </a:rPr>
              <a:t>brown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dwarf</a:t>
            </a:r>
            <a:r>
              <a:rPr lang="fr-FR" sz="2400" b="1" dirty="0">
                <a:solidFill>
                  <a:schemeClr val="bg1"/>
                </a:solidFill>
              </a:rPr>
              <a:t>.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GRAVITY </a:t>
            </a:r>
            <a:r>
              <a:rPr lang="fr-FR" sz="2400" b="1" dirty="0" err="1">
                <a:solidFill>
                  <a:schemeClr val="bg1"/>
                </a:solidFill>
              </a:rPr>
              <a:t>is</a:t>
            </a:r>
            <a:r>
              <a:rPr lang="fr-FR" sz="2400" b="1" dirty="0">
                <a:solidFill>
                  <a:schemeClr val="bg1"/>
                </a:solidFill>
              </a:rPr>
              <a:t> capable of </a:t>
            </a:r>
            <a:r>
              <a:rPr lang="fr-FR" sz="2400" b="1" dirty="0" err="1">
                <a:solidFill>
                  <a:schemeClr val="bg1"/>
                </a:solidFill>
              </a:rPr>
              <a:t>detecting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exomoons</a:t>
            </a:r>
            <a:r>
              <a:rPr lang="fr-FR" sz="2400" b="1" dirty="0">
                <a:solidFill>
                  <a:schemeClr val="bg1"/>
                </a:solidFill>
              </a:rPr>
              <a:t> and </a:t>
            </a:r>
            <a:r>
              <a:rPr lang="fr-FR" sz="2400" b="1" dirty="0" err="1">
                <a:solidFill>
                  <a:schemeClr val="bg1"/>
                </a:solidFill>
              </a:rPr>
              <a:t>could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prove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particularly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advantageous</a:t>
            </a:r>
            <a:r>
              <a:rPr lang="fr-FR" sz="2400" b="1" dirty="0">
                <a:solidFill>
                  <a:schemeClr val="bg1"/>
                </a:solidFill>
              </a:rPr>
              <a:t>, as </a:t>
            </a:r>
            <a:r>
              <a:rPr lang="fr-FR" sz="2400" b="1" dirty="0" err="1">
                <a:solidFill>
                  <a:schemeClr val="bg1"/>
                </a:solidFill>
              </a:rPr>
              <a:t>it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allows</a:t>
            </a:r>
            <a:r>
              <a:rPr lang="fr-FR" sz="2400" b="1" dirty="0">
                <a:solidFill>
                  <a:schemeClr val="bg1"/>
                </a:solidFill>
              </a:rPr>
              <a:t> us to </a:t>
            </a:r>
            <a:r>
              <a:rPr lang="fr-FR" sz="2400" b="1" dirty="0" err="1">
                <a:solidFill>
                  <a:srgbClr val="FFC000"/>
                </a:solidFill>
              </a:rPr>
              <a:t>target</a:t>
            </a:r>
            <a:r>
              <a:rPr lang="fr-FR" sz="2400" b="1" dirty="0">
                <a:solidFill>
                  <a:srgbClr val="FFC000"/>
                </a:solidFill>
              </a:rPr>
              <a:t> massive, distant </a:t>
            </a:r>
            <a:r>
              <a:rPr lang="fr-FR" sz="2400" b="1" dirty="0" err="1">
                <a:solidFill>
                  <a:srgbClr val="FFC000"/>
                </a:solidFill>
              </a:rPr>
              <a:t>planets</a:t>
            </a:r>
            <a:r>
              <a:rPr lang="fr-FR" sz="2400" b="1" dirty="0">
                <a:solidFill>
                  <a:srgbClr val="FFC000"/>
                </a:solidFill>
              </a:rPr>
              <a:t>, </a:t>
            </a:r>
            <a:r>
              <a:rPr lang="fr-FR" sz="2400" b="1" dirty="0" err="1">
                <a:solidFill>
                  <a:srgbClr val="FFC000"/>
                </a:solidFill>
              </a:rPr>
              <a:t>which</a:t>
            </a:r>
            <a:r>
              <a:rPr lang="fr-FR" sz="2400" b="1" dirty="0">
                <a:solidFill>
                  <a:srgbClr val="FFC000"/>
                </a:solidFill>
              </a:rPr>
              <a:t> are more </a:t>
            </a:r>
            <a:r>
              <a:rPr lang="fr-FR" sz="2400" b="1" dirty="0" err="1">
                <a:solidFill>
                  <a:srgbClr val="FFC000"/>
                </a:solidFill>
              </a:rPr>
              <a:t>likely</a:t>
            </a:r>
            <a:r>
              <a:rPr lang="fr-FR" sz="2400" b="1" dirty="0">
                <a:solidFill>
                  <a:srgbClr val="FFC000"/>
                </a:solidFill>
              </a:rPr>
              <a:t> to have stable large </a:t>
            </a:r>
            <a:r>
              <a:rPr lang="fr-FR" sz="2400" b="1" dirty="0" err="1">
                <a:solidFill>
                  <a:srgbClr val="FFC000"/>
                </a:solidFill>
              </a:rPr>
              <a:t>moons</a:t>
            </a:r>
            <a:r>
              <a:rPr lang="fr-FR" sz="2400" b="1" dirty="0">
                <a:solidFill>
                  <a:schemeClr val="bg1"/>
                </a:solidFill>
              </a:rPr>
              <a:t>. 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GRAVITY </a:t>
            </a:r>
            <a:r>
              <a:rPr lang="fr-FR" sz="2400" b="1" dirty="0" err="1">
                <a:solidFill>
                  <a:schemeClr val="bg1"/>
                </a:solidFill>
              </a:rPr>
              <a:t>could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typically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target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Neptune mass </a:t>
            </a:r>
            <a:r>
              <a:rPr lang="fr-FR" sz="2400" b="1" dirty="0" err="1">
                <a:solidFill>
                  <a:srgbClr val="FFC000"/>
                </a:solidFill>
              </a:rPr>
              <a:t>moons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around</a:t>
            </a:r>
            <a:r>
              <a:rPr lang="fr-FR" sz="2400" b="1" dirty="0">
                <a:solidFill>
                  <a:srgbClr val="FFC000"/>
                </a:solidFill>
              </a:rPr>
              <a:t> Jupiter-like </a:t>
            </a:r>
            <a:r>
              <a:rPr lang="fr-FR" sz="2400" b="1" dirty="0" err="1">
                <a:solidFill>
                  <a:srgbClr val="FFC000"/>
                </a:solidFill>
              </a:rPr>
              <a:t>planets</a:t>
            </a:r>
            <a:r>
              <a:rPr lang="fr-FR" sz="2400" b="1" dirty="0">
                <a:solidFill>
                  <a:schemeClr val="bg1"/>
                </a:solidFill>
              </a:rPr>
              <a:t>.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New UT5 at the VLTI (Lacour+25), or a future 1-10 km long </a:t>
            </a:r>
            <a:r>
              <a:rPr lang="fr-FR" sz="2400" b="1" dirty="0" err="1">
                <a:solidFill>
                  <a:schemeClr val="bg1"/>
                </a:solidFill>
              </a:rPr>
              <a:t>baseline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interferometric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facility</a:t>
            </a:r>
            <a:r>
              <a:rPr lang="fr-FR" sz="2400" b="1" dirty="0">
                <a:solidFill>
                  <a:schemeClr val="bg1"/>
                </a:solidFill>
              </a:rPr>
              <a:t> (</a:t>
            </a:r>
            <a:r>
              <a:rPr lang="fr-FR" sz="2400" b="1" dirty="0" err="1">
                <a:solidFill>
                  <a:schemeClr val="bg1"/>
                </a:solidFill>
              </a:rPr>
              <a:t>Bourdarot</a:t>
            </a:r>
            <a:r>
              <a:rPr lang="fr-FR" sz="2400" b="1" dirty="0">
                <a:solidFill>
                  <a:schemeClr val="bg1"/>
                </a:solidFill>
              </a:rPr>
              <a:t> &amp; </a:t>
            </a:r>
            <a:r>
              <a:rPr lang="fr-FR" sz="2400" b="1" dirty="0" err="1">
                <a:solidFill>
                  <a:schemeClr val="bg1"/>
                </a:solidFill>
              </a:rPr>
              <a:t>Eisenhauer</a:t>
            </a:r>
            <a:r>
              <a:rPr lang="fr-FR" sz="2400" b="1" dirty="0">
                <a:solidFill>
                  <a:schemeClr val="bg1"/>
                </a:solidFill>
              </a:rPr>
              <a:t> 2024), </a:t>
            </a:r>
            <a:r>
              <a:rPr lang="fr-FR" sz="2400" b="1" dirty="0" err="1">
                <a:solidFill>
                  <a:schemeClr val="bg1"/>
                </a:solidFill>
              </a:rPr>
              <a:t>would</a:t>
            </a:r>
            <a:r>
              <a:rPr lang="fr-FR" sz="2400" b="1" dirty="0">
                <a:solidFill>
                  <a:schemeClr val="bg1"/>
                </a:solidFill>
              </a:rPr>
              <a:t> enable </a:t>
            </a:r>
            <a:r>
              <a:rPr lang="fr-FR" sz="2400" b="1" dirty="0" err="1">
                <a:solidFill>
                  <a:schemeClr val="bg1"/>
                </a:solidFill>
              </a:rPr>
              <a:t>detection</a:t>
            </a:r>
            <a:r>
              <a:rPr lang="fr-FR" sz="2400" b="1" dirty="0">
                <a:solidFill>
                  <a:schemeClr val="bg1"/>
                </a:solidFill>
              </a:rPr>
              <a:t> of </a:t>
            </a:r>
            <a:r>
              <a:rPr lang="fr-FR" sz="2400" b="1" dirty="0" err="1">
                <a:solidFill>
                  <a:schemeClr val="bg1"/>
                </a:solidFill>
              </a:rPr>
              <a:t>even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smaller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moons</a:t>
            </a:r>
            <a:r>
              <a:rPr lang="fr-F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28E3A0-A242-6270-60CA-2804D20D1045}"/>
              </a:ext>
            </a:extLst>
          </p:cNvPr>
          <p:cNvSpPr txBox="1"/>
          <p:nvPr/>
        </p:nvSpPr>
        <p:spPr bwMode="auto">
          <a:xfrm>
            <a:off x="2662465" y="50295"/>
            <a:ext cx="6867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1827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7169E4-EE8F-E147-6715-2BC70AAA232D}"/>
              </a:ext>
            </a:extLst>
          </p:cNvPr>
          <p:cNvSpPr txBox="1"/>
          <p:nvPr/>
        </p:nvSpPr>
        <p:spPr>
          <a:xfrm>
            <a:off x="425768" y="2034965"/>
            <a:ext cx="11093884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BUT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000"/>
                </a:solidFill>
              </a:rPr>
              <a:t>No </a:t>
            </a:r>
            <a:r>
              <a:rPr lang="fr-FR" sz="2400" b="1" dirty="0" err="1">
                <a:solidFill>
                  <a:srgbClr val="FFC000"/>
                </a:solidFill>
              </a:rPr>
              <a:t>exomoon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confirmed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to date.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bg1"/>
                </a:solidFill>
              </a:rPr>
              <a:t>Some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candidates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around</a:t>
            </a:r>
            <a:r>
              <a:rPr lang="fr-FR" sz="2400" dirty="0">
                <a:solidFill>
                  <a:schemeClr val="bg1"/>
                </a:solidFill>
              </a:rPr>
              <a:t>: </a:t>
            </a:r>
          </a:p>
          <a:p>
            <a:r>
              <a:rPr lang="fr-FR" sz="2400" dirty="0">
                <a:solidFill>
                  <a:schemeClr val="bg1"/>
                </a:solidFill>
              </a:rPr>
              <a:t>        -Kepler-1625 b (</a:t>
            </a:r>
            <a:r>
              <a:rPr lang="fr-FR" sz="2400" dirty="0" err="1">
                <a:solidFill>
                  <a:schemeClr val="bg1"/>
                </a:solidFill>
              </a:rPr>
              <a:t>Teachey</a:t>
            </a:r>
            <a:r>
              <a:rPr lang="fr-FR" sz="2400" dirty="0">
                <a:solidFill>
                  <a:schemeClr val="bg1"/>
                </a:solidFill>
              </a:rPr>
              <a:t> &amp; </a:t>
            </a:r>
            <a:r>
              <a:rPr lang="fr-FR" sz="2400" dirty="0" err="1">
                <a:solidFill>
                  <a:schemeClr val="bg1"/>
                </a:solidFill>
              </a:rPr>
              <a:t>Kipping</a:t>
            </a:r>
            <a:r>
              <a:rPr lang="fr-FR" sz="2400" dirty="0">
                <a:solidFill>
                  <a:schemeClr val="bg1"/>
                </a:solidFill>
              </a:rPr>
              <a:t>, 2018),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        -Kepler-1708 b (</a:t>
            </a:r>
            <a:r>
              <a:rPr lang="fr-FR" sz="2400" dirty="0" err="1">
                <a:solidFill>
                  <a:schemeClr val="bg1"/>
                </a:solidFill>
              </a:rPr>
              <a:t>Kipping</a:t>
            </a:r>
            <a:r>
              <a:rPr lang="fr-FR" sz="2400" dirty="0">
                <a:solidFill>
                  <a:schemeClr val="bg1"/>
                </a:solidFill>
              </a:rPr>
              <a:t> et al. 2022),</a:t>
            </a:r>
          </a:p>
          <a:p>
            <a:r>
              <a:rPr lang="fr-FR" sz="2400" dirty="0">
                <a:solidFill>
                  <a:schemeClr val="bg1"/>
                </a:solidFill>
              </a:rPr>
              <a:t>        -DH Tau B (Lazzoni+20) – Direct </a:t>
            </a:r>
            <a:r>
              <a:rPr lang="fr-FR" sz="2400" dirty="0" err="1">
                <a:solidFill>
                  <a:schemeClr val="bg1"/>
                </a:solidFill>
              </a:rPr>
              <a:t>imaging</a:t>
            </a:r>
            <a:r>
              <a:rPr lang="fr-FR" sz="2400" dirty="0">
                <a:solidFill>
                  <a:schemeClr val="bg1"/>
                </a:solidFill>
              </a:rPr>
              <a:t> of a Jupiter </a:t>
            </a:r>
            <a:r>
              <a:rPr lang="fr-FR" sz="2400" dirty="0" err="1">
                <a:solidFill>
                  <a:schemeClr val="bg1"/>
                </a:solidFill>
              </a:rPr>
              <a:t>moon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around</a:t>
            </a:r>
            <a:r>
              <a:rPr lang="fr-FR" sz="2400" dirty="0">
                <a:solidFill>
                  <a:schemeClr val="bg1"/>
                </a:solidFill>
              </a:rPr>
              <a:t> a Brown </a:t>
            </a:r>
            <a:r>
              <a:rPr lang="fr-FR" sz="2400" dirty="0" err="1">
                <a:solidFill>
                  <a:schemeClr val="bg1"/>
                </a:solidFill>
              </a:rPr>
              <a:t>Dwarf</a:t>
            </a:r>
            <a:r>
              <a:rPr lang="fr-FR" sz="2400" dirty="0">
                <a:solidFill>
                  <a:schemeClr val="bg1"/>
                </a:solidFill>
              </a:rPr>
              <a:t> at 10 au.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F1FC77-3511-AB53-11F0-06CF159FB425}"/>
              </a:ext>
            </a:extLst>
          </p:cNvPr>
          <p:cNvSpPr txBox="1"/>
          <p:nvPr/>
        </p:nvSpPr>
        <p:spPr>
          <a:xfrm>
            <a:off x="425768" y="1307957"/>
            <a:ext cx="520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1"/>
                </a:solidFill>
              </a:rPr>
              <a:t>&gt;</a:t>
            </a:r>
            <a:r>
              <a:rPr lang="fr-FR" sz="2400" b="1" dirty="0">
                <a:solidFill>
                  <a:srgbClr val="FFC000"/>
                </a:solidFill>
              </a:rPr>
              <a:t>400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moons</a:t>
            </a:r>
            <a:r>
              <a:rPr lang="fr-FR" sz="2400" b="1" dirty="0">
                <a:solidFill>
                  <a:srgbClr val="FFC000"/>
                </a:solidFill>
              </a:rPr>
              <a:t> in the Solar System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BBF250-27C8-08A8-C8D9-9DEF597FFFF0}"/>
              </a:ext>
            </a:extLst>
          </p:cNvPr>
          <p:cNvSpPr txBox="1"/>
          <p:nvPr/>
        </p:nvSpPr>
        <p:spPr bwMode="auto">
          <a:xfrm>
            <a:off x="2662465" y="50295"/>
            <a:ext cx="6867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Exomoons</a:t>
            </a:r>
            <a:r>
              <a:rPr lang="fr-FR" sz="3600" b="1" dirty="0">
                <a:solidFill>
                  <a:schemeClr val="bg1"/>
                </a:solidFill>
              </a:rPr>
              <a:t>: do </a:t>
            </a:r>
            <a:r>
              <a:rPr lang="fr-FR" sz="3600" b="1" dirty="0" err="1">
                <a:solidFill>
                  <a:schemeClr val="bg1"/>
                </a:solidFill>
              </a:rPr>
              <a:t>we</a:t>
            </a:r>
            <a:r>
              <a:rPr lang="fr-FR" sz="3600" b="1" dirty="0">
                <a:solidFill>
                  <a:schemeClr val="bg1"/>
                </a:solidFill>
              </a:rPr>
              <a:t> know </a:t>
            </a:r>
            <a:r>
              <a:rPr lang="fr-FR" sz="3600" b="1" dirty="0" err="1">
                <a:solidFill>
                  <a:schemeClr val="bg1"/>
                </a:solidFill>
              </a:rPr>
              <a:t>any</a:t>
            </a:r>
            <a:r>
              <a:rPr lang="fr-FR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1AC9F5B0-5405-4671-7F96-083D4F194A82}"/>
              </a:ext>
            </a:extLst>
          </p:cNvPr>
          <p:cNvSpPr/>
          <p:nvPr/>
        </p:nvSpPr>
        <p:spPr>
          <a:xfrm>
            <a:off x="7076367" y="3939846"/>
            <a:ext cx="643847" cy="698643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9AC0DF-0581-B2D8-167D-ED3B4B4FB902}"/>
              </a:ext>
            </a:extLst>
          </p:cNvPr>
          <p:cNvSpPr txBox="1"/>
          <p:nvPr/>
        </p:nvSpPr>
        <p:spPr>
          <a:xfrm>
            <a:off x="7849545" y="4058334"/>
            <a:ext cx="379943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Neptune-</a:t>
            </a:r>
            <a:r>
              <a:rPr lang="fr-FR" sz="2400" dirty="0" err="1">
                <a:solidFill>
                  <a:schemeClr val="bg1"/>
                </a:solidFill>
              </a:rPr>
              <a:t>moon</a:t>
            </a:r>
            <a:r>
              <a:rPr lang="fr-FR" sz="2400" dirty="0">
                <a:solidFill>
                  <a:schemeClr val="bg1"/>
                </a:solidFill>
              </a:rPr>
              <a:t> candidates</a:t>
            </a:r>
          </a:p>
        </p:txBody>
      </p:sp>
    </p:spTree>
    <p:extLst>
      <p:ext uri="{BB962C8B-B14F-4D97-AF65-F5344CB8AC3E}">
        <p14:creationId xmlns:p14="http://schemas.microsoft.com/office/powerpoint/2010/main" val="222196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CB848B-4149-786E-6947-07926C267961}"/>
              </a:ext>
            </a:extLst>
          </p:cNvPr>
          <p:cNvSpPr txBox="1"/>
          <p:nvPr/>
        </p:nvSpPr>
        <p:spPr>
          <a:xfrm>
            <a:off x="130139" y="1066033"/>
            <a:ext cx="119317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Some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upper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limits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from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rgbClr val="FFC000"/>
                </a:solidFill>
              </a:rPr>
              <a:t>transit</a:t>
            </a:r>
            <a:r>
              <a:rPr lang="fr-FR" sz="2400" dirty="0">
                <a:solidFill>
                  <a:schemeClr val="bg1"/>
                </a:solidFill>
              </a:rPr>
              <a:t> and </a:t>
            </a:r>
            <a:r>
              <a:rPr lang="fr-FR" sz="2400" dirty="0">
                <a:solidFill>
                  <a:srgbClr val="FFC000"/>
                </a:solidFill>
              </a:rPr>
              <a:t>RV</a:t>
            </a:r>
            <a:r>
              <a:rPr lang="fr-FR" sz="2400" dirty="0">
                <a:solidFill>
                  <a:schemeClr val="bg1"/>
                </a:solidFill>
              </a:rPr>
              <a:t> techniques: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C000"/>
                </a:solidFill>
              </a:rPr>
              <a:t>Transit</a:t>
            </a:r>
            <a:r>
              <a:rPr lang="fr-FR" sz="2000" dirty="0">
                <a:solidFill>
                  <a:schemeClr val="bg1"/>
                </a:solidFill>
              </a:rPr>
              <a:t>: </a:t>
            </a:r>
            <a:r>
              <a:rPr lang="fr-FR" sz="2000" b="1" dirty="0">
                <a:solidFill>
                  <a:schemeClr val="bg1"/>
                </a:solidFill>
              </a:rPr>
              <a:t>&lt;0.38 </a:t>
            </a:r>
            <a:r>
              <a:rPr lang="fr-FR" sz="2000" b="1" dirty="0" err="1">
                <a:solidFill>
                  <a:schemeClr val="bg1"/>
                </a:solidFill>
              </a:rPr>
              <a:t>moons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(analogue to </a:t>
            </a:r>
            <a:r>
              <a:rPr lang="fr-FR" sz="2000" dirty="0" err="1">
                <a:solidFill>
                  <a:schemeClr val="bg1"/>
                </a:solidFill>
              </a:rPr>
              <a:t>Galilean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moons</a:t>
            </a:r>
            <a:r>
              <a:rPr lang="fr-FR" sz="2000" dirty="0">
                <a:solidFill>
                  <a:schemeClr val="bg1"/>
                </a:solidFill>
              </a:rPr>
              <a:t>) per </a:t>
            </a:r>
            <a:r>
              <a:rPr lang="fr-FR" sz="2000" dirty="0" err="1">
                <a:solidFill>
                  <a:schemeClr val="bg1"/>
                </a:solidFill>
              </a:rPr>
              <a:t>planet</a:t>
            </a:r>
            <a:r>
              <a:rPr lang="fr-FR" sz="2000" dirty="0">
                <a:solidFill>
                  <a:schemeClr val="bg1"/>
                </a:solidFill>
              </a:rPr>
              <a:t> (0.1-1 au) – Kipping+15, Teachey+18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C000"/>
                </a:solidFill>
              </a:rPr>
              <a:t>RV</a:t>
            </a:r>
            <a:r>
              <a:rPr lang="fr-FR" sz="2000" dirty="0">
                <a:solidFill>
                  <a:schemeClr val="bg1"/>
                </a:solidFill>
              </a:rPr>
              <a:t>: 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       -</a:t>
            </a:r>
            <a:r>
              <a:rPr lang="fr-FR" sz="2000" b="1" dirty="0">
                <a:solidFill>
                  <a:srgbClr val="FFC000"/>
                </a:solidFill>
              </a:rPr>
              <a:t>HCI+HR </a:t>
            </a:r>
            <a:r>
              <a:rPr lang="fr-FR" sz="2000" dirty="0" err="1">
                <a:solidFill>
                  <a:schemeClr val="bg1"/>
                </a:solidFill>
              </a:rPr>
              <a:t>spectro</a:t>
            </a:r>
            <a:r>
              <a:rPr lang="fr-FR" sz="2000" dirty="0">
                <a:solidFill>
                  <a:schemeClr val="bg1"/>
                </a:solidFill>
              </a:rPr>
              <a:t> can </a:t>
            </a:r>
            <a:r>
              <a:rPr lang="fr-FR" sz="2000" dirty="0" err="1">
                <a:solidFill>
                  <a:schemeClr val="bg1"/>
                </a:solidFill>
              </a:rPr>
              <a:t>reach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1-4% </a:t>
            </a:r>
            <a:r>
              <a:rPr lang="fr-FR" sz="2000" b="1" dirty="0" err="1">
                <a:solidFill>
                  <a:schemeClr val="bg1"/>
                </a:solidFill>
              </a:rPr>
              <a:t>moon-planet</a:t>
            </a:r>
            <a:r>
              <a:rPr lang="fr-FR" sz="2000" b="1" dirty="0">
                <a:solidFill>
                  <a:schemeClr val="bg1"/>
                </a:solidFill>
              </a:rPr>
              <a:t> mass ratio</a:t>
            </a:r>
            <a:r>
              <a:rPr lang="fr-FR" sz="2000" dirty="0">
                <a:solidFill>
                  <a:schemeClr val="bg1"/>
                </a:solidFill>
              </a:rPr>
              <a:t> (but </a:t>
            </a:r>
            <a:r>
              <a:rPr lang="fr-FR" sz="2000" dirty="0" err="1">
                <a:solidFill>
                  <a:schemeClr val="bg1"/>
                </a:solidFill>
              </a:rPr>
              <a:t>Galilean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moons</a:t>
            </a:r>
            <a:r>
              <a:rPr lang="fr-FR" sz="2000" dirty="0">
                <a:solidFill>
                  <a:schemeClr val="bg1"/>
                </a:solidFill>
              </a:rPr>
              <a:t> mass ratio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10</a:t>
            </a:r>
            <a:r>
              <a:rPr lang="fr-FR" sz="2000" baseline="30000" dirty="0">
                <a:solidFill>
                  <a:schemeClr val="bg1"/>
                </a:solidFill>
              </a:rPr>
              <a:t>-4</a:t>
            </a:r>
            <a:r>
              <a:rPr lang="fr-FR" sz="2000" dirty="0">
                <a:solidFill>
                  <a:schemeClr val="bg1"/>
                </a:solidFill>
              </a:rPr>
              <a:t>) at </a:t>
            </a:r>
            <a:r>
              <a:rPr lang="fr-FR" sz="2000" dirty="0" err="1">
                <a:solidFill>
                  <a:schemeClr val="bg1"/>
                </a:solidFill>
              </a:rPr>
              <a:t>separations</a:t>
            </a:r>
            <a:r>
              <a:rPr lang="fr-FR" sz="2000" dirty="0">
                <a:solidFill>
                  <a:schemeClr val="bg1"/>
                </a:solidFill>
              </a:rPr>
              <a:t> close to </a:t>
            </a:r>
            <a:r>
              <a:rPr lang="fr-FR" sz="2000" dirty="0" err="1">
                <a:solidFill>
                  <a:schemeClr val="bg1"/>
                </a:solidFill>
              </a:rPr>
              <a:t>that</a:t>
            </a:r>
            <a:r>
              <a:rPr lang="fr-FR" sz="2000" dirty="0">
                <a:solidFill>
                  <a:schemeClr val="bg1"/>
                </a:solidFill>
              </a:rPr>
              <a:t> of </a:t>
            </a:r>
            <a:r>
              <a:rPr lang="fr-FR" sz="2000" dirty="0" err="1">
                <a:solidFill>
                  <a:schemeClr val="bg1"/>
                </a:solidFill>
              </a:rPr>
              <a:t>Galilean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moons</a:t>
            </a:r>
            <a:r>
              <a:rPr lang="fr-FR" sz="2000" dirty="0">
                <a:solidFill>
                  <a:schemeClr val="bg1"/>
                </a:solidFill>
              </a:rPr>
              <a:t> – Ruffio+23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       -</a:t>
            </a:r>
            <a:r>
              <a:rPr lang="fr-FR" sz="2000" b="1" dirty="0" err="1">
                <a:solidFill>
                  <a:schemeClr val="bg1"/>
                </a:solidFill>
              </a:rPr>
              <a:t>Msin</a:t>
            </a:r>
            <a:r>
              <a:rPr lang="fr-FR" sz="2000" b="1" dirty="0">
                <a:solidFill>
                  <a:schemeClr val="bg1"/>
                </a:solidFill>
              </a:rPr>
              <a:t>(i)&lt;2Mjup </a:t>
            </a:r>
            <a:r>
              <a:rPr lang="fr-FR" sz="2000" dirty="0">
                <a:solidFill>
                  <a:schemeClr val="bg1"/>
                </a:solidFill>
              </a:rPr>
              <a:t>for </a:t>
            </a:r>
            <a:r>
              <a:rPr lang="fr-FR" sz="2000" dirty="0" err="1">
                <a:solidFill>
                  <a:schemeClr val="bg1"/>
                </a:solidFill>
              </a:rPr>
              <a:t>moons</a:t>
            </a:r>
            <a:r>
              <a:rPr lang="fr-FR" sz="2000" dirty="0">
                <a:solidFill>
                  <a:schemeClr val="bg1"/>
                </a:solidFill>
              </a:rPr>
              <a:t> (</a:t>
            </a:r>
            <a:r>
              <a:rPr lang="fr-FR" sz="2000" dirty="0" err="1">
                <a:solidFill>
                  <a:schemeClr val="bg1"/>
                </a:solidFill>
              </a:rPr>
              <a:t>periods</a:t>
            </a:r>
            <a:r>
              <a:rPr lang="fr-FR" sz="2000" dirty="0">
                <a:solidFill>
                  <a:schemeClr val="bg1"/>
                </a:solidFill>
              </a:rPr>
              <a:t> &lt; 5 </a:t>
            </a:r>
            <a:r>
              <a:rPr lang="fr-FR" sz="2000" dirty="0" err="1">
                <a:solidFill>
                  <a:schemeClr val="bg1"/>
                </a:solidFill>
              </a:rPr>
              <a:t>days</a:t>
            </a:r>
            <a:r>
              <a:rPr lang="fr-FR" sz="2000" dirty="0">
                <a:solidFill>
                  <a:schemeClr val="bg1"/>
                </a:solidFill>
              </a:rPr>
              <a:t>) </a:t>
            </a:r>
            <a:r>
              <a:rPr lang="fr-FR" sz="2000" dirty="0" err="1">
                <a:solidFill>
                  <a:schemeClr val="bg1"/>
                </a:solidFill>
              </a:rPr>
              <a:t>around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rgbClr val="FFC000"/>
                </a:solidFill>
              </a:rPr>
              <a:t>HR 8799 </a:t>
            </a:r>
            <a:r>
              <a:rPr lang="fr-FR" sz="2000" dirty="0" err="1">
                <a:solidFill>
                  <a:schemeClr val="bg1"/>
                </a:solidFill>
              </a:rPr>
              <a:t>planets</a:t>
            </a:r>
            <a:r>
              <a:rPr lang="fr-FR" sz="2000" dirty="0">
                <a:solidFill>
                  <a:schemeClr val="bg1"/>
                </a:solidFill>
              </a:rPr>
              <a:t> – </a:t>
            </a:r>
            <a:r>
              <a:rPr lang="fr-FR" sz="2000" dirty="0" err="1">
                <a:solidFill>
                  <a:schemeClr val="bg1"/>
                </a:solidFill>
              </a:rPr>
              <a:t>Vanderburg</a:t>
            </a:r>
            <a:r>
              <a:rPr lang="fr-FR" sz="2000" dirty="0">
                <a:solidFill>
                  <a:schemeClr val="bg1"/>
                </a:solidFill>
              </a:rPr>
              <a:t> &amp; Rodriguez 2021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3F0151-5C4A-D92A-F6A8-FE7805F79B94}"/>
              </a:ext>
            </a:extLst>
          </p:cNvPr>
          <p:cNvSpPr txBox="1"/>
          <p:nvPr/>
        </p:nvSpPr>
        <p:spPr>
          <a:xfrm>
            <a:off x="478728" y="5014296"/>
            <a:ext cx="1091035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But </a:t>
            </a:r>
            <a:r>
              <a:rPr lang="fr-FR" sz="2400" b="1" dirty="0" err="1">
                <a:solidFill>
                  <a:schemeClr val="bg1"/>
                </a:solidFill>
              </a:rPr>
              <a:t>limited</a:t>
            </a:r>
            <a:r>
              <a:rPr lang="fr-FR" sz="2400" b="1" dirty="0">
                <a:solidFill>
                  <a:schemeClr val="bg1"/>
                </a:solidFill>
              </a:rPr>
              <a:t> to </a:t>
            </a:r>
            <a:r>
              <a:rPr lang="fr-FR" sz="2400" b="1" dirty="0" err="1">
                <a:solidFill>
                  <a:schemeClr val="bg1"/>
                </a:solidFill>
              </a:rPr>
              <a:t>transiting</a:t>
            </a:r>
            <a:r>
              <a:rPr lang="fr-FR" sz="2400" b="1" dirty="0">
                <a:solidFill>
                  <a:schemeClr val="bg1"/>
                </a:solidFill>
              </a:rPr>
              <a:t> close in </a:t>
            </a:r>
            <a:r>
              <a:rPr lang="fr-FR" sz="2400" b="1" dirty="0" err="1">
                <a:solidFill>
                  <a:schemeClr val="bg1"/>
                </a:solidFill>
              </a:rPr>
              <a:t>planets</a:t>
            </a:r>
            <a:r>
              <a:rPr lang="fr-FR" sz="2400" b="1" dirty="0">
                <a:solidFill>
                  <a:schemeClr val="bg1"/>
                </a:solidFill>
              </a:rPr>
              <a:t> or short </a:t>
            </a:r>
            <a:r>
              <a:rPr lang="fr-FR" sz="2400" b="1" dirty="0" err="1">
                <a:solidFill>
                  <a:schemeClr val="bg1"/>
                </a:solidFill>
              </a:rPr>
              <a:t>period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moons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with</a:t>
            </a:r>
            <a:r>
              <a:rPr lang="fr-FR" sz="2400" b="1" dirty="0">
                <a:solidFill>
                  <a:schemeClr val="bg1"/>
                </a:solidFill>
              </a:rPr>
              <a:t> RV…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919D47-65B2-E41A-7F2F-E5415BB3B143}"/>
              </a:ext>
            </a:extLst>
          </p:cNvPr>
          <p:cNvSpPr txBox="1"/>
          <p:nvPr/>
        </p:nvSpPr>
        <p:spPr bwMode="auto">
          <a:xfrm>
            <a:off x="1287694" y="64131"/>
            <a:ext cx="9616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Exomoons</a:t>
            </a:r>
            <a:r>
              <a:rPr lang="fr-FR" sz="3600" b="1" dirty="0">
                <a:solidFill>
                  <a:schemeClr val="bg1"/>
                </a:solidFill>
              </a:rPr>
              <a:t>: </a:t>
            </a:r>
            <a:r>
              <a:rPr lang="fr-FR" sz="3600" b="1" dirty="0" err="1">
                <a:solidFill>
                  <a:schemeClr val="bg1"/>
                </a:solidFill>
              </a:rPr>
              <a:t>learning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from</a:t>
            </a:r>
            <a:r>
              <a:rPr lang="fr-FR" sz="3600" b="1" dirty="0">
                <a:solidFill>
                  <a:schemeClr val="bg1"/>
                </a:solidFill>
              </a:rPr>
              <a:t> non-</a:t>
            </a:r>
            <a:r>
              <a:rPr lang="fr-FR" sz="3600" b="1" dirty="0" err="1">
                <a:solidFill>
                  <a:schemeClr val="bg1"/>
                </a:solidFill>
              </a:rPr>
              <a:t>detections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2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4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17A4DE-64FC-F10B-FC0C-5D9E055D240A}"/>
              </a:ext>
            </a:extLst>
          </p:cNvPr>
          <p:cNvSpPr txBox="1"/>
          <p:nvPr/>
        </p:nvSpPr>
        <p:spPr>
          <a:xfrm>
            <a:off x="2554081" y="5784271"/>
            <a:ext cx="7412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Can </a:t>
            </a:r>
            <a:r>
              <a:rPr lang="fr-FR" sz="2800" b="1" dirty="0" err="1">
                <a:solidFill>
                  <a:schemeClr val="bg1"/>
                </a:solidFill>
              </a:rPr>
              <a:t>we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target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exomoons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using</a:t>
            </a:r>
            <a:r>
              <a:rPr lang="fr-FR" sz="2800" b="1" dirty="0">
                <a:solidFill>
                  <a:schemeClr val="bg1"/>
                </a:solidFill>
              </a:rPr>
              <a:t> GRAVITY?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5F9C6B-EFF1-0373-42F8-6C5A7B7C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02" y="1536178"/>
            <a:ext cx="5435600" cy="3606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323261-D477-FFF8-F82E-CFA2AB6309BD}"/>
              </a:ext>
            </a:extLst>
          </p:cNvPr>
          <p:cNvSpPr txBox="1"/>
          <p:nvPr/>
        </p:nvSpPr>
        <p:spPr bwMode="auto">
          <a:xfrm>
            <a:off x="1848365" y="0"/>
            <a:ext cx="8495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Detecting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exomoons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with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astrometry</a:t>
            </a:r>
            <a:r>
              <a:rPr lang="fr-FR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B02D3B-E9DC-FE7C-4E3D-049A33E17F11}"/>
              </a:ext>
            </a:extLst>
          </p:cNvPr>
          <p:cNvSpPr txBox="1"/>
          <p:nvPr/>
        </p:nvSpPr>
        <p:spPr>
          <a:xfrm>
            <a:off x="271422" y="812119"/>
            <a:ext cx="1164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The </a:t>
            </a:r>
            <a:r>
              <a:rPr lang="fr-FR" sz="2000" dirty="0" err="1">
                <a:solidFill>
                  <a:schemeClr val="bg1"/>
                </a:solidFill>
              </a:rPr>
              <a:t>orbit</a:t>
            </a:r>
            <a:r>
              <a:rPr lang="fr-FR" sz="2000" dirty="0">
                <a:solidFill>
                  <a:schemeClr val="bg1"/>
                </a:solidFill>
              </a:rPr>
              <a:t> of massive </a:t>
            </a:r>
            <a:r>
              <a:rPr lang="fr-FR" sz="2000" dirty="0" err="1">
                <a:solidFill>
                  <a:schemeClr val="bg1"/>
                </a:solidFill>
              </a:rPr>
              <a:t>exoplanets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now</a:t>
            </a:r>
            <a:r>
              <a:rPr lang="fr-FR" sz="2000" dirty="0">
                <a:solidFill>
                  <a:schemeClr val="bg1"/>
                </a:solidFill>
              </a:rPr>
              <a:t> accessible </a:t>
            </a:r>
            <a:r>
              <a:rPr lang="fr-FR" sz="2000" dirty="0" err="1">
                <a:solidFill>
                  <a:schemeClr val="bg1"/>
                </a:solidFill>
              </a:rPr>
              <a:t>with</a:t>
            </a:r>
            <a:r>
              <a:rPr lang="fr-FR" sz="2000" dirty="0">
                <a:solidFill>
                  <a:schemeClr val="bg1"/>
                </a:solidFill>
              </a:rPr>
              <a:t> a high </a:t>
            </a:r>
            <a:r>
              <a:rPr lang="fr-FR" sz="2000" dirty="0" err="1">
                <a:solidFill>
                  <a:schemeClr val="bg1"/>
                </a:solidFill>
              </a:rPr>
              <a:t>accuracy</a:t>
            </a:r>
            <a:r>
              <a:rPr lang="fr-FR" sz="2000" dirty="0">
                <a:solidFill>
                  <a:schemeClr val="bg1"/>
                </a:solidFill>
              </a:rPr>
              <a:t> (~50 µas) </a:t>
            </a:r>
            <a:r>
              <a:rPr lang="fr-FR" sz="2000" dirty="0" err="1">
                <a:solidFill>
                  <a:schemeClr val="bg1"/>
                </a:solidFill>
              </a:rPr>
              <a:t>thanks</a:t>
            </a:r>
            <a:r>
              <a:rPr lang="fr-FR" sz="2000" dirty="0">
                <a:solidFill>
                  <a:schemeClr val="bg1"/>
                </a:solidFill>
              </a:rPr>
              <a:t> to </a:t>
            </a:r>
            <a:r>
              <a:rPr lang="fr-FR" sz="2000" dirty="0">
                <a:solidFill>
                  <a:srgbClr val="FFC000"/>
                </a:solidFill>
              </a:rPr>
              <a:t>VLTI/GRAVITY </a:t>
            </a:r>
            <a:r>
              <a:rPr lang="fr-FR" sz="2000" dirty="0">
                <a:solidFill>
                  <a:schemeClr val="bg1"/>
                </a:solidFill>
              </a:rPr>
              <a:t>(e.g. Hinkley+23)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6C5CDC-60D1-400F-5EA6-C51BAC394DDC}"/>
              </a:ext>
            </a:extLst>
          </p:cNvPr>
          <p:cNvSpPr txBox="1"/>
          <p:nvPr/>
        </p:nvSpPr>
        <p:spPr>
          <a:xfrm>
            <a:off x="3032703" y="5142978"/>
            <a:ext cx="6097712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/>
                <a:latin typeface="Helvetica" pitchFamily="2" charset="0"/>
              </a:rPr>
              <a:t>Example of </a:t>
            </a:r>
            <a:r>
              <a:rPr lang="fr-FR" dirty="0" err="1">
                <a:solidFill>
                  <a:schemeClr val="bg1"/>
                </a:solidFill>
                <a:effectLst/>
                <a:latin typeface="Helvetica" pitchFamily="2" charset="0"/>
              </a:rPr>
              <a:t>astrometric</a:t>
            </a:r>
            <a:r>
              <a:rPr lang="fr-FR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/>
                <a:latin typeface="Helvetica" pitchFamily="2" charset="0"/>
              </a:rPr>
              <a:t>measurements</a:t>
            </a:r>
            <a:r>
              <a:rPr lang="fr-FR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/>
                <a:latin typeface="Helvetica" pitchFamily="2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/>
                <a:latin typeface="Helvetica" pitchFamily="2" charset="0"/>
              </a:rPr>
              <a:t>GRAVITY for HR 8799e (Gravity Collaboration, Lacour et al. 2019).</a:t>
            </a:r>
          </a:p>
        </p:txBody>
      </p:sp>
    </p:spTree>
    <p:extLst>
      <p:ext uri="{BB962C8B-B14F-4D97-AF65-F5344CB8AC3E}">
        <p14:creationId xmlns:p14="http://schemas.microsoft.com/office/powerpoint/2010/main" val="39554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5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F0B413-79DA-5ABB-65ED-FB2F07AD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2913" y="696626"/>
            <a:ext cx="3734888" cy="59368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EA5263-6DEA-2607-C074-0C124BA55D7E}"/>
              </a:ext>
            </a:extLst>
          </p:cNvPr>
          <p:cNvSpPr txBox="1"/>
          <p:nvPr/>
        </p:nvSpPr>
        <p:spPr bwMode="auto">
          <a:xfrm>
            <a:off x="400692" y="50295"/>
            <a:ext cx="11348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An </a:t>
            </a:r>
            <a:r>
              <a:rPr lang="fr-FR" sz="3600" b="1" dirty="0" err="1">
                <a:solidFill>
                  <a:schemeClr val="bg1"/>
                </a:solidFill>
              </a:rPr>
              <a:t>exomoon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would</a:t>
            </a:r>
            <a:r>
              <a:rPr lang="fr-FR" sz="3600" b="1" dirty="0">
                <a:solidFill>
                  <a:schemeClr val="bg1"/>
                </a:solidFill>
              </a:rPr>
              <a:t> cause the </a:t>
            </a:r>
            <a:r>
              <a:rPr lang="fr-FR" sz="3600" b="1" dirty="0" err="1">
                <a:solidFill>
                  <a:schemeClr val="bg1"/>
                </a:solidFill>
              </a:rPr>
              <a:t>exoplanet</a:t>
            </a:r>
            <a:r>
              <a:rPr lang="fr-FR" sz="3600" b="1" dirty="0">
                <a:solidFill>
                  <a:schemeClr val="bg1"/>
                </a:solidFill>
              </a:rPr>
              <a:t> to </a:t>
            </a:r>
            <a:r>
              <a:rPr lang="fr-FR" sz="3600" b="1" dirty="0" err="1">
                <a:solidFill>
                  <a:schemeClr val="bg1"/>
                </a:solidFill>
              </a:rPr>
              <a:t>wobble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D385A5-5F79-D00D-0FEE-5B7115F20181}"/>
              </a:ext>
            </a:extLst>
          </p:cNvPr>
          <p:cNvSpPr txBox="1"/>
          <p:nvPr/>
        </p:nvSpPr>
        <p:spPr>
          <a:xfrm>
            <a:off x="4445028" y="2137587"/>
            <a:ext cx="7304059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Following the </a:t>
            </a:r>
            <a:r>
              <a:rPr lang="fr-FR" sz="2800" b="1" dirty="0" err="1">
                <a:solidFill>
                  <a:srgbClr val="FFC000"/>
                </a:solidFill>
              </a:rPr>
              <a:t>precise</a:t>
            </a:r>
            <a:r>
              <a:rPr lang="fr-FR" sz="2800" b="1" dirty="0">
                <a:solidFill>
                  <a:srgbClr val="FFC000"/>
                </a:solidFill>
              </a:rPr>
              <a:t> motion of an </a:t>
            </a:r>
            <a:r>
              <a:rPr lang="fr-FR" sz="2800" b="1" dirty="0" err="1">
                <a:solidFill>
                  <a:srgbClr val="FFC000"/>
                </a:solidFill>
              </a:rPr>
              <a:t>exoplanet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could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allow</a:t>
            </a:r>
            <a:r>
              <a:rPr lang="fr-FR" sz="2800" b="1" dirty="0">
                <a:solidFill>
                  <a:schemeClr val="bg1"/>
                </a:solidFill>
              </a:rPr>
              <a:t> us to </a:t>
            </a:r>
            <a:r>
              <a:rPr lang="fr-FR" sz="2800" b="1" dirty="0" err="1">
                <a:solidFill>
                  <a:schemeClr val="bg1"/>
                </a:solidFill>
              </a:rPr>
              <a:t>infer</a:t>
            </a:r>
            <a:r>
              <a:rPr lang="fr-FR" sz="2800" b="1" dirty="0">
                <a:solidFill>
                  <a:schemeClr val="bg1"/>
                </a:solidFill>
              </a:rPr>
              <a:t> the </a:t>
            </a:r>
            <a:r>
              <a:rPr lang="fr-FR" sz="2800" b="1" dirty="0" err="1">
                <a:solidFill>
                  <a:schemeClr val="bg1"/>
                </a:solidFill>
              </a:rPr>
              <a:t>presence</a:t>
            </a:r>
            <a:r>
              <a:rPr lang="fr-FR" sz="2800" b="1" dirty="0">
                <a:solidFill>
                  <a:schemeClr val="bg1"/>
                </a:solidFill>
              </a:rPr>
              <a:t> of a </a:t>
            </a:r>
            <a:r>
              <a:rPr lang="fr-FR" sz="2800" b="1" dirty="0" err="1">
                <a:solidFill>
                  <a:srgbClr val="FFC000"/>
                </a:solidFill>
              </a:rPr>
              <a:t>moon</a:t>
            </a:r>
            <a:endParaRPr lang="fr-FR" sz="2800" b="1" dirty="0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A14A71-A894-3B1C-FA48-044A17253E0E}"/>
              </a:ext>
            </a:extLst>
          </p:cNvPr>
          <p:cNvSpPr txBox="1"/>
          <p:nvPr/>
        </p:nvSpPr>
        <p:spPr>
          <a:xfrm>
            <a:off x="3240263" y="6307419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44B92F-B637-72FF-0175-8C54F2FB81B2}"/>
              </a:ext>
            </a:extLst>
          </p:cNvPr>
          <p:cNvSpPr txBox="1"/>
          <p:nvPr/>
        </p:nvSpPr>
        <p:spPr>
          <a:xfrm>
            <a:off x="4887941" y="4409545"/>
            <a:ext cx="6252519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This technique </a:t>
            </a:r>
            <a:r>
              <a:rPr lang="fr-FR" sz="2000" b="1" dirty="0" err="1">
                <a:solidFill>
                  <a:schemeClr val="bg1"/>
                </a:solidFill>
              </a:rPr>
              <a:t>could</a:t>
            </a:r>
            <a:r>
              <a:rPr lang="fr-FR" sz="2000" b="1" dirty="0">
                <a:solidFill>
                  <a:schemeClr val="bg1"/>
                </a:solidFill>
              </a:rPr>
              <a:t> enable the </a:t>
            </a:r>
            <a:r>
              <a:rPr lang="fr-FR" sz="2000" b="1" dirty="0" err="1">
                <a:solidFill>
                  <a:schemeClr val="bg1"/>
                </a:solidFill>
              </a:rPr>
              <a:t>detection</a:t>
            </a:r>
            <a:r>
              <a:rPr lang="fr-FR" sz="2000" b="1" dirty="0">
                <a:solidFill>
                  <a:schemeClr val="bg1"/>
                </a:solidFill>
              </a:rPr>
              <a:t> of large </a:t>
            </a:r>
            <a:r>
              <a:rPr lang="fr-FR" sz="2000" b="1" dirty="0" err="1">
                <a:solidFill>
                  <a:schemeClr val="bg1"/>
                </a:solidFill>
              </a:rPr>
              <a:t>moons</a:t>
            </a:r>
            <a:r>
              <a:rPr lang="fr-FR" sz="2000" b="1" dirty="0">
                <a:solidFill>
                  <a:schemeClr val="bg1"/>
                </a:solidFill>
              </a:rPr>
              <a:t>, </a:t>
            </a:r>
            <a:r>
              <a:rPr lang="fr-FR" sz="2000" b="1" dirty="0" err="1">
                <a:solidFill>
                  <a:schemeClr val="bg1"/>
                </a:solidFill>
              </a:rPr>
              <a:t>ranging</a:t>
            </a:r>
            <a:r>
              <a:rPr lang="fr-FR" sz="2000" b="1" dirty="0">
                <a:solidFill>
                  <a:schemeClr val="bg1"/>
                </a:solidFill>
              </a:rPr>
              <a:t> in size </a:t>
            </a:r>
            <a:r>
              <a:rPr lang="fr-FR" sz="2000" b="1" dirty="0" err="1">
                <a:solidFill>
                  <a:schemeClr val="bg1"/>
                </a:solidFill>
              </a:rPr>
              <a:t>from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that</a:t>
            </a:r>
            <a:r>
              <a:rPr lang="fr-FR" sz="2000" b="1" dirty="0">
                <a:solidFill>
                  <a:schemeClr val="bg1"/>
                </a:solidFill>
              </a:rPr>
              <a:t> of </a:t>
            </a:r>
            <a:r>
              <a:rPr lang="fr-FR" sz="2000" b="1" dirty="0" err="1">
                <a:solidFill>
                  <a:schemeClr val="bg1"/>
                </a:solidFill>
              </a:rPr>
              <a:t>Earth</a:t>
            </a:r>
            <a:r>
              <a:rPr lang="fr-FR" sz="2000" b="1" dirty="0">
                <a:solidFill>
                  <a:schemeClr val="bg1"/>
                </a:solidFill>
              </a:rPr>
              <a:t> to </a:t>
            </a:r>
            <a:r>
              <a:rPr lang="fr-FR" sz="2000" b="1" dirty="0" err="1">
                <a:solidFill>
                  <a:schemeClr val="bg1"/>
                </a:solidFill>
              </a:rPr>
              <a:t>that</a:t>
            </a:r>
            <a:r>
              <a:rPr lang="fr-FR" sz="2000" b="1" dirty="0">
                <a:solidFill>
                  <a:schemeClr val="bg1"/>
                </a:solidFill>
              </a:rPr>
              <a:t> of Jupiter (Kral+26, Winterhalder+26)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9ABE53-9490-5617-9E23-D34F6F3B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494" y="811863"/>
            <a:ext cx="3073663" cy="6463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8206FB-D671-0EC8-50FA-7EB11CF14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90" y="5425208"/>
            <a:ext cx="1382247" cy="8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6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67A029-525E-BBA1-BF68-7FBFC54D6C0E}"/>
              </a:ext>
            </a:extLst>
          </p:cNvPr>
          <p:cNvSpPr txBox="1"/>
          <p:nvPr/>
        </p:nvSpPr>
        <p:spPr>
          <a:xfrm>
            <a:off x="495568" y="1989945"/>
            <a:ext cx="11200861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</a:rPr>
              <a:t>Unlike</a:t>
            </a:r>
            <a:r>
              <a:rPr lang="fr-FR" sz="2400" dirty="0">
                <a:solidFill>
                  <a:schemeClr val="bg1"/>
                </a:solidFill>
              </a:rPr>
              <a:t> the transit </a:t>
            </a:r>
            <a:r>
              <a:rPr lang="fr-FR" sz="2400" dirty="0" err="1">
                <a:solidFill>
                  <a:schemeClr val="bg1"/>
                </a:solidFill>
              </a:rPr>
              <a:t>method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dirty="0" err="1">
                <a:solidFill>
                  <a:schemeClr val="bg1"/>
                </a:solidFill>
              </a:rPr>
              <a:t>we</a:t>
            </a:r>
            <a:r>
              <a:rPr lang="fr-FR" sz="2400" dirty="0">
                <a:solidFill>
                  <a:schemeClr val="bg1"/>
                </a:solidFill>
              </a:rPr>
              <a:t> can </a:t>
            </a:r>
            <a:r>
              <a:rPr lang="fr-FR" sz="2400" dirty="0" err="1">
                <a:solidFill>
                  <a:schemeClr val="bg1"/>
                </a:solidFill>
              </a:rPr>
              <a:t>directly</a:t>
            </a:r>
            <a:r>
              <a:rPr lang="fr-FR" sz="2400" dirty="0">
                <a:solidFill>
                  <a:schemeClr val="bg1"/>
                </a:solidFill>
              </a:rPr>
              <a:t> observe </a:t>
            </a:r>
            <a:r>
              <a:rPr lang="fr-FR" sz="2400" b="1" dirty="0" err="1">
                <a:solidFill>
                  <a:srgbClr val="FFC000"/>
                </a:solidFill>
              </a:rPr>
              <a:t>exoplanets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located</a:t>
            </a:r>
            <a:r>
              <a:rPr lang="fr-FR" sz="2400" b="1" dirty="0">
                <a:solidFill>
                  <a:srgbClr val="FFC000"/>
                </a:solidFill>
              </a:rPr>
              <a:t> at a </a:t>
            </a:r>
            <a:r>
              <a:rPr lang="fr-FR" sz="2400" b="1" dirty="0" err="1">
                <a:solidFill>
                  <a:srgbClr val="FFC000"/>
                </a:solidFill>
              </a:rPr>
              <a:t>great</a:t>
            </a:r>
            <a:r>
              <a:rPr lang="fr-FR" sz="2400" b="1" dirty="0">
                <a:solidFill>
                  <a:srgbClr val="FFC000"/>
                </a:solidFill>
              </a:rPr>
              <a:t> distance</a:t>
            </a:r>
            <a:r>
              <a:rPr lang="fr-FR" sz="2400" dirty="0">
                <a:solidFill>
                  <a:srgbClr val="FFC000"/>
                </a:solidFill>
              </a:rPr>
              <a:t> (&gt;80 mas) </a:t>
            </a:r>
            <a:r>
              <a:rPr lang="fr-FR" sz="2400" b="1" dirty="0" err="1">
                <a:solidFill>
                  <a:srgbClr val="FFC000"/>
                </a:solidFill>
              </a:rPr>
              <a:t>from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their</a:t>
            </a:r>
            <a:r>
              <a:rPr lang="fr-FR" sz="2400" b="1" dirty="0">
                <a:solidFill>
                  <a:srgbClr val="FFC000"/>
                </a:solidFill>
              </a:rPr>
              <a:t> star</a:t>
            </a:r>
            <a:r>
              <a:rPr lang="fr-FR" sz="2400" dirty="0">
                <a:solidFill>
                  <a:schemeClr val="bg1"/>
                </a:solidFill>
              </a:rPr>
              <a:t>. This </a:t>
            </a:r>
            <a:r>
              <a:rPr lang="fr-FR" sz="2400" dirty="0" err="1">
                <a:solidFill>
                  <a:schemeClr val="bg1"/>
                </a:solidFill>
              </a:rPr>
              <a:t>allows</a:t>
            </a:r>
            <a:r>
              <a:rPr lang="fr-FR" sz="2400" dirty="0">
                <a:solidFill>
                  <a:schemeClr val="bg1"/>
                </a:solidFill>
              </a:rPr>
              <a:t> us to explore a </a:t>
            </a:r>
            <a:r>
              <a:rPr lang="fr-FR" sz="2400" dirty="0" err="1">
                <a:solidFill>
                  <a:schemeClr val="bg1"/>
                </a:solidFill>
              </a:rPr>
              <a:t>region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where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moons</a:t>
            </a:r>
            <a:r>
              <a:rPr lang="fr-FR" sz="2400" b="1" dirty="0">
                <a:solidFill>
                  <a:srgbClr val="FFC000"/>
                </a:solidFill>
              </a:rPr>
              <a:t> are more stable </a:t>
            </a:r>
            <a:r>
              <a:rPr lang="fr-FR" sz="2400" dirty="0">
                <a:solidFill>
                  <a:schemeClr val="bg1"/>
                </a:solidFill>
              </a:rPr>
              <a:t>(Dobos+21).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The </a:t>
            </a:r>
            <a:r>
              <a:rPr lang="fr-FR" sz="2400" dirty="0" err="1">
                <a:solidFill>
                  <a:schemeClr val="bg1"/>
                </a:solidFill>
              </a:rPr>
              <a:t>planet’s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orbit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does</a:t>
            </a:r>
            <a:r>
              <a:rPr lang="fr-FR" sz="2400" dirty="0">
                <a:solidFill>
                  <a:schemeClr val="bg1"/>
                </a:solidFill>
              </a:rPr>
              <a:t> not </a:t>
            </a:r>
            <a:r>
              <a:rPr lang="fr-FR" sz="2400" dirty="0" err="1">
                <a:solidFill>
                  <a:schemeClr val="bg1"/>
                </a:solidFill>
              </a:rPr>
              <a:t>need</a:t>
            </a:r>
            <a:r>
              <a:rPr lang="fr-FR" sz="2400" dirty="0">
                <a:solidFill>
                  <a:schemeClr val="bg1"/>
                </a:solidFill>
              </a:rPr>
              <a:t> to have a </a:t>
            </a:r>
            <a:r>
              <a:rPr lang="fr-FR" sz="2400" dirty="0" err="1">
                <a:solidFill>
                  <a:schemeClr val="bg1"/>
                </a:solidFill>
              </a:rPr>
              <a:t>particular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rgbClr val="FFC000"/>
                </a:solidFill>
              </a:rPr>
              <a:t>inclination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dirty="0" err="1">
                <a:solidFill>
                  <a:schemeClr val="bg1"/>
                </a:solidFill>
              </a:rPr>
              <a:t>so</a:t>
            </a:r>
            <a:r>
              <a:rPr lang="fr-FR" sz="2400" dirty="0">
                <a:solidFill>
                  <a:schemeClr val="bg1"/>
                </a:solidFill>
              </a:rPr>
              <a:t> no </a:t>
            </a:r>
            <a:r>
              <a:rPr lang="fr-FR" sz="2400" dirty="0" err="1">
                <a:solidFill>
                  <a:schemeClr val="bg1"/>
                </a:solidFill>
              </a:rPr>
              <a:t>constraints</a:t>
            </a:r>
            <a:r>
              <a:rPr lang="fr-FR" sz="2400" dirty="0">
                <a:solidFill>
                  <a:schemeClr val="bg1"/>
                </a:solidFill>
              </a:rPr>
              <a:t> on accessible </a:t>
            </a:r>
            <a:r>
              <a:rPr lang="fr-FR" sz="2400" dirty="0" err="1">
                <a:solidFill>
                  <a:schemeClr val="bg1"/>
                </a:solidFill>
              </a:rPr>
              <a:t>targets</a:t>
            </a:r>
            <a:r>
              <a:rPr lang="fr-FR" sz="2400" dirty="0">
                <a:solidFill>
                  <a:schemeClr val="bg1"/>
                </a:solidFill>
              </a:rPr>
              <a:t>.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Sensitive to </a:t>
            </a:r>
            <a:r>
              <a:rPr lang="fr-FR" sz="2400" b="1" dirty="0" err="1">
                <a:solidFill>
                  <a:srgbClr val="FFC000"/>
                </a:solidFill>
              </a:rPr>
              <a:t>wide-orbit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moons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(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periods</a:t>
            </a:r>
            <a:r>
              <a:rPr lang="fr-FR" sz="2400" dirty="0">
                <a:solidFill>
                  <a:schemeClr val="bg1"/>
                </a:solidFill>
              </a:rPr>
              <a:t> of </a:t>
            </a:r>
            <a:r>
              <a:rPr lang="fr-FR" sz="2400" dirty="0" err="1">
                <a:solidFill>
                  <a:schemeClr val="bg1"/>
                </a:solidFill>
              </a:rPr>
              <a:t>months</a:t>
            </a:r>
            <a:r>
              <a:rPr lang="fr-FR" sz="2400" dirty="0">
                <a:solidFill>
                  <a:schemeClr val="bg1"/>
                </a:solidFill>
              </a:rPr>
              <a:t> to </a:t>
            </a:r>
            <a:r>
              <a:rPr lang="fr-FR" sz="2400" dirty="0" err="1">
                <a:solidFill>
                  <a:schemeClr val="bg1"/>
                </a:solidFill>
              </a:rPr>
              <a:t>years</a:t>
            </a:r>
            <a:r>
              <a:rPr lang="fr-FR" sz="2400" dirty="0">
                <a:solidFill>
                  <a:schemeClr val="bg1"/>
                </a:solidFill>
              </a:rPr>
              <a:t>) inaccessible to transit or RV techniques.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72F230-5FFC-6FC3-A244-E92D57827469}"/>
              </a:ext>
            </a:extLst>
          </p:cNvPr>
          <p:cNvSpPr txBox="1"/>
          <p:nvPr/>
        </p:nvSpPr>
        <p:spPr bwMode="auto">
          <a:xfrm>
            <a:off x="1621616" y="171360"/>
            <a:ext cx="8948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The </a:t>
            </a:r>
            <a:r>
              <a:rPr lang="fr-FR" sz="3600" b="1" dirty="0" err="1">
                <a:solidFill>
                  <a:schemeClr val="bg1"/>
                </a:solidFill>
              </a:rPr>
              <a:t>astrometric</a:t>
            </a:r>
            <a:r>
              <a:rPr lang="fr-FR" sz="3600" b="1" dirty="0">
                <a:solidFill>
                  <a:schemeClr val="bg1"/>
                </a:solidFill>
              </a:rPr>
              <a:t> technique shows </a:t>
            </a:r>
            <a:r>
              <a:rPr lang="fr-FR" sz="3600" b="1" dirty="0" err="1">
                <a:solidFill>
                  <a:schemeClr val="bg1"/>
                </a:solidFill>
              </a:rPr>
              <a:t>great</a:t>
            </a:r>
            <a:r>
              <a:rPr lang="fr-FR" sz="3600" b="1" dirty="0">
                <a:solidFill>
                  <a:schemeClr val="bg1"/>
                </a:solidFill>
              </a:rPr>
              <a:t> promise for the </a:t>
            </a:r>
            <a:r>
              <a:rPr lang="fr-FR" sz="3600" b="1" dirty="0" err="1">
                <a:solidFill>
                  <a:schemeClr val="bg1"/>
                </a:solidFill>
              </a:rPr>
              <a:t>detection</a:t>
            </a:r>
            <a:r>
              <a:rPr lang="fr-FR" sz="3600" b="1" dirty="0">
                <a:solidFill>
                  <a:schemeClr val="bg1"/>
                </a:solidFill>
              </a:rPr>
              <a:t> of </a:t>
            </a:r>
            <a:r>
              <a:rPr lang="fr-FR" sz="3600" b="1" dirty="0" err="1">
                <a:solidFill>
                  <a:schemeClr val="bg1"/>
                </a:solidFill>
              </a:rPr>
              <a:t>exomoons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5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7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67A029-525E-BBA1-BF68-7FBFC54D6C0E}"/>
              </a:ext>
            </a:extLst>
          </p:cNvPr>
          <p:cNvSpPr txBox="1"/>
          <p:nvPr/>
        </p:nvSpPr>
        <p:spPr>
          <a:xfrm>
            <a:off x="326561" y="2105559"/>
            <a:ext cx="11422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chemeClr val="bg1"/>
                </a:solidFill>
              </a:rPr>
              <a:t>Similar</a:t>
            </a:r>
            <a:r>
              <a:rPr lang="fr-FR" sz="2000" b="1" dirty="0">
                <a:solidFill>
                  <a:schemeClr val="bg1"/>
                </a:solidFill>
              </a:rPr>
              <a:t> to </a:t>
            </a:r>
            <a:r>
              <a:rPr lang="fr-FR" sz="2000" b="1" dirty="0" err="1">
                <a:solidFill>
                  <a:schemeClr val="bg1"/>
                </a:solidFill>
              </a:rPr>
              <a:t>exoplanets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where</a:t>
            </a:r>
            <a:r>
              <a:rPr lang="fr-FR" sz="2000" b="1" dirty="0">
                <a:solidFill>
                  <a:schemeClr val="bg1"/>
                </a:solidFill>
              </a:rPr>
              <a:t> a hot </a:t>
            </a:r>
            <a:r>
              <a:rPr lang="fr-FR" sz="2000" b="1" dirty="0" err="1">
                <a:solidFill>
                  <a:schemeClr val="bg1"/>
                </a:solidFill>
              </a:rPr>
              <a:t>jupiter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was</a:t>
            </a:r>
            <a:r>
              <a:rPr lang="fr-FR" sz="2000" b="1" dirty="0">
                <a:solidFill>
                  <a:schemeClr val="bg1"/>
                </a:solidFill>
              </a:rPr>
              <a:t> first </a:t>
            </a:r>
            <a:r>
              <a:rPr lang="fr-FR" sz="2000" b="1" dirty="0" err="1">
                <a:solidFill>
                  <a:schemeClr val="bg1"/>
                </a:solidFill>
              </a:rPr>
              <a:t>detected</a:t>
            </a:r>
            <a:r>
              <a:rPr lang="fr-FR" sz="2000" b="1" dirty="0">
                <a:solidFill>
                  <a:schemeClr val="bg1"/>
                </a:solidFill>
              </a:rPr>
              <a:t> in 1995, </a:t>
            </a:r>
            <a:r>
              <a:rPr lang="fr-FR" sz="2000" b="1" dirty="0" err="1">
                <a:solidFill>
                  <a:schemeClr val="bg1"/>
                </a:solidFill>
              </a:rPr>
              <a:t>we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could</a:t>
            </a:r>
            <a:r>
              <a:rPr lang="fr-FR" sz="2000" b="1" dirty="0">
                <a:solidFill>
                  <a:schemeClr val="bg1"/>
                </a:solidFill>
              </a:rPr>
              <a:t> first </a:t>
            </a:r>
            <a:r>
              <a:rPr lang="fr-FR" sz="2000" b="1" dirty="0" err="1">
                <a:solidFill>
                  <a:schemeClr val="bg1"/>
                </a:solidFill>
              </a:rPr>
              <a:t>see</a:t>
            </a:r>
            <a:r>
              <a:rPr lang="fr-FR" sz="2000" b="1" dirty="0">
                <a:solidFill>
                  <a:schemeClr val="bg1"/>
                </a:solidFill>
              </a:rPr>
              <a:t> the </a:t>
            </a:r>
            <a:r>
              <a:rPr lang="fr-FR" sz="2000" b="1" dirty="0" err="1">
                <a:solidFill>
                  <a:schemeClr val="bg1"/>
                </a:solidFill>
              </a:rPr>
              <a:t>easiest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moons</a:t>
            </a:r>
            <a:r>
              <a:rPr lang="fr-FR" sz="2000" b="1" dirty="0">
                <a:solidFill>
                  <a:schemeClr val="bg1"/>
                </a:solidFill>
              </a:rPr>
              <a:t> to </a:t>
            </a:r>
            <a:r>
              <a:rPr lang="fr-FR" sz="2000" b="1" dirty="0" err="1">
                <a:solidFill>
                  <a:schemeClr val="bg1"/>
                </a:solidFill>
              </a:rPr>
              <a:t>detect</a:t>
            </a:r>
            <a:r>
              <a:rPr lang="fr-FR" sz="2000" b="1" dirty="0">
                <a:solidFill>
                  <a:schemeClr val="bg1"/>
                </a:solidFill>
              </a:rPr>
              <a:t>, i.e. a </a:t>
            </a:r>
            <a:r>
              <a:rPr lang="fr-FR" sz="2000" b="1" dirty="0">
                <a:solidFill>
                  <a:srgbClr val="FFC000"/>
                </a:solidFill>
              </a:rPr>
              <a:t>massive </a:t>
            </a:r>
            <a:r>
              <a:rPr lang="fr-FR" sz="2000" b="1" dirty="0" err="1">
                <a:solidFill>
                  <a:srgbClr val="FFC000"/>
                </a:solidFill>
              </a:rPr>
              <a:t>exomoon</a:t>
            </a:r>
            <a:r>
              <a:rPr lang="fr-FR" sz="2000" b="1" dirty="0">
                <a:solidFill>
                  <a:srgbClr val="FFC000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with</a:t>
            </a:r>
            <a:r>
              <a:rPr lang="fr-FR" sz="2000" b="1" dirty="0">
                <a:solidFill>
                  <a:schemeClr val="bg1"/>
                </a:solidFill>
              </a:rPr>
              <a:t> e.g. a Jupiter mass and a long </a:t>
            </a:r>
            <a:r>
              <a:rPr lang="fr-FR" sz="2000" b="1" dirty="0" err="1">
                <a:solidFill>
                  <a:schemeClr val="bg1"/>
                </a:solidFill>
              </a:rPr>
              <a:t>period</a:t>
            </a:r>
            <a:r>
              <a:rPr lang="fr-FR" sz="2000" b="1" dirty="0">
                <a:solidFill>
                  <a:schemeClr val="bg1"/>
                </a:solidFill>
              </a:rPr>
              <a:t> (</a:t>
            </a:r>
            <a:r>
              <a:rPr lang="fr-FR" sz="2000" b="1" dirty="0" err="1">
                <a:solidFill>
                  <a:schemeClr val="bg1"/>
                </a:solidFill>
              </a:rPr>
              <a:t>months</a:t>
            </a:r>
            <a:r>
              <a:rPr lang="fr-FR" sz="2000" b="1" dirty="0">
                <a:solidFill>
                  <a:schemeClr val="bg1"/>
                </a:solidFill>
              </a:rPr>
              <a:t> to a </a:t>
            </a:r>
            <a:r>
              <a:rPr lang="fr-FR" sz="2000" b="1" dirty="0" err="1">
                <a:solidFill>
                  <a:schemeClr val="bg1"/>
                </a:solidFill>
              </a:rPr>
              <a:t>year</a:t>
            </a:r>
            <a:r>
              <a:rPr lang="fr-FR" sz="2000" b="1" dirty="0">
                <a:solidFill>
                  <a:schemeClr val="bg1"/>
                </a:solidFill>
              </a:rPr>
              <a:t>). </a:t>
            </a:r>
          </a:p>
          <a:p>
            <a:endParaRPr lang="fr-FR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FFC000"/>
                </a:solidFill>
              </a:rPr>
              <a:t>Theoretical</a:t>
            </a:r>
            <a:r>
              <a:rPr lang="fr-FR" sz="2000" b="1" dirty="0">
                <a:solidFill>
                  <a:srgbClr val="FFC000"/>
                </a:solidFill>
              </a:rPr>
              <a:t> </a:t>
            </a:r>
            <a:r>
              <a:rPr lang="fr-FR" sz="2000" b="1" dirty="0" err="1">
                <a:solidFill>
                  <a:srgbClr val="FFC000"/>
                </a:solidFill>
              </a:rPr>
              <a:t>exomoon</a:t>
            </a:r>
            <a:r>
              <a:rPr lang="fr-FR" sz="2000" b="1" dirty="0">
                <a:solidFill>
                  <a:srgbClr val="FFC000"/>
                </a:solidFill>
              </a:rPr>
              <a:t> formation </a:t>
            </a:r>
            <a:r>
              <a:rPr lang="fr-FR" sz="2000" b="1" dirty="0" err="1">
                <a:solidFill>
                  <a:srgbClr val="FFC000"/>
                </a:solidFill>
              </a:rPr>
              <a:t>models</a:t>
            </a:r>
            <a:r>
              <a:rPr lang="fr-FR" sz="2000" b="1" dirty="0">
                <a:solidFill>
                  <a:srgbClr val="FFC000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(Hansen 2019, </a:t>
            </a:r>
            <a:r>
              <a:rPr lang="fr-FR" sz="2000" b="1" dirty="0" err="1">
                <a:solidFill>
                  <a:schemeClr val="bg1"/>
                </a:solidFill>
              </a:rPr>
              <a:t>Moraes</a:t>
            </a:r>
            <a:r>
              <a:rPr lang="fr-FR" sz="2000" b="1" dirty="0">
                <a:solidFill>
                  <a:schemeClr val="bg1"/>
                </a:solidFill>
              </a:rPr>
              <a:t> &amp; Vieira Net 2020) </a:t>
            </a:r>
            <a:r>
              <a:rPr lang="fr-FR" sz="2000" b="1" dirty="0" err="1">
                <a:solidFill>
                  <a:schemeClr val="bg1"/>
                </a:solidFill>
              </a:rPr>
              <a:t>now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predict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they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could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be</a:t>
            </a:r>
            <a:r>
              <a:rPr lang="fr-FR" sz="2000" b="1" dirty="0">
                <a:solidFill>
                  <a:schemeClr val="bg1"/>
                </a:solidFill>
              </a:rPr>
              <a:t> massive and </a:t>
            </a:r>
            <a:r>
              <a:rPr lang="fr-FR" sz="2000" b="1" dirty="0" err="1">
                <a:solidFill>
                  <a:schemeClr val="bg1"/>
                </a:solidFill>
              </a:rPr>
              <a:t>that</a:t>
            </a:r>
            <a:r>
              <a:rPr lang="fr-FR" sz="2000" b="1" dirty="0">
                <a:solidFill>
                  <a:schemeClr val="bg1"/>
                </a:solidFill>
              </a:rPr>
              <a:t> the </a:t>
            </a:r>
            <a:r>
              <a:rPr lang="fr-FR" sz="2000" b="1" dirty="0" err="1">
                <a:solidFill>
                  <a:schemeClr val="bg1"/>
                </a:solidFill>
              </a:rPr>
              <a:t>moon</a:t>
            </a:r>
            <a:r>
              <a:rPr lang="fr-FR" sz="2000" b="1" dirty="0">
                <a:solidFill>
                  <a:schemeClr val="bg1"/>
                </a:solidFill>
              </a:rPr>
              <a:t> mass </a:t>
            </a:r>
            <a:r>
              <a:rPr lang="fr-FR" sz="2000" b="1" dirty="0" err="1">
                <a:solidFill>
                  <a:schemeClr val="bg1"/>
                </a:solidFill>
              </a:rPr>
              <a:t>could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be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proportional</a:t>
            </a:r>
            <a:r>
              <a:rPr lang="fr-FR" sz="2000" b="1" dirty="0">
                <a:solidFill>
                  <a:schemeClr val="bg1"/>
                </a:solidFill>
              </a:rPr>
              <a:t> to Mpla</a:t>
            </a:r>
            <a:r>
              <a:rPr lang="fr-FR" sz="2000" b="1" baseline="30000" dirty="0">
                <a:solidFill>
                  <a:schemeClr val="bg1"/>
                </a:solidFill>
              </a:rPr>
              <a:t>1.5</a:t>
            </a:r>
            <a:r>
              <a:rPr lang="fr-FR" sz="2000" b="1" dirty="0">
                <a:solidFill>
                  <a:schemeClr val="bg1"/>
                </a:solidFill>
              </a:rPr>
              <a:t> (</a:t>
            </a:r>
            <a:r>
              <a:rPr lang="fr-FR" sz="2000" b="1" dirty="0" err="1">
                <a:solidFill>
                  <a:schemeClr val="bg1"/>
                </a:solidFill>
              </a:rPr>
              <a:t>Batygin</a:t>
            </a:r>
            <a:r>
              <a:rPr lang="fr-FR" sz="2000" b="1" dirty="0">
                <a:solidFill>
                  <a:schemeClr val="bg1"/>
                </a:solidFill>
              </a:rPr>
              <a:t> &amp; </a:t>
            </a:r>
            <a:r>
              <a:rPr lang="fr-FR" sz="2000" b="1" dirty="0" err="1">
                <a:solidFill>
                  <a:schemeClr val="bg1"/>
                </a:solidFill>
              </a:rPr>
              <a:t>Morbidelli</a:t>
            </a:r>
            <a:r>
              <a:rPr lang="fr-FR" sz="2000" b="1" dirty="0">
                <a:solidFill>
                  <a:schemeClr val="bg1"/>
                </a:solidFill>
              </a:rPr>
              <a:t> 2020).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D4BB48-4BE9-900D-E5E9-62B59A3F09A5}"/>
              </a:ext>
            </a:extLst>
          </p:cNvPr>
          <p:cNvSpPr txBox="1"/>
          <p:nvPr/>
        </p:nvSpPr>
        <p:spPr bwMode="auto">
          <a:xfrm>
            <a:off x="1996755" y="99722"/>
            <a:ext cx="8198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Exomoons</a:t>
            </a:r>
            <a:r>
              <a:rPr lang="fr-FR" sz="3600" b="1" dirty="0">
                <a:solidFill>
                  <a:schemeClr val="bg1"/>
                </a:solidFill>
              </a:rPr>
              <a:t>: The </a:t>
            </a:r>
            <a:r>
              <a:rPr lang="fr-FR" sz="3600" b="1" dirty="0" err="1">
                <a:solidFill>
                  <a:schemeClr val="bg1"/>
                </a:solidFill>
              </a:rPr>
              <a:t>next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breakthrough</a:t>
            </a:r>
            <a:r>
              <a:rPr lang="fr-FR" sz="3600" b="1" dirty="0">
                <a:solidFill>
                  <a:schemeClr val="bg1"/>
                </a:solidFill>
              </a:rPr>
              <a:t> in </a:t>
            </a:r>
            <a:r>
              <a:rPr lang="fr-FR" sz="3600" b="1" dirty="0" err="1">
                <a:solidFill>
                  <a:schemeClr val="bg1"/>
                </a:solidFill>
              </a:rPr>
              <a:t>exoplanetary</a:t>
            </a:r>
            <a:r>
              <a:rPr lang="fr-FR" sz="3600" b="1" dirty="0">
                <a:solidFill>
                  <a:schemeClr val="bg1"/>
                </a:solidFill>
              </a:rPr>
              <a:t> science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C2DEC3-D0F6-A397-830B-65C988C7FE59}"/>
              </a:ext>
            </a:extLst>
          </p:cNvPr>
          <p:cNvSpPr txBox="1"/>
          <p:nvPr/>
        </p:nvSpPr>
        <p:spPr>
          <a:xfrm>
            <a:off x="1554737" y="5103985"/>
            <a:ext cx="8640507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Let us look for </a:t>
            </a:r>
            <a:r>
              <a:rPr lang="fr-FR" sz="2400" b="1" dirty="0" err="1">
                <a:solidFill>
                  <a:schemeClr val="bg1"/>
                </a:solidFill>
              </a:rPr>
              <a:t>exomoons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around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brown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 err="1">
                <a:solidFill>
                  <a:srgbClr val="FFC000"/>
                </a:solidFill>
              </a:rPr>
              <a:t>dwarfs</a:t>
            </a:r>
            <a:r>
              <a:rPr lang="fr-FR" sz="2400" b="1" dirty="0">
                <a:solidFill>
                  <a:srgbClr val="FFC000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first </a:t>
            </a:r>
            <a:r>
              <a:rPr lang="fr-FR" sz="2400" b="1" dirty="0" err="1">
                <a:solidFill>
                  <a:schemeClr val="bg1"/>
                </a:solidFill>
              </a:rPr>
              <a:t>then</a:t>
            </a:r>
            <a:r>
              <a:rPr lang="fr-FR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0887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8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67ACE3-E160-2412-D7F6-41DB66EF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46441" y="938268"/>
            <a:ext cx="5099117" cy="57757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5639BC-8811-833B-D44E-4D5800936158}"/>
              </a:ext>
            </a:extLst>
          </p:cNvPr>
          <p:cNvSpPr txBox="1"/>
          <p:nvPr/>
        </p:nvSpPr>
        <p:spPr>
          <a:xfrm>
            <a:off x="3546441" y="1329393"/>
            <a:ext cx="1247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(F5V, ~110 </a:t>
            </a:r>
            <a:r>
              <a:rPr lang="fr-FR" dirty="0" err="1"/>
              <a:t>Myr</a:t>
            </a:r>
            <a:r>
              <a:rPr lang="fr-FR" dirty="0"/>
              <a:t>, ~40.8pc)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7DB7F7-ADF8-5057-BD18-8D6BF59FFBE3}"/>
              </a:ext>
            </a:extLst>
          </p:cNvPr>
          <p:cNvSpPr txBox="1"/>
          <p:nvPr/>
        </p:nvSpPr>
        <p:spPr bwMode="auto">
          <a:xfrm>
            <a:off x="226255" y="59910"/>
            <a:ext cx="11735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Looking</a:t>
            </a:r>
            <a:r>
              <a:rPr lang="fr-FR" sz="3600" b="1" dirty="0">
                <a:solidFill>
                  <a:schemeClr val="bg1"/>
                </a:solidFill>
              </a:rPr>
              <a:t> for an </a:t>
            </a:r>
            <a:r>
              <a:rPr lang="fr-FR" sz="3600" b="1" dirty="0" err="1">
                <a:solidFill>
                  <a:schemeClr val="bg1"/>
                </a:solidFill>
              </a:rPr>
              <a:t>exomoon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around</a:t>
            </a:r>
            <a:r>
              <a:rPr lang="fr-FR" sz="3600" b="1" dirty="0">
                <a:solidFill>
                  <a:schemeClr val="bg1"/>
                </a:solidFill>
              </a:rPr>
              <a:t> HD 206893 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6BBF96-28CB-47F4-3A87-24ED5074D461}"/>
              </a:ext>
            </a:extLst>
          </p:cNvPr>
          <p:cNvSpPr txBox="1"/>
          <p:nvPr/>
        </p:nvSpPr>
        <p:spPr>
          <a:xfrm>
            <a:off x="7722973" y="6291319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E10526-1496-5316-DFA6-5B112067D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063" y="3944703"/>
            <a:ext cx="2226962" cy="22468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A26E86-FD29-EBB5-CADE-207BFC65B935}"/>
              </a:ext>
            </a:extLst>
          </p:cNvPr>
          <p:cNvSpPr txBox="1"/>
          <p:nvPr/>
        </p:nvSpPr>
        <p:spPr>
          <a:xfrm>
            <a:off x="10330053" y="4009766"/>
            <a:ext cx="1476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ALMA (Marino+20)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36489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F18FDA3-B4B7-4D23-9326-6D1D4F0C50F8}" type="slidenum">
              <a:rPr lang="fr-FR"/>
              <a:t>9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E9B69A-4997-F659-C3F7-53E9DC0B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2140" y="765812"/>
            <a:ext cx="7121096" cy="52193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3D648A9-8403-F8CB-8B61-5720E631885D}"/>
              </a:ext>
            </a:extLst>
          </p:cNvPr>
          <p:cNvSpPr txBox="1"/>
          <p:nvPr/>
        </p:nvSpPr>
        <p:spPr>
          <a:xfrm>
            <a:off x="7404620" y="3629818"/>
            <a:ext cx="459524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GRAVITY </a:t>
            </a:r>
            <a:r>
              <a:rPr lang="fr-FR" sz="2000" b="1" dirty="0" err="1">
                <a:solidFill>
                  <a:schemeClr val="bg1"/>
                </a:solidFill>
              </a:rPr>
              <a:t>could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detect</a:t>
            </a:r>
            <a:r>
              <a:rPr lang="fr-FR" sz="2000" b="1" dirty="0">
                <a:solidFill>
                  <a:schemeClr val="bg1"/>
                </a:solidFill>
              </a:rPr>
              <a:t> long </a:t>
            </a:r>
            <a:r>
              <a:rPr lang="fr-FR" sz="2000" b="1" dirty="0" err="1">
                <a:solidFill>
                  <a:schemeClr val="bg1"/>
                </a:solidFill>
              </a:rPr>
              <a:t>period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moons</a:t>
            </a:r>
            <a:r>
              <a:rPr lang="fr-FR" sz="2000" b="1" dirty="0">
                <a:solidFill>
                  <a:schemeClr val="bg1"/>
                </a:solidFill>
              </a:rPr>
              <a:t> up to a few </a:t>
            </a:r>
            <a:r>
              <a:rPr lang="fr-FR" sz="2000" b="1" dirty="0" err="1">
                <a:solidFill>
                  <a:schemeClr val="bg1"/>
                </a:solidFill>
              </a:rPr>
              <a:t>Mearth</a:t>
            </a:r>
            <a:r>
              <a:rPr lang="fr-FR" sz="2000" b="1" dirty="0">
                <a:solidFill>
                  <a:schemeClr val="bg1"/>
                </a:solidFill>
              </a:rPr>
              <a:t> in </a:t>
            </a:r>
            <a:r>
              <a:rPr lang="fr-FR" sz="2000" b="1" dirty="0" err="1">
                <a:solidFill>
                  <a:schemeClr val="bg1"/>
                </a:solidFill>
              </a:rPr>
              <a:t>theory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around</a:t>
            </a:r>
            <a:r>
              <a:rPr lang="fr-FR" sz="2000" b="1" dirty="0">
                <a:solidFill>
                  <a:schemeClr val="bg1"/>
                </a:solidFill>
              </a:rPr>
              <a:t> HD 206893 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88FDF3-6A3F-3D89-8646-F2E3D7E31B07}"/>
              </a:ext>
            </a:extLst>
          </p:cNvPr>
          <p:cNvSpPr txBox="1"/>
          <p:nvPr/>
        </p:nvSpPr>
        <p:spPr bwMode="auto">
          <a:xfrm>
            <a:off x="192140" y="0"/>
            <a:ext cx="11911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chemeClr val="bg1"/>
                </a:solidFill>
              </a:rPr>
              <a:t>Analytical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predictions</a:t>
            </a:r>
            <a:r>
              <a:rPr lang="fr-FR" sz="3600" b="1" dirty="0">
                <a:solidFill>
                  <a:schemeClr val="bg1"/>
                </a:solidFill>
              </a:rPr>
              <a:t> for </a:t>
            </a:r>
            <a:r>
              <a:rPr lang="fr-FR" sz="3600" b="1" dirty="0" err="1">
                <a:solidFill>
                  <a:schemeClr val="bg1"/>
                </a:solidFill>
              </a:rPr>
              <a:t>moons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around</a:t>
            </a:r>
            <a:r>
              <a:rPr lang="fr-FR" sz="3600" b="1" dirty="0">
                <a:solidFill>
                  <a:schemeClr val="bg1"/>
                </a:solidFill>
              </a:rPr>
              <a:t> HD 206893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AF06AD-1D56-BC7B-755D-E7D8111B323F}"/>
              </a:ext>
            </a:extLst>
          </p:cNvPr>
          <p:cNvSpPr/>
          <p:nvPr/>
        </p:nvSpPr>
        <p:spPr>
          <a:xfrm>
            <a:off x="4349579" y="1149179"/>
            <a:ext cx="2533135" cy="22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6A18D-6DA7-18DC-2218-A0864140B055}"/>
              </a:ext>
            </a:extLst>
          </p:cNvPr>
          <p:cNvSpPr/>
          <p:nvPr/>
        </p:nvSpPr>
        <p:spPr>
          <a:xfrm>
            <a:off x="6379212" y="1136822"/>
            <a:ext cx="503501" cy="23477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28720-9241-5401-4CC4-A3B8E32B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070" y="1973275"/>
            <a:ext cx="4847790" cy="8206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E3DF79E-C182-EB8E-90AC-5B7D090ADE40}"/>
              </a:ext>
            </a:extLst>
          </p:cNvPr>
          <p:cNvSpPr txBox="1"/>
          <p:nvPr/>
        </p:nvSpPr>
        <p:spPr>
          <a:xfrm>
            <a:off x="6379212" y="5677396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Kral+26</a:t>
            </a:r>
          </a:p>
        </p:txBody>
      </p:sp>
    </p:spTree>
    <p:extLst>
      <p:ext uri="{BB962C8B-B14F-4D97-AF65-F5344CB8AC3E}">
        <p14:creationId xmlns:p14="http://schemas.microsoft.com/office/powerpoint/2010/main" val="1892576083"/>
      </p:ext>
    </p:extLst>
  </p:cSld>
  <p:clrMapOvr>
    <a:masterClrMapping/>
  </p:clrMapOvr>
</p:sld>
</file>

<file path=ppt/theme/theme1.xml><?xml version="1.0" encoding="utf-8"?>
<a:theme xmlns:a="http://schemas.openxmlformats.org/drawingml/2006/main" name="1_OBSERVATOIRE DE PARIS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76EFF"/>
      </a:accent1>
      <a:accent2>
        <a:srgbClr val="C3B6FF"/>
      </a:accent2>
      <a:accent3>
        <a:srgbClr val="787878"/>
      </a:accent3>
      <a:accent4>
        <a:srgbClr val="AAAAAA"/>
      </a:accent4>
      <a:accent5>
        <a:srgbClr val="DCDCDC"/>
      </a:accent5>
      <a:accent6>
        <a:srgbClr val="F0F0F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1462</Words>
  <Application>Microsoft Macintosh PowerPoint</Application>
  <DocSecurity>0</DocSecurity>
  <PresentationFormat>Grand écran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Arial</vt:lpstr>
      <vt:lpstr>Gilroy Medium</vt:lpstr>
      <vt:lpstr>Arago Medium</vt:lpstr>
      <vt:lpstr>Arago SemiBold</vt:lpstr>
      <vt:lpstr>Gilroy</vt:lpstr>
      <vt:lpstr>Helvetica</vt:lpstr>
      <vt:lpstr>Century Gothic</vt:lpstr>
      <vt:lpstr>Calibri</vt:lpstr>
      <vt:lpstr>Arago</vt:lpstr>
      <vt:lpstr>1_OBSERVATOIRE DE PARIS</vt:lpstr>
      <vt:lpstr>A first exomoon candidate revealed by astrometry using VLTI/GRAVITY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Identité visuelle</dc:title>
  <dc:subject/>
  <dc:creator>Fabien Fichet</dc:creator>
  <cp:keywords/>
  <dc:description/>
  <cp:lastModifiedBy>Microsoft Office User</cp:lastModifiedBy>
  <cp:revision>49</cp:revision>
  <dcterms:created xsi:type="dcterms:W3CDTF">2024-03-06T15:25:36Z</dcterms:created>
  <dcterms:modified xsi:type="dcterms:W3CDTF">2026-06-22T20:11:43Z</dcterms:modified>
  <cp:category/>
  <dc:identifier/>
  <cp:contentStatus/>
  <dc:language/>
  <cp:version/>
</cp:coreProperties>
</file>